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71" r:id="rId2"/>
    <p:sldMasterId id="2147483694" r:id="rId3"/>
  </p:sldMasterIdLst>
  <p:notesMasterIdLst>
    <p:notesMasterId r:id="rId39"/>
  </p:notesMasterIdLst>
  <p:sldIdLst>
    <p:sldId id="302" r:id="rId4"/>
    <p:sldId id="257" r:id="rId5"/>
    <p:sldId id="258" r:id="rId6"/>
    <p:sldId id="370" r:id="rId7"/>
    <p:sldId id="260" r:id="rId8"/>
    <p:sldId id="261" r:id="rId9"/>
    <p:sldId id="262" r:id="rId10"/>
    <p:sldId id="263" r:id="rId11"/>
    <p:sldId id="373" r:id="rId12"/>
    <p:sldId id="264" r:id="rId13"/>
    <p:sldId id="372" r:id="rId14"/>
    <p:sldId id="374" r:id="rId15"/>
    <p:sldId id="265" r:id="rId16"/>
    <p:sldId id="376" r:id="rId17"/>
    <p:sldId id="375" r:id="rId18"/>
    <p:sldId id="266" r:id="rId19"/>
    <p:sldId id="267" r:id="rId20"/>
    <p:sldId id="268" r:id="rId21"/>
    <p:sldId id="269" r:id="rId22"/>
    <p:sldId id="270" r:id="rId23"/>
    <p:sldId id="271" r:id="rId24"/>
    <p:sldId id="377" r:id="rId25"/>
    <p:sldId id="388" r:id="rId26"/>
    <p:sldId id="378" r:id="rId27"/>
    <p:sldId id="379" r:id="rId28"/>
    <p:sldId id="380" r:id="rId29"/>
    <p:sldId id="259" r:id="rId30"/>
    <p:sldId id="381" r:id="rId31"/>
    <p:sldId id="382" r:id="rId32"/>
    <p:sldId id="383" r:id="rId33"/>
    <p:sldId id="384" r:id="rId34"/>
    <p:sldId id="385" r:id="rId35"/>
    <p:sldId id="386" r:id="rId36"/>
    <p:sldId id="387" r:id="rId37"/>
    <p:sldId id="285" r:id="rId38"/>
  </p:sldIdLst>
  <p:sldSz cx="12192000" cy="6858000"/>
  <p:notesSz cx="6858000" cy="9872663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Franklin Gothic Book" panose="020B0503020102020204" pitchFamily="34" charset="0"/>
      <p:regular r:id="rId44"/>
      <p:italic r:id="rId45"/>
    </p:embeddedFont>
    <p:embeddedFont>
      <p:font typeface="Libre Franklin" pitchFamily="2" charset="0"/>
      <p:regular r:id="rId46"/>
      <p:bold r:id="rId47"/>
      <p:italic r:id="rId48"/>
      <p:boldItalic r:id="rId49"/>
    </p:embeddedFont>
    <p:embeddedFont>
      <p:font typeface="Rubik" panose="00000500000000000000" pitchFamily="2" charset="-79"/>
      <p:regular r:id="rId50"/>
      <p:bold r:id="rId51"/>
      <p:italic r:id="rId52"/>
      <p:boldItalic r:id="rId53"/>
    </p:embeddedFont>
    <p:embeddedFont>
      <p:font typeface="Rubik Light" panose="00000400000000000000" pitchFamily="2" charset="-79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7197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h5aiLneUqAyFc7TPM/3CrFubhIn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BF552C3-47D3-1F81-E56A-D4278BAACFFD}" name="Sergio Cavalieri" initials="SC" userId="S::sergio.cavalieri@unibg.it::aa2d3c9e-0095-4ffa-ab4e-39d33a6d007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ffaella CARENINI" initials="RC" lastIdx="1" clrIdx="0">
    <p:extLst>
      <p:ext uri="{19B8F6BF-5375-455C-9EA6-DF929625EA0E}">
        <p15:presenceInfo xmlns:p15="http://schemas.microsoft.com/office/powerpoint/2012/main" userId="S::raffaella.carenini@unibg.it::9dd6800d-9259-4eee-9c8b-1394d84a82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4660"/>
  </p:normalViewPr>
  <p:slideViewPr>
    <p:cSldViewPr snapToGrid="0">
      <p:cViewPr varScale="1">
        <p:scale>
          <a:sx n="81" d="100"/>
          <a:sy n="81" d="100"/>
        </p:scale>
        <p:origin x="264" y="62"/>
      </p:cViewPr>
      <p:guideLst>
        <p:guide pos="719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customschemas.google.com/relationships/presentationmetadata" Target="metadata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microsoft.com/office/2018/10/relationships/authors" Target="authors.xml"/><Relationship Id="rId8" Type="http://schemas.openxmlformats.org/officeDocument/2006/relationships/slide" Target="slides/slide5.xml"/><Relationship Id="rId51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7.fntdata"/><Relationship Id="rId59" Type="http://schemas.openxmlformats.org/officeDocument/2006/relationships/commentAuthors" Target="commentAuthors.xml"/><Relationship Id="rId20" Type="http://schemas.openxmlformats.org/officeDocument/2006/relationships/slide" Target="slides/slide17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e.beretta\Desktop\C\BILANCIO\Previsione%202026\Riepilogo%20dati%20indicatori%20e%20prev.%20FFO%202026%20(1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e.beretta\Desktop\C\BILANCIO\Previsione%202026\Riepilogo%20dati%20indicatori%20e%20prev.%20FFO%202026%20(1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e.beretta\Desktop\C\BILANCIO\Previsione%202026\Riepilogo%20dati%20indicatori%20e%20prev.%20FFO%202026%20(1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e.beretta\Desktop\C\BILANCIO\Previsione%202026\Riepilogo%20dati%20indicatori%20e%20prev.%20FFO%202026%20(1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e.beretta\Desktop\C\BILANCIO\Previsione%202026\Riepilogo%20dati%20indicatori%20e%20prev.%20FFO%202026%20(1)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e.beretta\Desktop\C\BILANCIO\Previsione%202026\Riepilogo%20dati%20indicatori%20e%20prev.%20FFO%202026%20(1)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e.beretta\Desktop\C\BILANCIO\Previsione%202026\Riepilogo%20dati%20indicatori%20e%20prev.%20FFO%202026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e.beretta\Desktop\C\BILANCIO\Previsione%202026\Riepilogo%20dati%20indicatori%20e%20prev.%20FFO%202026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e.beretta\Desktop\C\BILANCIO\Previsione%202026\Riepilogo%20dati%20indicatori%20e%20prev.%20FFO%202026%20(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e.beretta\Desktop\C\BILANCIO\Previsione%202026\Riepilogo%20dati%20indicatori%20e%20prev.%20FFO%202026%20(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e.beretta\Desktop\C\BILANCIO\Previsione%202026\Riepilogo%20dati%20indicatori%20e%20prev.%20FFO%202026%20(1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cole.beretta\Desktop\C\BILANCIO\Previsione%202026\Riepilogo%20dati%20indicatori%20e%20prev.%20FFO%202026%20(1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dirty="0">
                <a:latin typeface="Rubik" pitchFamily="2" charset="-79"/>
                <a:cs typeface="Rubik" pitchFamily="2" charset="-79"/>
              </a:rPr>
              <a:t>Titolo del grafico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26EB0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43-6243-93FF-BA006A7DA15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43-6243-93FF-BA006A7DA15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43-6243-93FF-BA006A7DA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9100832"/>
        <c:axId val="962377408"/>
      </c:barChart>
      <c:catAx>
        <c:axId val="95910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pPr>
            <a:endParaRPr lang="it-IT"/>
          </a:p>
        </c:txPr>
        <c:crossAx val="962377408"/>
        <c:crosses val="autoZero"/>
        <c:auto val="1"/>
        <c:lblAlgn val="ctr"/>
        <c:lblOffset val="100"/>
        <c:noMultiLvlLbl val="0"/>
      </c:catAx>
      <c:valAx>
        <c:axId val="96237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5910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ubik" pitchFamily="2" charset="-79"/>
              <a:ea typeface="+mn-ea"/>
              <a:cs typeface="Rubik" pitchFamily="2" charset="-79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'Sviluppo organizzativo'!$A$2:$B$2</c:f>
              <c:strCache>
                <c:ptCount val="2"/>
                <c:pt idx="0">
                  <c:v>OS-ORG-1.1</c:v>
                </c:pt>
                <c:pt idx="1">
                  <c:v>Investire sulle persone e supportare la loro crescita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'Sviluppo organizzativo'!$C$1</c:f>
              <c:numCache>
                <c:formatCode>General</c:formatCode>
                <c:ptCount val="1"/>
                <c:pt idx="0">
                  <c:v>14863825</c:v>
                </c:pt>
              </c:numCache>
            </c:numRef>
          </c:cat>
          <c:val>
            <c:numRef>
              <c:f>'Sviluppo organizzativo'!$C$2</c:f>
              <c:numCache>
                <c:formatCode>General</c:formatCode>
                <c:ptCount val="1"/>
                <c:pt idx="0">
                  <c:v>4069304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14-4458-B7CE-3D57773FFFD8}"/>
            </c:ext>
          </c:extLst>
        </c:ser>
        <c:ser>
          <c:idx val="1"/>
          <c:order val="1"/>
          <c:tx>
            <c:strRef>
              <c:f>'Sviluppo organizzativo'!$A$3:$B$3</c:f>
              <c:strCache>
                <c:ptCount val="2"/>
                <c:pt idx="0">
                  <c:v>OS-ORG-1.2</c:v>
                </c:pt>
                <c:pt idx="1">
                  <c:v>Favorire l’adozione di buone pratiche di programmazione, miglioramento e monitoraggio dei processi per assicurare la qualità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'Sviluppo organizzativo'!$C$1</c:f>
              <c:numCache>
                <c:formatCode>General</c:formatCode>
                <c:ptCount val="1"/>
                <c:pt idx="0">
                  <c:v>14863825</c:v>
                </c:pt>
              </c:numCache>
            </c:numRef>
          </c:cat>
          <c:val>
            <c:numRef>
              <c:f>'Sviluppo organizzativo'!$C$3</c:f>
              <c:numCache>
                <c:formatCode>General</c:formatCode>
                <c:ptCount val="1"/>
                <c:pt idx="0">
                  <c:v>8434168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14-4458-B7CE-3D57773FFFD8}"/>
            </c:ext>
          </c:extLst>
        </c:ser>
        <c:ser>
          <c:idx val="2"/>
          <c:order val="2"/>
          <c:tx>
            <c:strRef>
              <c:f>'Sviluppo organizzativo'!$A$4:$B$4</c:f>
              <c:strCache>
                <c:ptCount val="2"/>
                <c:pt idx="0">
                  <c:v>OS-ORG-1.3</c:v>
                </c:pt>
                <c:pt idx="1">
                  <c:v>Promuovere la partecipazione attraverso la valorizzazione delle competenze e del senso di appartenenza alla comunità universitaria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'Sviluppo organizzativo'!$C$1</c:f>
              <c:numCache>
                <c:formatCode>General</c:formatCode>
                <c:ptCount val="1"/>
                <c:pt idx="0">
                  <c:v>14863825</c:v>
                </c:pt>
              </c:numCache>
            </c:numRef>
          </c:cat>
          <c:val>
            <c:numRef>
              <c:f>'Sviluppo organizzativo'!$C$4</c:f>
              <c:numCache>
                <c:formatCode>General</c:formatCode>
                <c:ptCount val="1"/>
                <c:pt idx="0">
                  <c:v>2360353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14-4458-B7CE-3D57773FF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44136752"/>
        <c:axId val="1944136336"/>
      </c:barChart>
      <c:catAx>
        <c:axId val="1944136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44136336"/>
        <c:crosses val="autoZero"/>
        <c:auto val="1"/>
        <c:lblAlgn val="ctr"/>
        <c:lblOffset val="100"/>
        <c:noMultiLvlLbl val="0"/>
      </c:catAx>
      <c:valAx>
        <c:axId val="194413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ubik" panose="00000500000000000000" pitchFamily="2" charset="-79"/>
                <a:ea typeface="+mn-ea"/>
                <a:cs typeface="Rubik" panose="00000500000000000000" pitchFamily="2" charset="-79"/>
              </a:defRPr>
            </a:pPr>
            <a:endParaRPr lang="it-IT"/>
          </a:p>
        </c:txPr>
        <c:crossAx val="194413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ubik" panose="00000500000000000000" pitchFamily="2" charset="-79"/>
              <a:ea typeface="+mn-ea"/>
              <a:cs typeface="Rubik" panose="00000500000000000000" pitchFamily="2" charset="-79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Rubik" panose="00000500000000000000" pitchFamily="2" charset="-79"/>
          <a:cs typeface="Rubik" panose="00000500000000000000" pitchFamily="2" charset="-79"/>
        </a:defRPr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23-4A4A-81A3-B4A4B3E2E39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23-4A4A-81A3-B4A4B3E2E39E}"/>
              </c:ext>
            </c:extLst>
          </c:dPt>
          <c:dPt>
            <c:idx val="2"/>
            <c:bubble3D val="0"/>
            <c:spPr>
              <a:solidFill>
                <a:srgbClr val="8A3C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23-4A4A-81A3-B4A4B3E2E39E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23-4A4A-81A3-B4A4B3E2E39E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D23-4A4A-81A3-B4A4B3E2E39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D23-4A4A-81A3-B4A4B3E2E39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23-4A4A-81A3-B4A4B3E2E39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23-4A4A-81A3-B4A4B3E2E39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23-4A4A-81A3-B4A4B3E2E39E}"/>
                </c:ext>
              </c:extLst>
            </c:dLbl>
            <c:dLbl>
              <c:idx val="3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Rubik" panose="00000500000000000000" pitchFamily="2" charset="-79"/>
                      <a:ea typeface="+mn-ea"/>
                      <a:cs typeface="Rubik" panose="00000500000000000000" pitchFamily="2" charset="-79"/>
                    </a:defRPr>
                  </a:pPr>
                  <a:endParaRPr lang="it-IT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ED23-4A4A-81A3-B4A4B3E2E39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23-4A4A-81A3-B4A4B3E2E39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D23-4A4A-81A3-B4A4B3E2E39E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Foglio1!$L$1:$L$6</c:f>
              <c:strCache>
                <c:ptCount val="6"/>
                <c:pt idx="0">
                  <c:v>Didattica</c:v>
                </c:pt>
                <c:pt idx="1">
                  <c:v>Ricerca</c:v>
                </c:pt>
                <c:pt idx="2">
                  <c:v>Valorizzazione delle conoscenze</c:v>
                </c:pt>
                <c:pt idx="3">
                  <c:v>Sviluppo organizzativo</c:v>
                </c:pt>
                <c:pt idx="4">
                  <c:v>Sviluppo spazi e infrastrutture</c:v>
                </c:pt>
                <c:pt idx="5">
                  <c:v>Sviluppo sostenibile</c:v>
                </c:pt>
              </c:strCache>
            </c:strRef>
          </c:cat>
          <c:val>
            <c:numRef>
              <c:f>Foglio1!$M$1:$M$6</c:f>
              <c:numCache>
                <c:formatCode>_-* #,##0_-;\-* #,##0_-;_-* "-"??_-;_-@_-</c:formatCode>
                <c:ptCount val="6"/>
                <c:pt idx="0">
                  <c:v>43759172</c:v>
                </c:pt>
                <c:pt idx="1">
                  <c:v>39931410</c:v>
                </c:pt>
                <c:pt idx="2">
                  <c:v>7868010</c:v>
                </c:pt>
                <c:pt idx="3">
                  <c:v>14863825</c:v>
                </c:pt>
                <c:pt idx="4">
                  <c:v>16905321</c:v>
                </c:pt>
                <c:pt idx="5">
                  <c:v>544512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D23-4A4A-81A3-B4A4B3E2E3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ubik" panose="00000500000000000000" pitchFamily="2" charset="-79"/>
              <a:ea typeface="+mn-ea"/>
              <a:cs typeface="Rubik" panose="00000500000000000000" pitchFamily="2" charset="-79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447320900650399E-2"/>
          <c:y val="3.3290090371752845E-2"/>
          <c:w val="0.52310497467120509"/>
          <c:h val="0.9334198192564943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'Sviluppo sostenibile'!$A$2:$B$2</c:f>
              <c:strCache>
                <c:ptCount val="2"/>
                <c:pt idx="0">
                  <c:v>OS-SOS-1.1</c:v>
                </c:pt>
                <c:pt idx="1">
                  <c:v>Migliorare la capacità di UniBg di affrontare consapevolmente le sfide dello sviluppo sostenibile ambientale e sociale</c:v>
                </c:pt>
              </c:strCache>
            </c:strRef>
          </c:tx>
          <c:spPr>
            <a:solidFill>
              <a:schemeClr val="accent6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numRef>
              <c:f>'Sviluppo sostenibile'!$C$1</c:f>
              <c:numCache>
                <c:formatCode>General</c:formatCode>
                <c:ptCount val="1"/>
                <c:pt idx="0">
                  <c:v>544512</c:v>
                </c:pt>
              </c:numCache>
            </c:numRef>
          </c:cat>
          <c:val>
            <c:numRef>
              <c:f>'Sviluppo sostenibile'!$C$2</c:f>
              <c:numCache>
                <c:formatCode>General</c:formatCode>
                <c:ptCount val="1"/>
                <c:pt idx="0">
                  <c:v>95205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6B-4949-ADAA-9D8CD3C7C5E2}"/>
            </c:ext>
          </c:extLst>
        </c:ser>
        <c:ser>
          <c:idx val="1"/>
          <c:order val="1"/>
          <c:tx>
            <c:strRef>
              <c:f>'Sviluppo sostenibile'!$A$3:$B$3</c:f>
              <c:strCache>
                <c:ptCount val="2"/>
                <c:pt idx="0">
                  <c:v>OS-SOS-1.2</c:v>
                </c:pt>
                <c:pt idx="1">
                  <c:v>Migliorare il benessere del personale UniBg, rendendo più confortevoli gli ambienti di lavoro e favorendo la conciliazione tra lavoro e vita privata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numRef>
              <c:f>'Sviluppo sostenibile'!$C$1</c:f>
              <c:numCache>
                <c:formatCode>General</c:formatCode>
                <c:ptCount val="1"/>
                <c:pt idx="0">
                  <c:v>544512</c:v>
                </c:pt>
              </c:numCache>
            </c:numRef>
          </c:cat>
          <c:val>
            <c:numRef>
              <c:f>'Sviluppo sostenibile'!$C$3</c:f>
              <c:numCache>
                <c:formatCode>General</c:formatCode>
                <c:ptCount val="1"/>
                <c:pt idx="0">
                  <c:v>241982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6B-4949-ADAA-9D8CD3C7C5E2}"/>
            </c:ext>
          </c:extLst>
        </c:ser>
        <c:ser>
          <c:idx val="2"/>
          <c:order val="2"/>
          <c:tx>
            <c:strRef>
              <c:f>'Sviluppo sostenibile'!$A$4:$B$4</c:f>
              <c:strCache>
                <c:ptCount val="2"/>
                <c:pt idx="0">
                  <c:v>OS-SOS-1.3</c:v>
                </c:pt>
                <c:pt idx="1">
                  <c:v>Promuovere un ruolo attivo dell’Ateneo nella riduzione dell’impronta di carbonio e nello spreco delle risorse naturali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cat>
            <c:numRef>
              <c:f>'Sviluppo sostenibile'!$C$1</c:f>
              <c:numCache>
                <c:formatCode>General</c:formatCode>
                <c:ptCount val="1"/>
                <c:pt idx="0">
                  <c:v>544512</c:v>
                </c:pt>
              </c:numCache>
            </c:numRef>
          </c:cat>
          <c:val>
            <c:numRef>
              <c:f>'Sviluppo sostenibile'!$C$4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6B-4949-ADAA-9D8CD3C7C5E2}"/>
            </c:ext>
          </c:extLst>
        </c:ser>
        <c:ser>
          <c:idx val="3"/>
          <c:order val="3"/>
          <c:tx>
            <c:strRef>
              <c:f>'Sviluppo sostenibile'!$A$5:$B$5</c:f>
              <c:strCache>
                <c:ptCount val="2"/>
                <c:pt idx="0">
                  <c:v>OS-SOS-1.4</c:v>
                </c:pt>
                <c:pt idx="1">
                  <c:v>Promuovere la parità di genere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numRef>
              <c:f>'Sviluppo sostenibile'!$C$1</c:f>
              <c:numCache>
                <c:formatCode>General</c:formatCode>
                <c:ptCount val="1"/>
                <c:pt idx="0">
                  <c:v>544512</c:v>
                </c:pt>
              </c:numCache>
            </c:numRef>
          </c:cat>
          <c:val>
            <c:numRef>
              <c:f>'Sviluppo sostenibile'!$C$5</c:f>
              <c:numCache>
                <c:formatCode>General</c:formatCode>
                <c:ptCount val="1"/>
                <c:pt idx="0">
                  <c:v>182120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6B-4949-ADAA-9D8CD3C7C5E2}"/>
            </c:ext>
          </c:extLst>
        </c:ser>
        <c:ser>
          <c:idx val="4"/>
          <c:order val="4"/>
          <c:tx>
            <c:strRef>
              <c:f>'Sviluppo sostenibile'!$A$6:$B$6</c:f>
              <c:strCache>
                <c:ptCount val="2"/>
                <c:pt idx="0">
                  <c:v>OS-SOS-1.5</c:v>
                </c:pt>
                <c:pt idx="1">
                  <c:v>Consolidare UniBg come luogo aperto di dialogo e promotore di coesione sociale e benessere</c:v>
                </c:pt>
              </c:strCache>
            </c:strRef>
          </c:tx>
          <c:spPr>
            <a:solidFill>
              <a:schemeClr val="accent6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numRef>
              <c:f>'Sviluppo sostenibile'!$C$1</c:f>
              <c:numCache>
                <c:formatCode>General</c:formatCode>
                <c:ptCount val="1"/>
                <c:pt idx="0">
                  <c:v>544512</c:v>
                </c:pt>
              </c:numCache>
            </c:numRef>
          </c:cat>
          <c:val>
            <c:numRef>
              <c:f>'Sviluppo sostenibile'!$C$6</c:f>
              <c:numCache>
                <c:formatCode>General</c:formatCode>
                <c:ptCount val="1"/>
                <c:pt idx="0">
                  <c:v>25205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6B-4949-ADAA-9D8CD3C7C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33272624"/>
        <c:axId val="1736287712"/>
      </c:barChart>
      <c:catAx>
        <c:axId val="1433272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36287712"/>
        <c:crosses val="autoZero"/>
        <c:auto val="1"/>
        <c:lblAlgn val="ctr"/>
        <c:lblOffset val="100"/>
        <c:noMultiLvlLbl val="0"/>
      </c:catAx>
      <c:valAx>
        <c:axId val="173628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ubik" panose="00000500000000000000" pitchFamily="2" charset="-79"/>
                <a:ea typeface="+mn-ea"/>
                <a:cs typeface="Rubik" panose="00000500000000000000" pitchFamily="2" charset="-79"/>
              </a:defRPr>
            </a:pPr>
            <a:endParaRPr lang="it-IT"/>
          </a:p>
        </c:txPr>
        <c:crossAx val="143327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20128801316778"/>
          <c:y val="2.4822685024015894E-2"/>
          <c:w val="0.35576921233040892"/>
          <c:h val="0.97517731497598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ubik" panose="00000500000000000000" pitchFamily="2" charset="-79"/>
              <a:ea typeface="+mn-ea"/>
              <a:cs typeface="Rubik" panose="00000500000000000000" pitchFamily="2" charset="-79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Rubik" panose="00000500000000000000" pitchFamily="2" charset="-79"/>
          <a:cs typeface="Rubik" panose="00000500000000000000" pitchFamily="2" charset="-79"/>
        </a:defRPr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880-40C1-9175-EDB40F5A209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880-40C1-9175-EDB40F5A2094}"/>
              </c:ext>
            </c:extLst>
          </c:dPt>
          <c:dPt>
            <c:idx val="2"/>
            <c:bubble3D val="0"/>
            <c:spPr>
              <a:solidFill>
                <a:srgbClr val="8A3C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880-40C1-9175-EDB40F5A2094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880-40C1-9175-EDB40F5A2094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880-40C1-9175-EDB40F5A20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880-40C1-9175-EDB40F5A209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80-40C1-9175-EDB40F5A209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80-40C1-9175-EDB40F5A209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80-40C1-9175-EDB40F5A209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80-40C1-9175-EDB40F5A209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80-40C1-9175-EDB40F5A2094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Rubik" panose="00000500000000000000" pitchFamily="2" charset="-79"/>
                    <a:ea typeface="+mn-ea"/>
                    <a:cs typeface="Rubik" panose="00000500000000000000" pitchFamily="2" charset="-79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Foglio1!$L$1:$L$6</c:f>
              <c:strCache>
                <c:ptCount val="6"/>
                <c:pt idx="0">
                  <c:v>Didattica</c:v>
                </c:pt>
                <c:pt idx="1">
                  <c:v>Ricerca</c:v>
                </c:pt>
                <c:pt idx="2">
                  <c:v>Valorizzazione delle conoscenze</c:v>
                </c:pt>
                <c:pt idx="3">
                  <c:v>Sviluppo organizzativo</c:v>
                </c:pt>
                <c:pt idx="4">
                  <c:v>Sviluppo spazi e infrastrutture</c:v>
                </c:pt>
                <c:pt idx="5">
                  <c:v>Sviluppo sostenibile</c:v>
                </c:pt>
              </c:strCache>
            </c:strRef>
          </c:cat>
          <c:val>
            <c:numRef>
              <c:f>Foglio1!$M$1:$M$6</c:f>
              <c:numCache>
                <c:formatCode>_-* #,##0_-;\-* #,##0_-;_-* "-"??_-;_-@_-</c:formatCode>
                <c:ptCount val="6"/>
                <c:pt idx="0">
                  <c:v>43759172</c:v>
                </c:pt>
                <c:pt idx="1">
                  <c:v>39931410</c:v>
                </c:pt>
                <c:pt idx="2">
                  <c:v>7868010</c:v>
                </c:pt>
                <c:pt idx="3">
                  <c:v>14863825</c:v>
                </c:pt>
                <c:pt idx="4">
                  <c:v>16905321</c:v>
                </c:pt>
                <c:pt idx="5">
                  <c:v>544512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880-40C1-9175-EDB40F5A20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ubik" panose="00000500000000000000" pitchFamily="2" charset="-79"/>
              <a:ea typeface="+mn-ea"/>
              <a:cs typeface="Rubik" panose="00000500000000000000" pitchFamily="2" charset="-79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'Sviluppo spazi e infr'!$A$2:$B$2</c:f>
              <c:strCache>
                <c:ptCount val="2"/>
                <c:pt idx="0">
                  <c:v>OS-INF-1.1</c:v>
                </c:pt>
                <c:pt idx="1">
                  <c:v>Aumentare e migliorare gli spazi a disposizione dell’Ateneo con particolare attenzione all’accessibilità</c:v>
                </c:pt>
              </c:strCache>
            </c:strRef>
          </c:tx>
          <c:spPr>
            <a:solidFill>
              <a:schemeClr val="accent3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numRef>
              <c:f>'Sviluppo spazi e infr'!$C$1</c:f>
              <c:numCache>
                <c:formatCode>General</c:formatCode>
                <c:ptCount val="1"/>
                <c:pt idx="0">
                  <c:v>16905321</c:v>
                </c:pt>
              </c:numCache>
            </c:numRef>
          </c:cat>
          <c:val>
            <c:numRef>
              <c:f>'Sviluppo spazi e infr'!$C$2</c:f>
              <c:numCache>
                <c:formatCode>General</c:formatCode>
                <c:ptCount val="1"/>
                <c:pt idx="0">
                  <c:v>12913970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D4-44CA-AD30-2D063A9C836E}"/>
            </c:ext>
          </c:extLst>
        </c:ser>
        <c:ser>
          <c:idx val="1"/>
          <c:order val="1"/>
          <c:tx>
            <c:strRef>
              <c:f>'Sviluppo spazi e infr'!$A$3:$B$3</c:f>
              <c:strCache>
                <c:ptCount val="2"/>
                <c:pt idx="0">
                  <c:v>OS-INF-1.2</c:v>
                </c:pt>
                <c:pt idx="1">
                  <c:v>Riqualificare gli spazi in termini di innovazione tecnologica e riqualificazione energetica</c:v>
                </c:pt>
              </c:strCache>
            </c:strRef>
          </c:tx>
          <c:spPr>
            <a:solidFill>
              <a:schemeClr val="accent3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numRef>
              <c:f>'Sviluppo spazi e infr'!$C$1</c:f>
              <c:numCache>
                <c:formatCode>General</c:formatCode>
                <c:ptCount val="1"/>
                <c:pt idx="0">
                  <c:v>16905321</c:v>
                </c:pt>
              </c:numCache>
            </c:numRef>
          </c:cat>
          <c:val>
            <c:numRef>
              <c:f>'Sviluppo spazi e infr'!$C$3</c:f>
              <c:numCache>
                <c:formatCode>General</c:formatCode>
                <c:ptCount val="1"/>
                <c:pt idx="0">
                  <c:v>388089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D4-44CA-AD30-2D063A9C836E}"/>
            </c:ext>
          </c:extLst>
        </c:ser>
        <c:ser>
          <c:idx val="2"/>
          <c:order val="2"/>
          <c:tx>
            <c:strRef>
              <c:f>'Sviluppo spazi e infr'!$A$4:$B$4</c:f>
              <c:strCache>
                <c:ptCount val="2"/>
                <c:pt idx="0">
                  <c:v>OS-INF-1.3</c:v>
                </c:pt>
                <c:pt idx="1">
                  <c:v>Potenziare l’offerta per la residenzialità e la socialità della popolazione studentesca e del personale docente e ricercatore</c:v>
                </c:pt>
              </c:strCache>
            </c:strRef>
          </c:tx>
          <c:spPr>
            <a:solidFill>
              <a:schemeClr val="accent3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numRef>
              <c:f>'Sviluppo spazi e infr'!$C$1</c:f>
              <c:numCache>
                <c:formatCode>General</c:formatCode>
                <c:ptCount val="1"/>
                <c:pt idx="0">
                  <c:v>16905321</c:v>
                </c:pt>
              </c:numCache>
            </c:numRef>
          </c:cat>
          <c:val>
            <c:numRef>
              <c:f>'Sviluppo spazi e infr'!$C$4</c:f>
              <c:numCache>
                <c:formatCode>General</c:formatCode>
                <c:ptCount val="1"/>
                <c:pt idx="0">
                  <c:v>1308512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D4-44CA-AD30-2D063A9C836E}"/>
            </c:ext>
          </c:extLst>
        </c:ser>
        <c:ser>
          <c:idx val="3"/>
          <c:order val="3"/>
          <c:tx>
            <c:strRef>
              <c:f>'Sviluppo spazi e infr'!$A$5:$B$5</c:f>
              <c:strCache>
                <c:ptCount val="2"/>
                <c:pt idx="0">
                  <c:v>OS-INF-1.4</c:v>
                </c:pt>
                <c:pt idx="1">
                  <c:v>Migliorare le infrastrutture IT e l’ecosistema digitale</c:v>
                </c:pt>
              </c:strCache>
            </c:strRef>
          </c:tx>
          <c:spPr>
            <a:solidFill>
              <a:schemeClr val="accent3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numRef>
              <c:f>'Sviluppo spazi e infr'!$C$1</c:f>
              <c:numCache>
                <c:formatCode>General</c:formatCode>
                <c:ptCount val="1"/>
                <c:pt idx="0">
                  <c:v>16905321</c:v>
                </c:pt>
              </c:numCache>
            </c:numRef>
          </c:cat>
          <c:val>
            <c:numRef>
              <c:f>'Sviluppo spazi e infr'!$C$5</c:f>
              <c:numCache>
                <c:formatCode>General</c:formatCode>
                <c:ptCount val="1"/>
                <c:pt idx="0">
                  <c:v>2294750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D4-44CA-AD30-2D063A9C8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6880320"/>
        <c:axId val="1706880736"/>
      </c:barChart>
      <c:catAx>
        <c:axId val="1706880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6880736"/>
        <c:crosses val="autoZero"/>
        <c:auto val="1"/>
        <c:lblAlgn val="ctr"/>
        <c:lblOffset val="100"/>
        <c:noMultiLvlLbl val="0"/>
      </c:catAx>
      <c:valAx>
        <c:axId val="170688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ubik" panose="00000500000000000000" pitchFamily="2" charset="-79"/>
                <a:ea typeface="+mn-ea"/>
                <a:cs typeface="Rubik" panose="00000500000000000000" pitchFamily="2" charset="-79"/>
              </a:defRPr>
            </a:pPr>
            <a:endParaRPr lang="it-IT"/>
          </a:p>
        </c:txPr>
        <c:crossAx val="170688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685938358613038"/>
          <c:y val="2.9530619458462307E-2"/>
          <c:w val="0.33993568400770047"/>
          <c:h val="0.952783091146316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ubik" panose="00000500000000000000" pitchFamily="2" charset="-79"/>
              <a:ea typeface="+mn-ea"/>
              <a:cs typeface="Rubik" panose="00000500000000000000" pitchFamily="2" charset="-79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ubik" panose="00000500000000000000" pitchFamily="2" charset="-79"/>
          <a:cs typeface="Rubik" panose="00000500000000000000" pitchFamily="2" charset="-79"/>
        </a:defRPr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B1-4446-8BBD-F4C33D0ACDB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B1-4446-8BBD-F4C33D0ACDB9}"/>
              </c:ext>
            </c:extLst>
          </c:dPt>
          <c:dPt>
            <c:idx val="2"/>
            <c:bubble3D val="0"/>
            <c:spPr>
              <a:solidFill>
                <a:srgbClr val="8A3C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5B1-4446-8BBD-F4C33D0ACDB9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5B1-4446-8BBD-F4C33D0ACDB9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5B1-4446-8BBD-F4C33D0ACDB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5B1-4446-8BBD-F4C33D0ACDB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B1-4446-8BBD-F4C33D0ACDB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B1-4446-8BBD-F4C33D0ACDB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B1-4446-8BBD-F4C33D0ACDB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B1-4446-8BBD-F4C33D0ACDB9}"/>
                </c:ext>
              </c:extLst>
            </c:dLbl>
            <c:dLbl>
              <c:idx val="4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Rubik" panose="00000500000000000000" pitchFamily="2" charset="-79"/>
                      <a:ea typeface="+mn-ea"/>
                      <a:cs typeface="Rubik" panose="00000500000000000000" pitchFamily="2" charset="-79"/>
                    </a:defRPr>
                  </a:pPr>
                  <a:endParaRPr lang="it-IT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85B1-4446-8BBD-F4C33D0ACDB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5B1-4446-8BBD-F4C33D0ACDB9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Foglio1!$L$1:$L$6</c:f>
              <c:strCache>
                <c:ptCount val="6"/>
                <c:pt idx="0">
                  <c:v>Didattica</c:v>
                </c:pt>
                <c:pt idx="1">
                  <c:v>Ricerca</c:v>
                </c:pt>
                <c:pt idx="2">
                  <c:v>Valorizzazione delle conoscenze</c:v>
                </c:pt>
                <c:pt idx="3">
                  <c:v>Sviluppo organizzativo</c:v>
                </c:pt>
                <c:pt idx="4">
                  <c:v>Sviluppo spazi e infrastrutture</c:v>
                </c:pt>
                <c:pt idx="5">
                  <c:v>Sviluppo sostenibile</c:v>
                </c:pt>
              </c:strCache>
            </c:strRef>
          </c:cat>
          <c:val>
            <c:numRef>
              <c:f>Foglio1!$M$1:$M$6</c:f>
              <c:numCache>
                <c:formatCode>_-* #,##0_-;\-* #,##0_-;_-* "-"??_-;_-@_-</c:formatCode>
                <c:ptCount val="6"/>
                <c:pt idx="0">
                  <c:v>43759172</c:v>
                </c:pt>
                <c:pt idx="1">
                  <c:v>39931410</c:v>
                </c:pt>
                <c:pt idx="2">
                  <c:v>7868010</c:v>
                </c:pt>
                <c:pt idx="3">
                  <c:v>14863825</c:v>
                </c:pt>
                <c:pt idx="4">
                  <c:v>16905321</c:v>
                </c:pt>
                <c:pt idx="5">
                  <c:v>544512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5B1-4446-8BBD-F4C33D0ACD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ubik" panose="00000500000000000000" pitchFamily="2" charset="-79"/>
              <a:ea typeface="+mn-ea"/>
              <a:cs typeface="Rubik" panose="00000500000000000000" pitchFamily="2" charset="-79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dirty="0">
                <a:latin typeface="Rubik" pitchFamily="2" charset="-79"/>
                <a:cs typeface="Rubik" pitchFamily="2" charset="-79"/>
              </a:rPr>
              <a:t>Titolo del grafico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26EB0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43-6243-93FF-BA006A7DA15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43-6243-93FF-BA006A7DA15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43-6243-93FF-BA006A7DA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9100832"/>
        <c:axId val="962377408"/>
      </c:barChart>
      <c:catAx>
        <c:axId val="959100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pPr>
            <a:endParaRPr lang="it-IT"/>
          </a:p>
        </c:txPr>
        <c:crossAx val="962377408"/>
        <c:crosses val="autoZero"/>
        <c:auto val="1"/>
        <c:lblAlgn val="ctr"/>
        <c:lblOffset val="100"/>
        <c:noMultiLvlLbl val="0"/>
      </c:catAx>
      <c:valAx>
        <c:axId val="96237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5910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ubik" pitchFamily="2" charset="-79"/>
              <a:ea typeface="+mn-ea"/>
              <a:cs typeface="Rubik" pitchFamily="2" charset="-79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dirty="0">
                <a:latin typeface="Rubik" pitchFamily="2" charset="-79"/>
                <a:cs typeface="Rubik" pitchFamily="2" charset="-79"/>
              </a:rPr>
              <a:t>Titolo del grafico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26EB0"/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43-6243-93FF-BA006A7DA15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43-6243-93FF-BA006A7DA150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43-6243-93FF-BA006A7DA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8333840"/>
        <c:axId val="2116774704"/>
      </c:barChart>
      <c:catAx>
        <c:axId val="212833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ea typeface="+mn-ea"/>
                <a:cs typeface="Rubik" pitchFamily="2" charset="-79"/>
              </a:defRPr>
            </a:pPr>
            <a:endParaRPr lang="it-IT"/>
          </a:p>
        </c:txPr>
        <c:crossAx val="2116774704"/>
        <c:crosses val="autoZero"/>
        <c:auto val="1"/>
        <c:lblAlgn val="ctr"/>
        <c:lblOffset val="100"/>
        <c:noMultiLvlLbl val="0"/>
      </c:catAx>
      <c:valAx>
        <c:axId val="211677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128333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ubik" pitchFamily="2" charset="-79"/>
              <a:ea typeface="+mn-ea"/>
              <a:cs typeface="Rubik" pitchFamily="2" charset="-79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Didattica!$A$2:$B$2</c:f>
              <c:strCache>
                <c:ptCount val="2"/>
                <c:pt idx="0">
                  <c:v>OS-DID-1.1</c:v>
                </c:pt>
                <c:pt idx="1">
                  <c:v>Progettare un'offerta formativa all'altezza delle sfide del mondo contemporaneo</c:v>
                </c:pt>
              </c:strCache>
            </c:strRef>
          </c:tx>
          <c:spPr>
            <a:solidFill>
              <a:schemeClr val="accent1">
                <a:tint val="46000"/>
              </a:schemeClr>
            </a:solidFill>
            <a:ln>
              <a:noFill/>
            </a:ln>
            <a:effectLst/>
          </c:spPr>
          <c:invertIfNegative val="0"/>
          <c:cat>
            <c:numRef>
              <c:f>Didattica!$C$1</c:f>
              <c:numCache>
                <c:formatCode>General</c:formatCode>
                <c:ptCount val="1"/>
                <c:pt idx="0">
                  <c:v>48685140</c:v>
                </c:pt>
              </c:numCache>
            </c:numRef>
          </c:cat>
          <c:val>
            <c:numRef>
              <c:f>Didattica!$C$2</c:f>
              <c:numCache>
                <c:formatCode>General</c:formatCode>
                <c:ptCount val="1"/>
                <c:pt idx="0">
                  <c:v>10970465.5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77-4989-AD20-3E7844C32428}"/>
            </c:ext>
          </c:extLst>
        </c:ser>
        <c:ser>
          <c:idx val="1"/>
          <c:order val="1"/>
          <c:tx>
            <c:strRef>
              <c:f>Didattica!$A$3:$B$3</c:f>
              <c:strCache>
                <c:ptCount val="2"/>
                <c:pt idx="0">
                  <c:v>OS-DID-1.2</c:v>
                </c:pt>
                <c:pt idx="1">
                  <c:v>Supportare la regolarità degli studi</c:v>
                </c:pt>
              </c:strCache>
            </c:strRef>
          </c:tx>
          <c:spPr>
            <a:solidFill>
              <a:schemeClr val="accent1">
                <a:tint val="62000"/>
              </a:schemeClr>
            </a:solidFill>
            <a:ln>
              <a:noFill/>
            </a:ln>
            <a:effectLst/>
          </c:spPr>
          <c:invertIfNegative val="0"/>
          <c:cat>
            <c:numRef>
              <c:f>Didattica!$C$1</c:f>
              <c:numCache>
                <c:formatCode>General</c:formatCode>
                <c:ptCount val="1"/>
                <c:pt idx="0">
                  <c:v>48685140</c:v>
                </c:pt>
              </c:numCache>
            </c:numRef>
          </c:cat>
          <c:val>
            <c:numRef>
              <c:f>Didattica!$C$3</c:f>
              <c:numCache>
                <c:formatCode>General</c:formatCode>
                <c:ptCount val="1"/>
                <c:pt idx="0">
                  <c:v>4520038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77-4989-AD20-3E7844C32428}"/>
            </c:ext>
          </c:extLst>
        </c:ser>
        <c:ser>
          <c:idx val="2"/>
          <c:order val="2"/>
          <c:tx>
            <c:strRef>
              <c:f>Didattica!$A$4:$B$4</c:f>
              <c:strCache>
                <c:ptCount val="2"/>
                <c:pt idx="0">
                  <c:v>OS-DID-1.3</c:v>
                </c:pt>
                <c:pt idx="1">
                  <c:v>Promuovere l’orientamento in ingresso tramite il dialogo con le istituzioni scolastiche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numRef>
              <c:f>Didattica!$C$1</c:f>
              <c:numCache>
                <c:formatCode>General</c:formatCode>
                <c:ptCount val="1"/>
                <c:pt idx="0">
                  <c:v>48685140</c:v>
                </c:pt>
              </c:numCache>
            </c:numRef>
          </c:cat>
          <c:val>
            <c:numRef>
              <c:f>Didattica!$C$4</c:f>
              <c:numCache>
                <c:formatCode>General</c:formatCode>
                <c:ptCount val="1"/>
                <c:pt idx="0">
                  <c:v>4009679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77-4989-AD20-3E7844C32428}"/>
            </c:ext>
          </c:extLst>
        </c:ser>
        <c:ser>
          <c:idx val="3"/>
          <c:order val="3"/>
          <c:tx>
            <c:strRef>
              <c:f>Didattica!$A$5:$B$5</c:f>
              <c:strCache>
                <c:ptCount val="2"/>
                <c:pt idx="0">
                  <c:v>OS-DID-1.4</c:v>
                </c:pt>
                <c:pt idx="1">
                  <c:v>Potenziare l'orientamento in uscita</c:v>
                </c:pt>
              </c:strCache>
            </c:strRef>
          </c:tx>
          <c:spPr>
            <a:solidFill>
              <a:schemeClr val="accent1">
                <a:tint val="93000"/>
              </a:schemeClr>
            </a:solidFill>
            <a:ln>
              <a:noFill/>
            </a:ln>
            <a:effectLst/>
          </c:spPr>
          <c:invertIfNegative val="0"/>
          <c:cat>
            <c:numRef>
              <c:f>Didattica!$C$1</c:f>
              <c:numCache>
                <c:formatCode>General</c:formatCode>
                <c:ptCount val="1"/>
                <c:pt idx="0">
                  <c:v>48685140</c:v>
                </c:pt>
              </c:numCache>
            </c:numRef>
          </c:cat>
          <c:val>
            <c:numRef>
              <c:f>Didattica!$C$5</c:f>
              <c:numCache>
                <c:formatCode>General</c:formatCode>
                <c:ptCount val="1"/>
                <c:pt idx="0">
                  <c:v>3964179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77-4989-AD20-3E7844C32428}"/>
            </c:ext>
          </c:extLst>
        </c:ser>
        <c:ser>
          <c:idx val="4"/>
          <c:order val="4"/>
          <c:tx>
            <c:strRef>
              <c:f>Didattica!$A$6:$B$6</c:f>
              <c:strCache>
                <c:ptCount val="2"/>
                <c:pt idx="0">
                  <c:v>OS-DID-1.5</c:v>
                </c:pt>
                <c:pt idx="1">
                  <c:v>Promuovere l’innovazione e i processi di digitalizzazione della didattica</c:v>
                </c:pt>
              </c:strCache>
            </c:strRef>
          </c:tx>
          <c:spPr>
            <a:solidFill>
              <a:schemeClr val="accent1">
                <a:shade val="92000"/>
              </a:schemeClr>
            </a:solidFill>
            <a:ln>
              <a:noFill/>
            </a:ln>
            <a:effectLst/>
          </c:spPr>
          <c:invertIfNegative val="0"/>
          <c:cat>
            <c:numRef>
              <c:f>Didattica!$C$1</c:f>
              <c:numCache>
                <c:formatCode>General</c:formatCode>
                <c:ptCount val="1"/>
                <c:pt idx="0">
                  <c:v>48685140</c:v>
                </c:pt>
              </c:numCache>
            </c:numRef>
          </c:cat>
          <c:val>
            <c:numRef>
              <c:f>Didattica!$C$6</c:f>
              <c:numCache>
                <c:formatCode>General</c:formatCode>
                <c:ptCount val="1"/>
                <c:pt idx="0">
                  <c:v>3947564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77-4989-AD20-3E7844C32428}"/>
            </c:ext>
          </c:extLst>
        </c:ser>
        <c:ser>
          <c:idx val="5"/>
          <c:order val="5"/>
          <c:tx>
            <c:strRef>
              <c:f>Didattica!$A$7:$B$7</c:f>
              <c:strCache>
                <c:ptCount val="2"/>
                <c:pt idx="0">
                  <c:v>OS-DID-1.6</c:v>
                </c:pt>
                <c:pt idx="1">
                  <c:v>Sostenere gli studenti e le studentesse tramite interventi di diritto allo studio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numRef>
              <c:f>Didattica!$C$1</c:f>
              <c:numCache>
                <c:formatCode>General</c:formatCode>
                <c:ptCount val="1"/>
                <c:pt idx="0">
                  <c:v>48685140</c:v>
                </c:pt>
              </c:numCache>
            </c:numRef>
          </c:cat>
          <c:val>
            <c:numRef>
              <c:f>Didattica!$C$7</c:f>
              <c:numCache>
                <c:formatCode>General</c:formatCode>
                <c:ptCount val="1"/>
                <c:pt idx="0">
                  <c:v>10614134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B77-4989-AD20-3E7844C32428}"/>
            </c:ext>
          </c:extLst>
        </c:ser>
        <c:ser>
          <c:idx val="6"/>
          <c:order val="6"/>
          <c:tx>
            <c:strRef>
              <c:f>Didattica!$A$8:$B$8</c:f>
              <c:strCache>
                <c:ptCount val="2"/>
                <c:pt idx="0">
                  <c:v>OS-DID-2.7</c:v>
                </c:pt>
                <c:pt idx="1">
                  <c:v>Rafforzare il posizionamento internazionale dell’offerta didattica</c:v>
                </c:pt>
              </c:strCache>
            </c:strRef>
          </c:tx>
          <c:spPr>
            <a:solidFill>
              <a:schemeClr val="accent1">
                <a:shade val="61000"/>
              </a:schemeClr>
            </a:solidFill>
            <a:ln>
              <a:noFill/>
            </a:ln>
            <a:effectLst/>
          </c:spPr>
          <c:invertIfNegative val="0"/>
          <c:cat>
            <c:numRef>
              <c:f>Didattica!$C$1</c:f>
              <c:numCache>
                <c:formatCode>General</c:formatCode>
                <c:ptCount val="1"/>
                <c:pt idx="0">
                  <c:v>48685140</c:v>
                </c:pt>
              </c:numCache>
            </c:numRef>
          </c:cat>
          <c:val>
            <c:numRef>
              <c:f>Didattica!$C$8</c:f>
              <c:numCache>
                <c:formatCode>General</c:formatCode>
                <c:ptCount val="1"/>
                <c:pt idx="0">
                  <c:v>5118474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77-4989-AD20-3E7844C32428}"/>
            </c:ext>
          </c:extLst>
        </c:ser>
        <c:ser>
          <c:idx val="7"/>
          <c:order val="7"/>
          <c:tx>
            <c:strRef>
              <c:f>Didattica!$A$9:$B$9</c:f>
              <c:strCache>
                <c:ptCount val="2"/>
                <c:pt idx="0">
                  <c:v>OS-DID-2.8</c:v>
                </c:pt>
                <c:pt idx="1">
                  <c:v>Favorire gli scambi internazionali a fini di studio e formazione</c:v>
                </c:pt>
              </c:strCache>
            </c:strRef>
          </c:tx>
          <c:spPr>
            <a:solidFill>
              <a:schemeClr val="accent1">
                <a:shade val="45000"/>
              </a:schemeClr>
            </a:solidFill>
            <a:ln>
              <a:noFill/>
            </a:ln>
            <a:effectLst/>
          </c:spPr>
          <c:invertIfNegative val="0"/>
          <c:cat>
            <c:numRef>
              <c:f>Didattica!$C$1</c:f>
              <c:numCache>
                <c:formatCode>General</c:formatCode>
                <c:ptCount val="1"/>
                <c:pt idx="0">
                  <c:v>48685140</c:v>
                </c:pt>
              </c:numCache>
            </c:numRef>
          </c:cat>
          <c:val>
            <c:numRef>
              <c:f>Didattica!$C$9</c:f>
              <c:numCache>
                <c:formatCode>General</c:formatCode>
                <c:ptCount val="1"/>
                <c:pt idx="0">
                  <c:v>5540606.5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77-4989-AD20-3E7844C32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2594816"/>
        <c:axId val="1702595232"/>
      </c:barChart>
      <c:catAx>
        <c:axId val="1702594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2595232"/>
        <c:crosses val="autoZero"/>
        <c:auto val="1"/>
        <c:lblAlgn val="ctr"/>
        <c:lblOffset val="100"/>
        <c:noMultiLvlLbl val="0"/>
      </c:catAx>
      <c:valAx>
        <c:axId val="1702595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ubik" panose="00000500000000000000" pitchFamily="2" charset="-79"/>
                <a:ea typeface="+mn-ea"/>
                <a:cs typeface="Rubik" panose="00000500000000000000" pitchFamily="2" charset="-79"/>
              </a:defRPr>
            </a:pPr>
            <a:endParaRPr lang="it-IT"/>
          </a:p>
        </c:txPr>
        <c:crossAx val="170259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743589743589747"/>
          <c:y val="1.9164030398969481E-2"/>
          <c:w val="0.33974358974358976"/>
          <c:h val="0.943360838124066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ubik" panose="00000500000000000000" pitchFamily="2" charset="-79"/>
              <a:ea typeface="+mn-ea"/>
              <a:cs typeface="Rubik" panose="00000500000000000000" pitchFamily="2" charset="-79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ubik" panose="00000500000000000000" pitchFamily="2" charset="-79"/>
          <a:cs typeface="Rubik" panose="00000500000000000000" pitchFamily="2" charset="-79"/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A9-4621-A7BB-5C37798D2EA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A9-4621-A7BB-5C37798D2EA2}"/>
              </c:ext>
            </c:extLst>
          </c:dPt>
          <c:dPt>
            <c:idx val="2"/>
            <c:bubble3D val="0"/>
            <c:spPr>
              <a:solidFill>
                <a:srgbClr val="8A3C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A9-4621-A7BB-5C37798D2EA2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5A9-4621-A7BB-5C37798D2EA2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5A9-4621-A7BB-5C37798D2EA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5A9-4621-A7BB-5C37798D2EA2}"/>
              </c:ext>
            </c:extLst>
          </c:dPt>
          <c:dLbls>
            <c:dLbl>
              <c:idx val="0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Rubik" panose="00000500000000000000" pitchFamily="2" charset="-79"/>
                      <a:ea typeface="+mn-ea"/>
                      <a:cs typeface="Rubik" panose="00000500000000000000" pitchFamily="2" charset="-79"/>
                    </a:defRPr>
                  </a:pPr>
                  <a:endParaRPr lang="it-IT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5A9-4621-A7BB-5C37798D2EA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A9-4621-A7BB-5C37798D2EA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A9-4621-A7BB-5C37798D2EA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A9-4621-A7BB-5C37798D2EA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A9-4621-A7BB-5C37798D2EA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A9-4621-A7BB-5C37798D2EA2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Foglio1!$L$1:$L$6</c:f>
              <c:strCache>
                <c:ptCount val="6"/>
                <c:pt idx="0">
                  <c:v>Didattica</c:v>
                </c:pt>
                <c:pt idx="1">
                  <c:v>Ricerca</c:v>
                </c:pt>
                <c:pt idx="2">
                  <c:v>Valorizzazione delle conoscenze</c:v>
                </c:pt>
                <c:pt idx="3">
                  <c:v>Sviluppo organizzativo</c:v>
                </c:pt>
                <c:pt idx="4">
                  <c:v>Sviluppo spazi e infrastrutture</c:v>
                </c:pt>
                <c:pt idx="5">
                  <c:v>Sviluppo sostenibile</c:v>
                </c:pt>
              </c:strCache>
            </c:strRef>
          </c:cat>
          <c:val>
            <c:numRef>
              <c:f>Foglio1!$M$1:$M$6</c:f>
              <c:numCache>
                <c:formatCode>_-* #,##0_-;\-* #,##0_-;_-* "-"??_-;_-@_-</c:formatCode>
                <c:ptCount val="6"/>
                <c:pt idx="0">
                  <c:v>43759172</c:v>
                </c:pt>
                <c:pt idx="1">
                  <c:v>39931410</c:v>
                </c:pt>
                <c:pt idx="2">
                  <c:v>7868010</c:v>
                </c:pt>
                <c:pt idx="3">
                  <c:v>14863825</c:v>
                </c:pt>
                <c:pt idx="4">
                  <c:v>16905321</c:v>
                </c:pt>
                <c:pt idx="5">
                  <c:v>544512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5A9-4621-A7BB-5C37798D2EA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ubik" panose="00000500000000000000" pitchFamily="2" charset="-79"/>
              <a:ea typeface="+mn-ea"/>
              <a:cs typeface="Rubik" panose="00000500000000000000" pitchFamily="2" charset="-79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Ricerca!$A$2:$B$2</c:f>
              <c:strCache>
                <c:ptCount val="2"/>
                <c:pt idx="0">
                  <c:v>OS-RIC-1.1</c:v>
                </c:pt>
                <c:pt idx="1">
                  <c:v>Incentivare la libera ricerca motivata dalla curiosità</c:v>
                </c:pt>
              </c:strCache>
            </c:strRef>
          </c:tx>
          <c:spPr>
            <a:solidFill>
              <a:schemeClr val="accent4">
                <a:tint val="48000"/>
              </a:schemeClr>
            </a:solidFill>
            <a:ln>
              <a:noFill/>
            </a:ln>
            <a:effectLst/>
          </c:spPr>
          <c:invertIfNegative val="0"/>
          <c:cat>
            <c:numRef>
              <c:f>Ricerca!$C$1</c:f>
              <c:numCache>
                <c:formatCode>General</c:formatCode>
                <c:ptCount val="1"/>
                <c:pt idx="0">
                  <c:v>39931410</c:v>
                </c:pt>
              </c:numCache>
            </c:numRef>
          </c:cat>
          <c:val>
            <c:numRef>
              <c:f>Ricerca!$C$2</c:f>
              <c:numCache>
                <c:formatCode>General</c:formatCode>
                <c:ptCount val="1"/>
                <c:pt idx="0">
                  <c:v>7889130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39-44C8-9E1D-9B58355F8FBE}"/>
            </c:ext>
          </c:extLst>
        </c:ser>
        <c:ser>
          <c:idx val="1"/>
          <c:order val="1"/>
          <c:tx>
            <c:strRef>
              <c:f>Ricerca!$A$3:$B$3</c:f>
              <c:strCache>
                <c:ptCount val="2"/>
                <c:pt idx="0">
                  <c:v>OS-RIC-1.2</c:v>
                </c:pt>
                <c:pt idx="1">
                  <c:v>Aumentare la quantità e la qualità delle pubblicazioni rilevanti ai fini ministeriali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Ricerca!$C$1</c:f>
              <c:numCache>
                <c:formatCode>General</c:formatCode>
                <c:ptCount val="1"/>
                <c:pt idx="0">
                  <c:v>39931410</c:v>
                </c:pt>
              </c:numCache>
            </c:numRef>
          </c:cat>
          <c:val>
            <c:numRef>
              <c:f>Ricerca!$C$3</c:f>
              <c:numCache>
                <c:formatCode>General</c:formatCode>
                <c:ptCount val="1"/>
                <c:pt idx="0">
                  <c:v>4007002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39-44C8-9E1D-9B58355F8FBE}"/>
            </c:ext>
          </c:extLst>
        </c:ser>
        <c:ser>
          <c:idx val="2"/>
          <c:order val="2"/>
          <c:tx>
            <c:strRef>
              <c:f>Ricerca!$A$4:$B$4</c:f>
              <c:strCache>
                <c:ptCount val="2"/>
                <c:pt idx="0">
                  <c:v>OS-RIC-1.3</c:v>
                </c:pt>
                <c:pt idx="1">
                  <c:v>Valorizzare il dottorato di ricerca</c:v>
                </c:pt>
              </c:strCache>
            </c:strRef>
          </c:tx>
          <c:spPr>
            <a:solidFill>
              <a:schemeClr val="accent4">
                <a:tint val="83000"/>
              </a:schemeClr>
            </a:solidFill>
            <a:ln>
              <a:noFill/>
            </a:ln>
            <a:effectLst/>
          </c:spPr>
          <c:invertIfNegative val="0"/>
          <c:cat>
            <c:numRef>
              <c:f>Ricerca!$C$1</c:f>
              <c:numCache>
                <c:formatCode>General</c:formatCode>
                <c:ptCount val="1"/>
                <c:pt idx="0">
                  <c:v>39931410</c:v>
                </c:pt>
              </c:numCache>
            </c:numRef>
          </c:cat>
          <c:val>
            <c:numRef>
              <c:f>Ricerca!$C$4</c:f>
              <c:numCache>
                <c:formatCode>General</c:formatCode>
                <c:ptCount val="1"/>
                <c:pt idx="0">
                  <c:v>6107060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39-44C8-9E1D-9B58355F8FBE}"/>
            </c:ext>
          </c:extLst>
        </c:ser>
        <c:ser>
          <c:idx val="3"/>
          <c:order val="3"/>
          <c:tx>
            <c:strRef>
              <c:f>Ricerca!$A$5:$B$5</c:f>
              <c:strCache>
                <c:ptCount val="2"/>
                <c:pt idx="0">
                  <c:v>OS-RIC-1.4</c:v>
                </c:pt>
                <c:pt idx="1">
                  <c:v>Stimolare iniziative di ricerca in una prospettiva internazionale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Ricerca!$C$1</c:f>
              <c:numCache>
                <c:formatCode>General</c:formatCode>
                <c:ptCount val="1"/>
                <c:pt idx="0">
                  <c:v>39931410</c:v>
                </c:pt>
              </c:numCache>
            </c:numRef>
          </c:cat>
          <c:val>
            <c:numRef>
              <c:f>Ricerca!$C$5</c:f>
              <c:numCache>
                <c:formatCode>General</c:formatCode>
                <c:ptCount val="1"/>
                <c:pt idx="0">
                  <c:v>4940705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39-44C8-9E1D-9B58355F8FBE}"/>
            </c:ext>
          </c:extLst>
        </c:ser>
        <c:ser>
          <c:idx val="4"/>
          <c:order val="4"/>
          <c:tx>
            <c:strRef>
              <c:f>Ricerca!$A$6:$B$6</c:f>
              <c:strCache>
                <c:ptCount val="2"/>
                <c:pt idx="0">
                  <c:v>OS-RIC-2.5</c:v>
                </c:pt>
                <c:pt idx="1">
                  <c:v>Aumentare la partecipazione e il successo delle proposte dei progetti di ricerca nell’ambito dei finanziamenti competitivi</c:v>
                </c:pt>
              </c:strCache>
            </c:strRef>
          </c:tx>
          <c:spPr>
            <a:solidFill>
              <a:schemeClr val="accent4">
                <a:shade val="82000"/>
              </a:schemeClr>
            </a:solidFill>
            <a:ln>
              <a:noFill/>
            </a:ln>
            <a:effectLst/>
          </c:spPr>
          <c:invertIfNegative val="0"/>
          <c:cat>
            <c:numRef>
              <c:f>Ricerca!$C$1</c:f>
              <c:numCache>
                <c:formatCode>General</c:formatCode>
                <c:ptCount val="1"/>
                <c:pt idx="0">
                  <c:v>39931410</c:v>
                </c:pt>
              </c:numCache>
            </c:numRef>
          </c:cat>
          <c:val>
            <c:numRef>
              <c:f>Ricerca!$C$6</c:f>
              <c:numCache>
                <c:formatCode>General</c:formatCode>
                <c:ptCount val="1"/>
                <c:pt idx="0">
                  <c:v>7369601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39-44C8-9E1D-9B58355F8FBE}"/>
            </c:ext>
          </c:extLst>
        </c:ser>
        <c:ser>
          <c:idx val="5"/>
          <c:order val="5"/>
          <c:tx>
            <c:strRef>
              <c:f>Ricerca!$A$7:$B$7</c:f>
              <c:strCache>
                <c:ptCount val="2"/>
                <c:pt idx="0">
                  <c:v>OS-RIC-2.6</c:v>
                </c:pt>
                <c:pt idx="1">
                  <c:v>Partecipare ai network di ricerca nazionali ed internazionali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Ricerca!$C$1</c:f>
              <c:numCache>
                <c:formatCode>General</c:formatCode>
                <c:ptCount val="1"/>
                <c:pt idx="0">
                  <c:v>39931410</c:v>
                </c:pt>
              </c:numCache>
            </c:numRef>
          </c:cat>
          <c:val>
            <c:numRef>
              <c:f>Ricerca!$C$7</c:f>
              <c:numCache>
                <c:formatCode>General</c:formatCode>
                <c:ptCount val="1"/>
                <c:pt idx="0">
                  <c:v>3679102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39-44C8-9E1D-9B58355F8FBE}"/>
            </c:ext>
          </c:extLst>
        </c:ser>
        <c:ser>
          <c:idx val="6"/>
          <c:order val="6"/>
          <c:tx>
            <c:strRef>
              <c:f>Ricerca!$A$8:$B$8</c:f>
              <c:strCache>
                <c:ptCount val="2"/>
                <c:pt idx="0">
                  <c:v>OS-RIC-2.7</c:v>
                </c:pt>
                <c:pt idx="1">
                  <c:v>Potenziare i laboratori e le infrastrutture di ricerca</c:v>
                </c:pt>
              </c:strCache>
            </c:strRef>
          </c:tx>
          <c:spPr>
            <a:solidFill>
              <a:schemeClr val="accent4">
                <a:shade val="47000"/>
              </a:schemeClr>
            </a:solidFill>
            <a:ln>
              <a:noFill/>
            </a:ln>
            <a:effectLst/>
          </c:spPr>
          <c:invertIfNegative val="0"/>
          <c:cat>
            <c:numRef>
              <c:f>Ricerca!$C$1</c:f>
              <c:numCache>
                <c:formatCode>General</c:formatCode>
                <c:ptCount val="1"/>
                <c:pt idx="0">
                  <c:v>39931410</c:v>
                </c:pt>
              </c:numCache>
            </c:numRef>
          </c:cat>
          <c:val>
            <c:numRef>
              <c:f>Ricerca!$C$8</c:f>
              <c:numCache>
                <c:formatCode>General</c:formatCode>
                <c:ptCount val="1"/>
                <c:pt idx="0">
                  <c:v>5938810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39-44C8-9E1D-9B58355F8F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06879072"/>
        <c:axId val="1706879488"/>
      </c:barChart>
      <c:catAx>
        <c:axId val="1706879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06879488"/>
        <c:crosses val="autoZero"/>
        <c:auto val="1"/>
        <c:lblAlgn val="ctr"/>
        <c:lblOffset val="100"/>
        <c:noMultiLvlLbl val="0"/>
      </c:catAx>
      <c:valAx>
        <c:axId val="170687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ubik" panose="00000500000000000000" pitchFamily="2" charset="-79"/>
                <a:ea typeface="+mn-ea"/>
                <a:cs typeface="Rubik" panose="00000500000000000000" pitchFamily="2" charset="-79"/>
              </a:defRPr>
            </a:pPr>
            <a:endParaRPr lang="it-IT"/>
          </a:p>
        </c:txPr>
        <c:crossAx val="170687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000127863712799"/>
          <c:y val="0"/>
          <c:w val="0.33630873472266554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ubik" panose="00000500000000000000" pitchFamily="2" charset="-79"/>
              <a:ea typeface="+mn-ea"/>
              <a:cs typeface="Rubik" panose="00000500000000000000" pitchFamily="2" charset="-79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ubik" panose="00000500000000000000" pitchFamily="2" charset="-79"/>
          <a:cs typeface="Rubik" panose="00000500000000000000" pitchFamily="2" charset="-79"/>
        </a:defRPr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2D-48D5-8D11-2EC33F9370D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C2D-48D5-8D11-2EC33F9370DB}"/>
              </c:ext>
            </c:extLst>
          </c:dPt>
          <c:dPt>
            <c:idx val="2"/>
            <c:bubble3D val="0"/>
            <c:spPr>
              <a:solidFill>
                <a:srgbClr val="8A3C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C2D-48D5-8D11-2EC33F9370DB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C2D-48D5-8D11-2EC33F9370DB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C2D-48D5-8D11-2EC33F9370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C2D-48D5-8D11-2EC33F9370D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2D-48D5-8D11-2EC33F9370DB}"/>
                </c:ext>
              </c:extLst>
            </c:dLbl>
            <c:dLbl>
              <c:idx val="1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Rubik" panose="00000500000000000000" pitchFamily="2" charset="-79"/>
                      <a:ea typeface="+mn-ea"/>
                      <a:cs typeface="Rubik" panose="00000500000000000000" pitchFamily="2" charset="-79"/>
                    </a:defRPr>
                  </a:pPr>
                  <a:endParaRPr lang="it-IT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C2D-48D5-8D11-2EC33F9370D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2D-48D5-8D11-2EC33F9370D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2D-48D5-8D11-2EC33F9370D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C2D-48D5-8D11-2EC33F9370D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C2D-48D5-8D11-2EC33F9370DB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Foglio1!$L$1:$L$6</c:f>
              <c:strCache>
                <c:ptCount val="6"/>
                <c:pt idx="0">
                  <c:v>Didattica</c:v>
                </c:pt>
                <c:pt idx="1">
                  <c:v>Ricerca</c:v>
                </c:pt>
                <c:pt idx="2">
                  <c:v>Valorizzazione delle conoscenze</c:v>
                </c:pt>
                <c:pt idx="3">
                  <c:v>Sviluppo organizzativo</c:v>
                </c:pt>
                <c:pt idx="4">
                  <c:v>Sviluppo spazi e infrastrutture</c:v>
                </c:pt>
                <c:pt idx="5">
                  <c:v>Sviluppo sostenibile</c:v>
                </c:pt>
              </c:strCache>
            </c:strRef>
          </c:cat>
          <c:val>
            <c:numRef>
              <c:f>Foglio1!$M$1:$M$6</c:f>
              <c:numCache>
                <c:formatCode>_-* #,##0_-;\-* #,##0_-;_-* "-"??_-;_-@_-</c:formatCode>
                <c:ptCount val="6"/>
                <c:pt idx="0">
                  <c:v>43759172</c:v>
                </c:pt>
                <c:pt idx="1">
                  <c:v>39931410</c:v>
                </c:pt>
                <c:pt idx="2">
                  <c:v>7868010</c:v>
                </c:pt>
                <c:pt idx="3">
                  <c:v>14863825</c:v>
                </c:pt>
                <c:pt idx="4">
                  <c:v>16905321</c:v>
                </c:pt>
                <c:pt idx="5">
                  <c:v>544512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C2D-48D5-8D11-2EC33F9370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ubik" panose="00000500000000000000" pitchFamily="2" charset="-79"/>
              <a:ea typeface="+mn-ea"/>
              <a:cs typeface="Rubik" panose="00000500000000000000" pitchFamily="2" charset="-79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10-4CA6-8840-9CC23D7CAA0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10-4CA6-8840-9CC23D7CAA02}"/>
              </c:ext>
            </c:extLst>
          </c:dPt>
          <c:dPt>
            <c:idx val="2"/>
            <c:bubble3D val="0"/>
            <c:spPr>
              <a:solidFill>
                <a:srgbClr val="8A3CC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10-4CA6-8840-9CC23D7CAA02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10-4CA6-8840-9CC23D7CAA02}"/>
              </c:ext>
            </c:extLst>
          </c:dPt>
          <c:dPt>
            <c:idx val="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510-4CA6-8840-9CC23D7CAA0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510-4CA6-8840-9CC23D7CAA0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10-4CA6-8840-9CC23D7CAA0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10-4CA6-8840-9CC23D7CAA02}"/>
                </c:ext>
              </c:extLst>
            </c:dLbl>
            <c:dLbl>
              <c:idx val="2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Rubik" panose="00000500000000000000" pitchFamily="2" charset="-79"/>
                      <a:ea typeface="+mn-ea"/>
                      <a:cs typeface="Rubik" panose="00000500000000000000" pitchFamily="2" charset="-79"/>
                    </a:defRPr>
                  </a:pPr>
                  <a:endParaRPr lang="it-IT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5510-4CA6-8840-9CC23D7CAA0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10-4CA6-8840-9CC23D7CAA0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10-4CA6-8840-9CC23D7CAA0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510-4CA6-8840-9CC23D7CAA02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Foglio1!$L$1:$L$6</c:f>
              <c:strCache>
                <c:ptCount val="6"/>
                <c:pt idx="0">
                  <c:v>Didattica</c:v>
                </c:pt>
                <c:pt idx="1">
                  <c:v>Ricerca</c:v>
                </c:pt>
                <c:pt idx="2">
                  <c:v>Valorizzazione delle conoscenze</c:v>
                </c:pt>
                <c:pt idx="3">
                  <c:v>Sviluppo organizzativo</c:v>
                </c:pt>
                <c:pt idx="4">
                  <c:v>Sviluppo spazi e infrastrutture</c:v>
                </c:pt>
                <c:pt idx="5">
                  <c:v>Sviluppo sostenibile</c:v>
                </c:pt>
              </c:strCache>
            </c:strRef>
          </c:cat>
          <c:val>
            <c:numRef>
              <c:f>Foglio1!$M$1:$M$6</c:f>
              <c:numCache>
                <c:formatCode>_-* #,##0_-;\-* #,##0_-;_-* "-"??_-;_-@_-</c:formatCode>
                <c:ptCount val="6"/>
                <c:pt idx="0">
                  <c:v>43759172</c:v>
                </c:pt>
                <c:pt idx="1">
                  <c:v>39931410</c:v>
                </c:pt>
                <c:pt idx="2">
                  <c:v>7868010</c:v>
                </c:pt>
                <c:pt idx="3">
                  <c:v>14863825</c:v>
                </c:pt>
                <c:pt idx="4">
                  <c:v>16905321</c:v>
                </c:pt>
                <c:pt idx="5">
                  <c:v>544512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510-4CA6-8840-9CC23D7CAA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ubik" panose="00000500000000000000" pitchFamily="2" charset="-79"/>
              <a:ea typeface="+mn-ea"/>
              <a:cs typeface="Rubik" panose="00000500000000000000" pitchFamily="2" charset="-79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'Terza Missione'!$A$2:$B$2</c:f>
              <c:strCache>
                <c:ptCount val="2"/>
                <c:pt idx="0">
                  <c:v>OS-TM-1.1</c:v>
                </c:pt>
                <c:pt idx="1">
                  <c:v>Diventare un interlocutore privilegiato degli enti e delle realtà del territorio</c:v>
                </c:pt>
              </c:strCache>
            </c:strRef>
          </c:tx>
          <c:spPr>
            <a:solidFill>
              <a:srgbClr val="E6CDFF"/>
            </a:solidFill>
            <a:ln>
              <a:noFill/>
            </a:ln>
            <a:effectLst/>
          </c:spPr>
          <c:invertIfNegative val="0"/>
          <c:cat>
            <c:numRef>
              <c:f>'Terza Missione'!$C$1</c:f>
              <c:numCache>
                <c:formatCode>General</c:formatCode>
                <c:ptCount val="1"/>
                <c:pt idx="0">
                  <c:v>2942042</c:v>
                </c:pt>
              </c:numCache>
            </c:numRef>
          </c:cat>
          <c:val>
            <c:numRef>
              <c:f>'Terza Missione'!$C$2</c:f>
              <c:numCache>
                <c:formatCode>General</c:formatCode>
                <c:ptCount val="1"/>
                <c:pt idx="0">
                  <c:v>1715881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94-482B-85E4-A2073EA38580}"/>
            </c:ext>
          </c:extLst>
        </c:ser>
        <c:ser>
          <c:idx val="1"/>
          <c:order val="1"/>
          <c:tx>
            <c:strRef>
              <c:f>'Terza Missione'!$A$3:$B$3</c:f>
              <c:strCache>
                <c:ptCount val="2"/>
                <c:pt idx="0">
                  <c:v>OS-TM-1.2</c:v>
                </c:pt>
                <c:pt idx="1">
                  <c:v>Favorire la diffusione di una cultura dell’innovazione attraverso il trasferimento tecnologico e della conoscenza</c:v>
                </c:pt>
              </c:strCache>
            </c:strRef>
          </c:tx>
          <c:spPr>
            <a:solidFill>
              <a:srgbClr val="CC99FF"/>
            </a:solidFill>
            <a:ln>
              <a:noFill/>
            </a:ln>
            <a:effectLst/>
          </c:spPr>
          <c:invertIfNegative val="0"/>
          <c:cat>
            <c:numRef>
              <c:f>'Terza Missione'!$C$1</c:f>
              <c:numCache>
                <c:formatCode>General</c:formatCode>
                <c:ptCount val="1"/>
                <c:pt idx="0">
                  <c:v>2942042</c:v>
                </c:pt>
              </c:numCache>
            </c:numRef>
          </c:cat>
          <c:val>
            <c:numRef>
              <c:f>'Terza Missione'!$C$3</c:f>
              <c:numCache>
                <c:formatCode>General</c:formatCode>
                <c:ptCount val="1"/>
                <c:pt idx="0">
                  <c:v>3673431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94-482B-85E4-A2073EA38580}"/>
            </c:ext>
          </c:extLst>
        </c:ser>
        <c:ser>
          <c:idx val="2"/>
          <c:order val="2"/>
          <c:tx>
            <c:strRef>
              <c:f>'Terza Missione'!$A$4:$B$4</c:f>
              <c:strCache>
                <c:ptCount val="2"/>
                <c:pt idx="0">
                  <c:v>OS-TM-1.3</c:v>
                </c:pt>
                <c:pt idx="1">
                  <c:v>Promuovere percorsi di formazione a supporto dell’imprenditorialità</c:v>
                </c:pt>
              </c:strCache>
            </c:strRef>
          </c:tx>
          <c:spPr>
            <a:solidFill>
              <a:srgbClr val="B900FA"/>
            </a:solidFill>
            <a:ln>
              <a:noFill/>
            </a:ln>
            <a:effectLst/>
          </c:spPr>
          <c:invertIfNegative val="0"/>
          <c:cat>
            <c:numRef>
              <c:f>'Terza Missione'!$C$1</c:f>
              <c:numCache>
                <c:formatCode>General</c:formatCode>
                <c:ptCount val="1"/>
                <c:pt idx="0">
                  <c:v>2942042</c:v>
                </c:pt>
              </c:numCache>
            </c:numRef>
          </c:cat>
          <c:val>
            <c:numRef>
              <c:f>'Terza Missione'!$C$4</c:f>
              <c:numCache>
                <c:formatCode>General</c:formatCode>
                <c:ptCount val="1"/>
                <c:pt idx="0">
                  <c:v>1231492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94-482B-85E4-A2073EA38580}"/>
            </c:ext>
          </c:extLst>
        </c:ser>
        <c:ser>
          <c:idx val="3"/>
          <c:order val="3"/>
          <c:tx>
            <c:strRef>
              <c:f>'Terza Missione'!$A$5:$B$5</c:f>
              <c:strCache>
                <c:ptCount val="2"/>
                <c:pt idx="0">
                  <c:v>OS-TM-2.4</c:v>
                </c:pt>
                <c:pt idx="1">
                  <c:v>Valorizzare gli edifici dell’università e il suo patrimonio artistico-culturale e storico in quanto luoghi di incontri e relazioni</c:v>
                </c:pt>
              </c:strCache>
            </c:strRef>
          </c:tx>
          <c:spPr>
            <a:solidFill>
              <a:srgbClr val="8A3CC4"/>
            </a:solidFill>
            <a:ln>
              <a:noFill/>
            </a:ln>
            <a:effectLst/>
          </c:spPr>
          <c:invertIfNegative val="0"/>
          <c:cat>
            <c:numRef>
              <c:f>'Terza Missione'!$C$1</c:f>
              <c:numCache>
                <c:formatCode>General</c:formatCode>
                <c:ptCount val="1"/>
                <c:pt idx="0">
                  <c:v>2942042</c:v>
                </c:pt>
              </c:numCache>
            </c:numRef>
          </c:cat>
          <c:val>
            <c:numRef>
              <c:f>'Terza Missione'!$C$5</c:f>
              <c:numCache>
                <c:formatCode>General</c:formatCode>
                <c:ptCount val="1"/>
                <c:pt idx="0">
                  <c:v>1247206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94-482B-85E4-A2073EA38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9510096"/>
        <c:axId val="1919507184"/>
      </c:barChart>
      <c:catAx>
        <c:axId val="1919510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19507184"/>
        <c:crosses val="autoZero"/>
        <c:auto val="1"/>
        <c:lblAlgn val="ctr"/>
        <c:lblOffset val="100"/>
        <c:noMultiLvlLbl val="0"/>
      </c:catAx>
      <c:valAx>
        <c:axId val="191950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1951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ubik" panose="00000500000000000000" pitchFamily="2" charset="-79"/>
              <a:ea typeface="+mn-ea"/>
              <a:cs typeface="Rubik" panose="00000500000000000000" pitchFamily="2" charset="-79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5" y="0"/>
            <a:ext cx="2971800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66725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1" y="4751221"/>
            <a:ext cx="548640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19"/>
            <a:ext cx="2971800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5" y="9377319"/>
            <a:ext cx="2971800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420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1" y="4751221"/>
            <a:ext cx="548640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1265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1" y="4751221"/>
            <a:ext cx="548640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129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1" y="4751221"/>
            <a:ext cx="548640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1" y="4751221"/>
            <a:ext cx="548640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1339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1" y="4751221"/>
            <a:ext cx="548640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459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1" y="4751221"/>
            <a:ext cx="548640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>
            <a:spLocks noGrp="1"/>
          </p:cNvSpPr>
          <p:nvPr>
            <p:ph type="body" idx="1"/>
          </p:nvPr>
        </p:nvSpPr>
        <p:spPr>
          <a:xfrm>
            <a:off x="685801" y="4751221"/>
            <a:ext cx="548640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685801" y="4751221"/>
            <a:ext cx="548640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:notes"/>
          <p:cNvSpPr txBox="1">
            <a:spLocks noGrp="1"/>
          </p:cNvSpPr>
          <p:nvPr>
            <p:ph type="body" idx="1"/>
          </p:nvPr>
        </p:nvSpPr>
        <p:spPr>
          <a:xfrm>
            <a:off x="685801" y="4751221"/>
            <a:ext cx="548640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:notes"/>
          <p:cNvSpPr txBox="1">
            <a:spLocks noGrp="1"/>
          </p:cNvSpPr>
          <p:nvPr>
            <p:ph type="body" idx="1"/>
          </p:nvPr>
        </p:nvSpPr>
        <p:spPr>
          <a:xfrm>
            <a:off x="685801" y="4751221"/>
            <a:ext cx="548640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1" y="4751221"/>
            <a:ext cx="548640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>
            <a:spLocks noGrp="1"/>
          </p:cNvSpPr>
          <p:nvPr>
            <p:ph type="body" idx="1"/>
          </p:nvPr>
        </p:nvSpPr>
        <p:spPr>
          <a:xfrm>
            <a:off x="685801" y="4751221"/>
            <a:ext cx="548640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57F3DC-54A1-8348-9B9C-E6CA6C4BBF26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653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0:notes"/>
          <p:cNvSpPr txBox="1">
            <a:spLocks noGrp="1"/>
          </p:cNvSpPr>
          <p:nvPr>
            <p:ph type="body" idx="1"/>
          </p:nvPr>
        </p:nvSpPr>
        <p:spPr>
          <a:xfrm>
            <a:off x="685801" y="4751221"/>
            <a:ext cx="548640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1" y="4751221"/>
            <a:ext cx="548640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1" y="4751221"/>
            <a:ext cx="548640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1" y="4751221"/>
            <a:ext cx="548640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1" y="4751221"/>
            <a:ext cx="548640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1" y="4751221"/>
            <a:ext cx="548640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1" y="4751221"/>
            <a:ext cx="548640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4815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 txBox="1">
            <a:spLocks noGrp="1"/>
          </p:cNvSpPr>
          <p:nvPr>
            <p:ph type="body" idx="1"/>
          </p:nvPr>
        </p:nvSpPr>
        <p:spPr>
          <a:xfrm>
            <a:off x="685801" y="4751221"/>
            <a:ext cx="5486400" cy="38873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sz="1800" b="1" i="1" dirty="0">
                <a:effectLst/>
                <a:latin typeface="Rubik" panose="00000500000000000000" pitchFamily="2" charset="-79"/>
                <a:ea typeface="Rubik" panose="00000500000000000000" pitchFamily="2" charset="-79"/>
                <a:cs typeface="Times New Roman" panose="02020603050405020304" pitchFamily="18" charset="0"/>
              </a:rPr>
              <a:t>Dato del personale: Include le prese di servizio effettive e le cessazioni al 12/11/2025 e le prese di servizio e le cessazioni presunte da tale data al 31/12/2025 – Per il </a:t>
            </a:r>
            <a:r>
              <a:rPr lang="it-IT" sz="1800" b="1" i="1" dirty="0" err="1">
                <a:effectLst/>
                <a:latin typeface="Rubik" panose="00000500000000000000" pitchFamily="2" charset="-79"/>
                <a:ea typeface="Rubik" panose="00000500000000000000" pitchFamily="2" charset="-79"/>
                <a:cs typeface="Times New Roman" panose="02020603050405020304" pitchFamily="18" charset="0"/>
              </a:rPr>
              <a:t>Pta</a:t>
            </a:r>
            <a:r>
              <a:rPr lang="it-IT" sz="1800" b="1" i="1" dirty="0">
                <a:effectLst/>
                <a:latin typeface="Rubik" panose="00000500000000000000" pitchFamily="2" charset="-79"/>
                <a:ea typeface="Rubik" panose="00000500000000000000" pitchFamily="2" charset="-79"/>
                <a:cs typeface="Times New Roman" panose="02020603050405020304" pitchFamily="18" charset="0"/>
              </a:rPr>
              <a:t> vengono inclusi i dirigenti (anche a TD) ed escluso il DG</a:t>
            </a:r>
            <a:endParaRPr lang="it-IT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8" name="Google Shape;1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>
  <p:cSld name="Due contenuti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3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title"/>
          </p:nvPr>
        </p:nvSpPr>
        <p:spPr>
          <a:xfrm>
            <a:off x="774828" y="788187"/>
            <a:ext cx="10650644" cy="68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ubik"/>
              <a:buNone/>
              <a:defRPr sz="2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3"/>
          <p:cNvSpPr txBox="1"/>
          <p:nvPr/>
        </p:nvSpPr>
        <p:spPr>
          <a:xfrm>
            <a:off x="775762" y="1643251"/>
            <a:ext cx="10650644" cy="585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ubik"/>
              <a:buNone/>
            </a:pPr>
            <a:endParaRPr sz="1800" b="0" i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1" name="Google Shape;21;p33"/>
          <p:cNvSpPr txBox="1"/>
          <p:nvPr/>
        </p:nvSpPr>
        <p:spPr>
          <a:xfrm>
            <a:off x="774828" y="490985"/>
            <a:ext cx="85039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rPr>
              <a:t>INDICE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>
  <p:cSld name="1_Titolo e testo vertica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2667001" y="-2680446"/>
            <a:ext cx="6857998" cy="121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42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5162986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42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63" name="Google Shape;63;p42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64" name="Google Shape;6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828" y="-7915"/>
            <a:ext cx="2557652" cy="126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yout personalizzato">
  <p:cSld name="1_Layout personalizzat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body" idx="1"/>
          </p:nvPr>
        </p:nvSpPr>
        <p:spPr>
          <a:xfrm>
            <a:off x="770677" y="2201713"/>
            <a:ext cx="10650645" cy="35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Layout personalizzato">
  <p:cSld name="2_Layout personalizzato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4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body" idx="1"/>
          </p:nvPr>
        </p:nvSpPr>
        <p:spPr>
          <a:xfrm>
            <a:off x="770677" y="2697479"/>
            <a:ext cx="10650645" cy="3091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body" idx="2"/>
          </p:nvPr>
        </p:nvSpPr>
        <p:spPr>
          <a:xfrm>
            <a:off x="770677" y="2201713"/>
            <a:ext cx="5081483" cy="29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3"/>
          </p:nvPr>
        </p:nvSpPr>
        <p:spPr>
          <a:xfrm>
            <a:off x="6190021" y="2201713"/>
            <a:ext cx="5231301" cy="29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>
  <p:cSld name="Confronto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>
            <a:off x="769217" y="2203323"/>
            <a:ext cx="10642961" cy="358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Layout personalizzato">
  <p:cSld name="3_Layout personalizzato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6"/>
          <p:cNvSpPr txBox="1">
            <a:spLocks noGrp="1"/>
          </p:cNvSpPr>
          <p:nvPr>
            <p:ph type="body" idx="1"/>
          </p:nvPr>
        </p:nvSpPr>
        <p:spPr>
          <a:xfrm>
            <a:off x="769217" y="569535"/>
            <a:ext cx="10642961" cy="52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Layout personalizzato">
  <p:cSld name="4_Layout personalizzat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>
            <a:off x="770678" y="569535"/>
            <a:ext cx="5167136" cy="52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body" idx="2"/>
          </p:nvPr>
        </p:nvSpPr>
        <p:spPr>
          <a:xfrm>
            <a:off x="6172200" y="569535"/>
            <a:ext cx="5239978" cy="52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>
  <p:cSld name="Contenuto con didascalia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8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8" name="Google Shape;88;p48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48"/>
          <p:cNvSpPr txBox="1">
            <a:spLocks noGrp="1"/>
          </p:cNvSpPr>
          <p:nvPr>
            <p:ph type="body" idx="1"/>
          </p:nvPr>
        </p:nvSpPr>
        <p:spPr>
          <a:xfrm>
            <a:off x="770677" y="2201713"/>
            <a:ext cx="2923499" cy="35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graphicFrame>
        <p:nvGraphicFramePr>
          <p:cNvPr id="90" name="Google Shape;90;p48"/>
          <p:cNvGraphicFramePr/>
          <p:nvPr/>
        </p:nvGraphicFramePr>
        <p:xfrm>
          <a:off x="4023360" y="2201713"/>
          <a:ext cx="7384758" cy="3587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uto con didascalia">
  <p:cSld name="1_Contenuto con didascalia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9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3" name="Google Shape;93;p49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49"/>
          <p:cNvSpPr txBox="1">
            <a:spLocks noGrp="1"/>
          </p:cNvSpPr>
          <p:nvPr>
            <p:ph type="body" idx="1"/>
          </p:nvPr>
        </p:nvSpPr>
        <p:spPr>
          <a:xfrm>
            <a:off x="770677" y="2201713"/>
            <a:ext cx="2923499" cy="35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>
  <p:cSld name="Immagine con didascalia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0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97" name="Google Shape;97;p50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52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5960"/>
              </a:buClr>
              <a:buSzPts val="3500"/>
              <a:buFont typeface="Rubik Light"/>
              <a:buNone/>
              <a:defRPr sz="3500" b="0" i="1" u="none" strike="noStrike" cap="none">
                <a:solidFill>
                  <a:srgbClr val="4E5960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50"/>
          <p:cNvSpPr txBox="1"/>
          <p:nvPr/>
        </p:nvSpPr>
        <p:spPr>
          <a:xfrm>
            <a:off x="774828" y="3010183"/>
            <a:ext cx="343814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rPr>
              <a:t>Albert Einstein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>
  <p:cSld name="Titolo e testo vertica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1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1" name="Google Shape;101;p51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52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5960"/>
              </a:buClr>
              <a:buSzPts val="2800"/>
              <a:buFont typeface="Rubik Light"/>
              <a:buNone/>
              <a:defRPr sz="2800" b="0" i="1" u="none" strike="noStrike" cap="none">
                <a:solidFill>
                  <a:srgbClr val="4E5960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51"/>
          <p:cNvSpPr txBox="1"/>
          <p:nvPr/>
        </p:nvSpPr>
        <p:spPr>
          <a:xfrm>
            <a:off x="774828" y="3695983"/>
            <a:ext cx="343814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rPr>
              <a:t>Albert Einstein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/>
          <p:nvPr/>
        </p:nvSpPr>
        <p:spPr>
          <a:xfrm>
            <a:off x="0" y="0"/>
            <a:ext cx="12192000" cy="6115792"/>
          </a:xfrm>
          <a:prstGeom prst="rect">
            <a:avLst/>
          </a:prstGeom>
          <a:solidFill>
            <a:srgbClr val="1C35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" name="Google Shape;24;p34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ubik"/>
              <a:buNone/>
              <a:defRPr sz="32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1"/>
          </p:nvPr>
        </p:nvSpPr>
        <p:spPr>
          <a:xfrm>
            <a:off x="770677" y="2201713"/>
            <a:ext cx="10650645" cy="35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sp>
        <p:nvSpPr>
          <p:cNvPr id="26" name="Google Shape;26;p34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27" name="Google Shape;27;p34"/>
          <p:cNvSpPr/>
          <p:nvPr/>
        </p:nvSpPr>
        <p:spPr>
          <a:xfrm>
            <a:off x="770678" y="0"/>
            <a:ext cx="2542538" cy="128337"/>
          </a:xfrm>
          <a:prstGeom prst="rect">
            <a:avLst/>
          </a:prstGeom>
          <a:solidFill>
            <a:srgbClr val="426EB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>
  <p:cSld name="Diapositiva titolo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2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Layout personalizzato">
  <p:cSld name="5_Layout personalizzat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3"/>
          <p:cNvSpPr/>
          <p:nvPr/>
        </p:nvSpPr>
        <p:spPr>
          <a:xfrm>
            <a:off x="0" y="3175"/>
            <a:ext cx="12192000" cy="68516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07" name="Google Shape;107;p53"/>
          <p:cNvSpPr txBox="1">
            <a:spLocks noGrp="1"/>
          </p:cNvSpPr>
          <p:nvPr>
            <p:ph type="title"/>
          </p:nvPr>
        </p:nvSpPr>
        <p:spPr>
          <a:xfrm>
            <a:off x="774826" y="2590030"/>
            <a:ext cx="6784921" cy="100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9B9958FE-5604-404E-8CFA-78FDCCB3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B06AE38A-F37A-7D46-A340-4C7B145E3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788187"/>
            <a:ext cx="10650644" cy="6890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2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presentazione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41688C62-C93C-464D-BED6-6C144521EA90}"/>
              </a:ext>
            </a:extLst>
          </p:cNvPr>
          <p:cNvSpPr txBox="1">
            <a:spLocks/>
          </p:cNvSpPr>
          <p:nvPr userDrawn="1"/>
        </p:nvSpPr>
        <p:spPr>
          <a:xfrm>
            <a:off x="775762" y="1643251"/>
            <a:ext cx="10650644" cy="5850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chemeClr val="tx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endParaRPr lang="it-IT" sz="1800" b="0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A7CA3FF-1A1E-FD47-86A1-810C49CFD445}"/>
              </a:ext>
            </a:extLst>
          </p:cNvPr>
          <p:cNvSpPr txBox="1"/>
          <p:nvPr userDrawn="1"/>
        </p:nvSpPr>
        <p:spPr>
          <a:xfrm>
            <a:off x="774828" y="490985"/>
            <a:ext cx="850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0" i="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INDICE</a:t>
            </a:r>
          </a:p>
        </p:txBody>
      </p:sp>
    </p:spTree>
    <p:extLst>
      <p:ext uri="{BB962C8B-B14F-4D97-AF65-F5344CB8AC3E}">
        <p14:creationId xmlns:p14="http://schemas.microsoft.com/office/powerpoint/2010/main" val="4020746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67467B-D67A-E942-A1A0-204F35803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 cap="small" baseline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897087-8B22-1A48-99C5-5F9BFE8DE7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7" y="2201713"/>
            <a:ext cx="10650645" cy="35876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  <a:p>
            <a:pPr lvl="0"/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. </a:t>
            </a:r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pulvinar </a:t>
            </a:r>
            <a:r>
              <a:rPr lang="it-IT" dirty="0" err="1"/>
              <a:t>arcu</a:t>
            </a:r>
            <a:r>
              <a:rPr lang="it-IT" dirty="0"/>
              <a:t>, in </a:t>
            </a:r>
            <a:r>
              <a:rPr lang="it-IT" dirty="0" err="1"/>
              <a:t>auctor</a:t>
            </a:r>
            <a:r>
              <a:rPr lang="it-IT" dirty="0"/>
              <a:t> </a:t>
            </a:r>
            <a:r>
              <a:rPr lang="it-IT" dirty="0" err="1"/>
              <a:t>lectus</a:t>
            </a:r>
            <a:r>
              <a:rPr lang="it-IT" dirty="0"/>
              <a:t>. In non </a:t>
            </a:r>
            <a:r>
              <a:rPr lang="it-IT" dirty="0" err="1"/>
              <a:t>risus</a:t>
            </a:r>
            <a:r>
              <a:rPr lang="it-IT" dirty="0"/>
              <a:t> </a:t>
            </a:r>
            <a:r>
              <a:rPr lang="it-IT" dirty="0" err="1"/>
              <a:t>elementum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cursus </a:t>
            </a:r>
            <a:r>
              <a:rPr lang="it-IT" dirty="0" err="1"/>
              <a:t>laoreet</a:t>
            </a:r>
            <a:r>
              <a:rPr lang="it-IT" dirty="0"/>
              <a:t> eros,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. “</a:t>
            </a:r>
            <a:r>
              <a:rPr lang="it-IT" dirty="0" err="1"/>
              <a:t>Nullam</a:t>
            </a:r>
            <a:r>
              <a:rPr lang="it-IT" dirty="0"/>
              <a:t> non </a:t>
            </a:r>
            <a:r>
              <a:rPr lang="it-IT" dirty="0" err="1"/>
              <a:t>nisl</a:t>
            </a:r>
            <a:r>
              <a:rPr lang="it-IT" dirty="0"/>
              <a:t>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feugiat</a:t>
            </a:r>
            <a:r>
              <a:rPr lang="it-IT" dirty="0"/>
              <a:t> gravida </a:t>
            </a:r>
            <a:r>
              <a:rPr lang="it-IT" dirty="0" err="1"/>
              <a:t>eu</a:t>
            </a:r>
            <a:r>
              <a:rPr lang="it-IT" dirty="0"/>
              <a:t> ut est”. </a:t>
            </a:r>
            <a:r>
              <a:rPr lang="it-IT" dirty="0" err="1"/>
              <a:t>Curabitur</a:t>
            </a:r>
            <a:r>
              <a:rPr lang="it-IT" dirty="0"/>
              <a:t> </a:t>
            </a:r>
            <a:r>
              <a:rPr lang="it-IT" dirty="0" err="1"/>
              <a:t>fermentum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sapien</a:t>
            </a:r>
            <a:r>
              <a:rPr lang="it-IT" dirty="0"/>
              <a:t> </a:t>
            </a:r>
            <a:r>
              <a:rPr lang="it-IT" dirty="0" err="1"/>
              <a:t>finibus</a:t>
            </a:r>
            <a:r>
              <a:rPr lang="it-IT" dirty="0"/>
              <a:t>,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vulputate</a:t>
            </a:r>
            <a:r>
              <a:rPr lang="it-IT" dirty="0"/>
              <a:t> ex </a:t>
            </a:r>
            <a:r>
              <a:rPr lang="it-IT" dirty="0" err="1"/>
              <a:t>dignissim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</a:t>
            </a:r>
            <a:r>
              <a:rPr lang="it-IT" dirty="0" err="1"/>
              <a:t>maximus</a:t>
            </a:r>
            <a:r>
              <a:rPr lang="it-IT" dirty="0"/>
              <a:t>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mollis</a:t>
            </a:r>
            <a:r>
              <a:rPr lang="it-IT" dirty="0"/>
              <a:t>. </a:t>
            </a:r>
            <a:r>
              <a:rPr lang="it-IT" dirty="0" err="1"/>
              <a:t>Mauris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et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 </a:t>
            </a:r>
            <a:r>
              <a:rPr lang="it-IT" dirty="0" err="1"/>
              <a:t>luctus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molestie orci </a:t>
            </a:r>
            <a:r>
              <a:rPr lang="it-IT" dirty="0" err="1"/>
              <a:t>metus</a:t>
            </a:r>
            <a:r>
              <a:rPr lang="it-IT" dirty="0"/>
              <a:t>, et </a:t>
            </a:r>
            <a:r>
              <a:rPr lang="it-IT" dirty="0" err="1"/>
              <a:t>eleifend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</a:t>
            </a:r>
            <a:r>
              <a:rPr lang="it-IT" dirty="0" err="1"/>
              <a:t>ac</a:t>
            </a:r>
            <a:r>
              <a:rPr lang="it-IT" dirty="0"/>
              <a:t> </a:t>
            </a:r>
            <a:r>
              <a:rPr lang="it-IT" dirty="0" err="1"/>
              <a:t>malesuada</a:t>
            </a:r>
            <a:r>
              <a:rPr lang="it-IT" dirty="0"/>
              <a:t> </a:t>
            </a:r>
            <a:r>
              <a:rPr lang="it-IT" dirty="0" err="1"/>
              <a:t>risus</a:t>
            </a:r>
            <a:r>
              <a:rPr lang="it-IT" dirty="0"/>
              <a:t>.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a urna </a:t>
            </a:r>
            <a:r>
              <a:rPr lang="it-IT" dirty="0" err="1"/>
              <a:t>erat</a:t>
            </a:r>
            <a:r>
              <a:rPr lang="it-IT" dirty="0"/>
              <a:t>.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0DFF7B08-7113-1145-B6E7-0F4D8BB96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6706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B9E497C6-4944-4CDD-B6BB-42A1DAC7D52B}"/>
              </a:ext>
            </a:extLst>
          </p:cNvPr>
          <p:cNvSpPr/>
          <p:nvPr userDrawn="1"/>
        </p:nvSpPr>
        <p:spPr>
          <a:xfrm>
            <a:off x="0" y="0"/>
            <a:ext cx="12192000" cy="6115792"/>
          </a:xfrm>
          <a:prstGeom prst="rect">
            <a:avLst/>
          </a:prstGeom>
          <a:solidFill>
            <a:srgbClr val="1C3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067467B-D67A-E942-A1A0-204F35803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897087-8B22-1A48-99C5-5F9BFE8DE7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7" y="2201713"/>
            <a:ext cx="10650645" cy="35876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  <a:p>
            <a:pPr lvl="0"/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. </a:t>
            </a:r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pulvinar </a:t>
            </a:r>
            <a:r>
              <a:rPr lang="it-IT" dirty="0" err="1"/>
              <a:t>arcu</a:t>
            </a:r>
            <a:r>
              <a:rPr lang="it-IT" dirty="0"/>
              <a:t>, in </a:t>
            </a:r>
            <a:r>
              <a:rPr lang="it-IT" dirty="0" err="1"/>
              <a:t>auctor</a:t>
            </a:r>
            <a:r>
              <a:rPr lang="it-IT" dirty="0"/>
              <a:t> </a:t>
            </a:r>
            <a:r>
              <a:rPr lang="it-IT" dirty="0" err="1"/>
              <a:t>lectus</a:t>
            </a:r>
            <a:r>
              <a:rPr lang="it-IT" dirty="0"/>
              <a:t>. In non </a:t>
            </a:r>
            <a:r>
              <a:rPr lang="it-IT" dirty="0" err="1"/>
              <a:t>risus</a:t>
            </a:r>
            <a:r>
              <a:rPr lang="it-IT" dirty="0"/>
              <a:t> </a:t>
            </a:r>
            <a:r>
              <a:rPr lang="it-IT" dirty="0" err="1"/>
              <a:t>elementum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cursus </a:t>
            </a:r>
            <a:r>
              <a:rPr lang="it-IT" dirty="0" err="1"/>
              <a:t>laoreet</a:t>
            </a:r>
            <a:r>
              <a:rPr lang="it-IT" dirty="0"/>
              <a:t> eros,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. “</a:t>
            </a:r>
            <a:r>
              <a:rPr lang="it-IT" dirty="0" err="1"/>
              <a:t>Nullam</a:t>
            </a:r>
            <a:r>
              <a:rPr lang="it-IT" dirty="0"/>
              <a:t> non </a:t>
            </a:r>
            <a:r>
              <a:rPr lang="it-IT" dirty="0" err="1"/>
              <a:t>nisl</a:t>
            </a:r>
            <a:r>
              <a:rPr lang="it-IT" dirty="0"/>
              <a:t>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feugiat</a:t>
            </a:r>
            <a:r>
              <a:rPr lang="it-IT" dirty="0"/>
              <a:t> gravida </a:t>
            </a:r>
            <a:r>
              <a:rPr lang="it-IT" dirty="0" err="1"/>
              <a:t>eu</a:t>
            </a:r>
            <a:r>
              <a:rPr lang="it-IT" dirty="0"/>
              <a:t> ut est”. </a:t>
            </a:r>
            <a:r>
              <a:rPr lang="it-IT" dirty="0" err="1"/>
              <a:t>Curabitur</a:t>
            </a:r>
            <a:r>
              <a:rPr lang="it-IT" dirty="0"/>
              <a:t> </a:t>
            </a:r>
            <a:r>
              <a:rPr lang="it-IT" dirty="0" err="1"/>
              <a:t>fermentum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sapien</a:t>
            </a:r>
            <a:r>
              <a:rPr lang="it-IT" dirty="0"/>
              <a:t> </a:t>
            </a:r>
            <a:r>
              <a:rPr lang="it-IT" dirty="0" err="1"/>
              <a:t>finibus</a:t>
            </a:r>
            <a:r>
              <a:rPr lang="it-IT" dirty="0"/>
              <a:t>,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vulputate</a:t>
            </a:r>
            <a:r>
              <a:rPr lang="it-IT" dirty="0"/>
              <a:t> ex </a:t>
            </a:r>
            <a:r>
              <a:rPr lang="it-IT" dirty="0" err="1"/>
              <a:t>dignissim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</a:t>
            </a:r>
            <a:r>
              <a:rPr lang="it-IT" dirty="0" err="1"/>
              <a:t>maximus</a:t>
            </a:r>
            <a:r>
              <a:rPr lang="it-IT" dirty="0"/>
              <a:t>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mollis</a:t>
            </a:r>
            <a:r>
              <a:rPr lang="it-IT" dirty="0"/>
              <a:t>. </a:t>
            </a:r>
            <a:r>
              <a:rPr lang="it-IT" dirty="0" err="1"/>
              <a:t>Mauris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et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 </a:t>
            </a:r>
            <a:r>
              <a:rPr lang="it-IT" dirty="0" err="1"/>
              <a:t>luctus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molestie orci </a:t>
            </a:r>
            <a:r>
              <a:rPr lang="it-IT" dirty="0" err="1"/>
              <a:t>metus</a:t>
            </a:r>
            <a:r>
              <a:rPr lang="it-IT" dirty="0"/>
              <a:t>, et </a:t>
            </a:r>
            <a:r>
              <a:rPr lang="it-IT" dirty="0" err="1"/>
              <a:t>eleifend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</a:t>
            </a:r>
            <a:r>
              <a:rPr lang="it-IT" dirty="0" err="1"/>
              <a:t>ac</a:t>
            </a:r>
            <a:r>
              <a:rPr lang="it-IT" dirty="0"/>
              <a:t> </a:t>
            </a:r>
            <a:r>
              <a:rPr lang="it-IT" dirty="0" err="1"/>
              <a:t>malesuada</a:t>
            </a:r>
            <a:r>
              <a:rPr lang="it-IT" dirty="0"/>
              <a:t> </a:t>
            </a:r>
            <a:r>
              <a:rPr lang="it-IT" dirty="0" err="1"/>
              <a:t>risus</a:t>
            </a:r>
            <a:r>
              <a:rPr lang="it-IT" dirty="0"/>
              <a:t>.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a urna </a:t>
            </a:r>
            <a:r>
              <a:rPr lang="it-IT" dirty="0" err="1"/>
              <a:t>erat</a:t>
            </a:r>
            <a:r>
              <a:rPr lang="it-IT" dirty="0"/>
              <a:t>.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0DFF7B08-7113-1145-B6E7-0F4D8BB96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1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22E7638-6D3B-422C-B81A-5C0C70AFB698}"/>
              </a:ext>
            </a:extLst>
          </p:cNvPr>
          <p:cNvSpPr/>
          <p:nvPr userDrawn="1"/>
        </p:nvSpPr>
        <p:spPr>
          <a:xfrm>
            <a:off x="770678" y="0"/>
            <a:ext cx="2542538" cy="128337"/>
          </a:xfrm>
          <a:prstGeom prst="rect">
            <a:avLst/>
          </a:prstGeom>
          <a:solidFill>
            <a:srgbClr val="426E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377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414B5D59-1901-B345-8133-5967BE78BA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5162986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D6C9EFE9-1ADE-434E-A1F4-D291CE6FCD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8" y="2201713"/>
            <a:ext cx="5167136" cy="35876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5E96A3BF-2EA0-1A46-8A84-93BD1F1D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3CCD687-C11E-474E-B310-639EB272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0328" y="569535"/>
            <a:ext cx="5157789" cy="521985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CF18A16-3FA2-8B4F-BF24-A6DB8A1E7901}"/>
              </a:ext>
            </a:extLst>
          </p:cNvPr>
          <p:cNvSpPr txBox="1"/>
          <p:nvPr userDrawn="1"/>
        </p:nvSpPr>
        <p:spPr>
          <a:xfrm>
            <a:off x="2208810" y="1187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3645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8E7D984-C09A-DF4C-B2B1-663568982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5162986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DF703EF7-18B7-B447-AC6E-5E04F39360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8" y="2201713"/>
            <a:ext cx="5167136" cy="35876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A668B07-A5CD-FA42-AE56-70F0741C6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0328" y="0"/>
            <a:ext cx="5941672" cy="6858000"/>
          </a:xfrm>
          <a:prstGeom prst="rect">
            <a:avLst/>
          </a:prstGeom>
        </p:spPr>
      </p:pic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44982AC9-1DF1-F74D-8B61-0A7A0ECD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190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EEAFADF3-7260-4D41-B2D4-88141C4ED8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8" y="569535"/>
            <a:ext cx="5167136" cy="5219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br>
              <a:rPr lang="it-IT" dirty="0"/>
            </a:br>
            <a:br>
              <a:rPr lang="it-IT" dirty="0"/>
            </a:b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2AD359ED-7F3F-8F4F-A2CE-FD3865C9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CC3E7042-0441-B949-9594-3683C002A25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50328" y="0"/>
            <a:ext cx="594167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br>
              <a:rPr lang="it-IT" dirty="0"/>
            </a:br>
            <a:br>
              <a:rPr lang="it-IT" dirty="0"/>
            </a:b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3720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EEAFADF3-7260-4D41-B2D4-88141C4ED8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8" y="569535"/>
            <a:ext cx="5167136" cy="5219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br>
              <a:rPr lang="it-IT" dirty="0"/>
            </a:br>
            <a:br>
              <a:rPr lang="it-IT" dirty="0"/>
            </a:b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CC7E048-18AF-434D-A319-39D03F76D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0328" y="0"/>
            <a:ext cx="5941672" cy="6858000"/>
          </a:xfrm>
          <a:prstGeom prst="rect">
            <a:avLst/>
          </a:prstGeom>
        </p:spPr>
      </p:pic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2AD359ED-7F3F-8F4F-A2CE-FD3865C9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7845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EEAFADF3-7260-4D41-B2D4-88141C4ED8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8" y="569535"/>
            <a:ext cx="5167136" cy="5219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br>
              <a:rPr lang="it-IT" dirty="0"/>
            </a:br>
            <a:br>
              <a:rPr lang="it-IT" dirty="0"/>
            </a:b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CC7E048-18AF-434D-A319-39D03F76D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0328" y="0"/>
            <a:ext cx="5941672" cy="6858000"/>
          </a:xfrm>
          <a:prstGeom prst="rect">
            <a:avLst/>
          </a:prstGeom>
        </p:spPr>
      </p:pic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2AD359ED-7F3F-8F4F-A2CE-FD3865C9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731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5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 i="0" u="none" strike="noStrike" cap="small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body" idx="1"/>
          </p:nvPr>
        </p:nvSpPr>
        <p:spPr>
          <a:xfrm>
            <a:off x="770677" y="2201713"/>
            <a:ext cx="10650645" cy="35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6CFC60FA-0B43-8E43-A981-879F8668E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18741" y="-2174378"/>
            <a:ext cx="5145465" cy="10633292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2DBD91D1-D38D-7149-BCF4-9559A14658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5162986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24A6E12A-B63B-9042-9470-5572B3CA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3119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E77396F-F048-2447-881E-ACA8AE4AA2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1" y="-2680446"/>
            <a:ext cx="6857998" cy="12192000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F6754049-5E38-6940-91FA-2B4188B0C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5162986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592D4F8-CA43-EB48-9FB5-FAD20D8088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</p:spPr>
      </p:pic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95EF4794-7DFC-6A42-BE46-6EEA1BCE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7DEE094-03A5-7F49-B416-8E2A39117F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4828" y="-7915"/>
            <a:ext cx="2557652" cy="12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94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F298496F-A2A1-224A-9FAD-B5923D50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49277408-D2E6-4B4E-B7D4-F70D1960A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3A2EB66D-1A6D-1247-9307-A8FB9B30E5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7" y="2201713"/>
            <a:ext cx="10650645" cy="3587672"/>
          </a:xfrm>
          <a:prstGeom prst="rect">
            <a:avLst/>
          </a:prstGeom>
        </p:spPr>
        <p:txBody>
          <a:bodyPr numCol="2" spcCol="360000"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  <a:p>
            <a:pPr lvl="0"/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. </a:t>
            </a:r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pulvinar </a:t>
            </a:r>
            <a:r>
              <a:rPr lang="it-IT" dirty="0" err="1"/>
              <a:t>arcu</a:t>
            </a:r>
            <a:r>
              <a:rPr lang="it-IT" dirty="0"/>
              <a:t>, in </a:t>
            </a:r>
            <a:r>
              <a:rPr lang="it-IT" dirty="0" err="1"/>
              <a:t>auctor</a:t>
            </a:r>
            <a:r>
              <a:rPr lang="it-IT" dirty="0"/>
              <a:t> </a:t>
            </a:r>
            <a:r>
              <a:rPr lang="it-IT" dirty="0" err="1"/>
              <a:t>lectus</a:t>
            </a:r>
            <a:r>
              <a:rPr lang="it-IT" dirty="0"/>
              <a:t>. In non </a:t>
            </a:r>
            <a:r>
              <a:rPr lang="it-IT" dirty="0" err="1"/>
              <a:t>risus</a:t>
            </a:r>
            <a:r>
              <a:rPr lang="it-IT" dirty="0"/>
              <a:t> </a:t>
            </a:r>
            <a:r>
              <a:rPr lang="it-IT" dirty="0" err="1"/>
              <a:t>elementum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cursus </a:t>
            </a:r>
            <a:r>
              <a:rPr lang="it-IT" dirty="0" err="1"/>
              <a:t>laoreet</a:t>
            </a:r>
            <a:r>
              <a:rPr lang="it-IT" dirty="0"/>
              <a:t> eros,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. “</a:t>
            </a:r>
            <a:r>
              <a:rPr lang="it-IT" dirty="0" err="1"/>
              <a:t>Nullam</a:t>
            </a:r>
            <a:r>
              <a:rPr lang="it-IT" dirty="0"/>
              <a:t> non </a:t>
            </a:r>
            <a:r>
              <a:rPr lang="it-IT" dirty="0" err="1"/>
              <a:t>nisl</a:t>
            </a:r>
            <a:r>
              <a:rPr lang="it-IT" dirty="0"/>
              <a:t>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feugiat</a:t>
            </a:r>
            <a:r>
              <a:rPr lang="it-IT" dirty="0"/>
              <a:t> gravida </a:t>
            </a:r>
            <a:r>
              <a:rPr lang="it-IT" dirty="0" err="1"/>
              <a:t>eu</a:t>
            </a:r>
            <a:r>
              <a:rPr lang="it-IT" dirty="0"/>
              <a:t> ut est”. </a:t>
            </a:r>
            <a:r>
              <a:rPr lang="it-IT" dirty="0" err="1"/>
              <a:t>Curabitur</a:t>
            </a:r>
            <a:r>
              <a:rPr lang="it-IT" dirty="0"/>
              <a:t> </a:t>
            </a:r>
            <a:r>
              <a:rPr lang="it-IT" dirty="0" err="1"/>
              <a:t>fermentum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sapien</a:t>
            </a:r>
            <a:r>
              <a:rPr lang="it-IT" dirty="0"/>
              <a:t> </a:t>
            </a:r>
            <a:r>
              <a:rPr lang="it-IT" dirty="0" err="1"/>
              <a:t>finibus</a:t>
            </a:r>
            <a:r>
              <a:rPr lang="it-IT" dirty="0"/>
              <a:t>,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vulputate</a:t>
            </a:r>
            <a:r>
              <a:rPr lang="it-IT" dirty="0"/>
              <a:t> ex </a:t>
            </a:r>
            <a:r>
              <a:rPr lang="it-IT" dirty="0" err="1"/>
              <a:t>dignissim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</a:t>
            </a:r>
            <a:r>
              <a:rPr lang="it-IT" dirty="0" err="1"/>
              <a:t>maximus</a:t>
            </a:r>
            <a:r>
              <a:rPr lang="it-IT" dirty="0"/>
              <a:t>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mollis</a:t>
            </a:r>
            <a:r>
              <a:rPr lang="it-IT" dirty="0"/>
              <a:t>. </a:t>
            </a:r>
            <a:r>
              <a:rPr lang="it-IT" dirty="0" err="1"/>
              <a:t>Mauris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et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 </a:t>
            </a:r>
            <a:r>
              <a:rPr lang="it-IT" dirty="0" err="1"/>
              <a:t>luctus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molestie orci </a:t>
            </a:r>
            <a:r>
              <a:rPr lang="it-IT" dirty="0" err="1"/>
              <a:t>metus</a:t>
            </a:r>
            <a:r>
              <a:rPr lang="it-IT" dirty="0"/>
              <a:t>, et </a:t>
            </a:r>
            <a:r>
              <a:rPr lang="it-IT" dirty="0" err="1"/>
              <a:t>eleifend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</a:t>
            </a:r>
            <a:r>
              <a:rPr lang="it-IT" dirty="0" err="1"/>
              <a:t>ac</a:t>
            </a:r>
            <a:r>
              <a:rPr lang="it-IT" dirty="0"/>
              <a:t> </a:t>
            </a:r>
            <a:r>
              <a:rPr lang="it-IT" dirty="0" err="1"/>
              <a:t>malesuada</a:t>
            </a:r>
            <a:r>
              <a:rPr lang="it-IT" dirty="0"/>
              <a:t> </a:t>
            </a:r>
            <a:r>
              <a:rPr lang="it-IT" dirty="0" err="1"/>
              <a:t>risus</a:t>
            </a:r>
            <a:r>
              <a:rPr lang="it-IT" dirty="0"/>
              <a:t>.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a urna </a:t>
            </a:r>
            <a:r>
              <a:rPr lang="it-IT" dirty="0" err="1"/>
              <a:t>erat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0121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8086CEB9-9569-DB40-AA0F-7123645B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593FF4A5-61E0-B842-810D-44A72AB5E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C36FAC4A-8B62-7B46-BDBF-08DA3A65DF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7" y="2697479"/>
            <a:ext cx="10650645" cy="3091905"/>
          </a:xfrm>
          <a:prstGeom prst="rect">
            <a:avLst/>
          </a:prstGeom>
        </p:spPr>
        <p:txBody>
          <a:bodyPr numCol="2" spcCol="360000"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  <a:p>
            <a:pPr lvl="0"/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. </a:t>
            </a:r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pulvinar </a:t>
            </a:r>
            <a:r>
              <a:rPr lang="it-IT" dirty="0" err="1"/>
              <a:t>arcu</a:t>
            </a:r>
            <a:r>
              <a:rPr lang="it-IT" dirty="0"/>
              <a:t>, in </a:t>
            </a:r>
            <a:r>
              <a:rPr lang="it-IT" dirty="0" err="1"/>
              <a:t>auctor</a:t>
            </a:r>
            <a:r>
              <a:rPr lang="it-IT" dirty="0"/>
              <a:t> </a:t>
            </a:r>
            <a:r>
              <a:rPr lang="it-IT" dirty="0" err="1"/>
              <a:t>lectus</a:t>
            </a:r>
            <a:r>
              <a:rPr lang="it-IT" dirty="0"/>
              <a:t>. In non </a:t>
            </a:r>
            <a:r>
              <a:rPr lang="it-IT" dirty="0" err="1"/>
              <a:t>risus</a:t>
            </a:r>
            <a:r>
              <a:rPr lang="it-IT" dirty="0"/>
              <a:t> </a:t>
            </a:r>
            <a:r>
              <a:rPr lang="it-IT" dirty="0" err="1"/>
              <a:t>elementum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cursus </a:t>
            </a:r>
            <a:r>
              <a:rPr lang="it-IT" dirty="0" err="1"/>
              <a:t>laoreet</a:t>
            </a:r>
            <a:r>
              <a:rPr lang="it-IT" dirty="0"/>
              <a:t> eros,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. “</a:t>
            </a:r>
            <a:r>
              <a:rPr lang="it-IT" dirty="0" err="1"/>
              <a:t>Nullam</a:t>
            </a:r>
            <a:r>
              <a:rPr lang="it-IT" dirty="0"/>
              <a:t> non </a:t>
            </a:r>
            <a:r>
              <a:rPr lang="it-IT" dirty="0" err="1"/>
              <a:t>nisl</a:t>
            </a:r>
            <a:r>
              <a:rPr lang="it-IT" dirty="0"/>
              <a:t>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feugiat</a:t>
            </a:r>
            <a:r>
              <a:rPr lang="it-IT" dirty="0"/>
              <a:t> gravida </a:t>
            </a:r>
            <a:r>
              <a:rPr lang="it-IT" dirty="0" err="1"/>
              <a:t>eu</a:t>
            </a:r>
            <a:r>
              <a:rPr lang="it-IT" dirty="0"/>
              <a:t> ut est”. </a:t>
            </a:r>
            <a:r>
              <a:rPr lang="it-IT" dirty="0" err="1"/>
              <a:t>Curabitur</a:t>
            </a:r>
            <a:r>
              <a:rPr lang="it-IT" dirty="0"/>
              <a:t> </a:t>
            </a:r>
            <a:r>
              <a:rPr lang="it-IT" dirty="0" err="1"/>
              <a:t>fermentum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sapien</a:t>
            </a:r>
            <a:r>
              <a:rPr lang="it-IT" dirty="0"/>
              <a:t> </a:t>
            </a:r>
            <a:r>
              <a:rPr lang="it-IT" dirty="0" err="1"/>
              <a:t>finibus</a:t>
            </a:r>
            <a:r>
              <a:rPr lang="it-IT" dirty="0"/>
              <a:t>,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vulputate</a:t>
            </a:r>
            <a:r>
              <a:rPr lang="it-IT" dirty="0"/>
              <a:t> ex </a:t>
            </a:r>
            <a:r>
              <a:rPr lang="it-IT" dirty="0" err="1"/>
              <a:t>dignissim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</a:t>
            </a:r>
            <a:r>
              <a:rPr lang="it-IT" dirty="0" err="1"/>
              <a:t>maximus</a:t>
            </a:r>
            <a:r>
              <a:rPr lang="it-IT" dirty="0"/>
              <a:t>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mollis</a:t>
            </a:r>
            <a:r>
              <a:rPr lang="it-IT" dirty="0"/>
              <a:t>. </a:t>
            </a:r>
            <a:r>
              <a:rPr lang="it-IT" dirty="0" err="1"/>
              <a:t>Mauris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et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 </a:t>
            </a:r>
            <a:r>
              <a:rPr lang="it-IT" dirty="0" err="1"/>
              <a:t>luctus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molestie orci </a:t>
            </a:r>
            <a:r>
              <a:rPr lang="it-IT" dirty="0" err="1"/>
              <a:t>metus</a:t>
            </a:r>
            <a:r>
              <a:rPr lang="it-IT" dirty="0"/>
              <a:t>, et </a:t>
            </a:r>
            <a:r>
              <a:rPr lang="it-IT" dirty="0" err="1"/>
              <a:t>eleifend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</a:t>
            </a:r>
            <a:r>
              <a:rPr lang="it-IT" dirty="0" err="1"/>
              <a:t>ac</a:t>
            </a:r>
            <a:r>
              <a:rPr lang="it-IT" dirty="0"/>
              <a:t> </a:t>
            </a:r>
            <a:r>
              <a:rPr lang="it-IT" dirty="0" err="1"/>
              <a:t>malesuada</a:t>
            </a:r>
            <a:r>
              <a:rPr lang="it-IT" dirty="0"/>
              <a:t> </a:t>
            </a:r>
            <a:r>
              <a:rPr lang="it-IT" dirty="0" err="1"/>
              <a:t>risus</a:t>
            </a:r>
            <a:r>
              <a:rPr lang="it-IT" dirty="0"/>
              <a:t>.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a urna </a:t>
            </a:r>
            <a:r>
              <a:rPr lang="it-IT" dirty="0" err="1"/>
              <a:t>erat</a:t>
            </a:r>
            <a:r>
              <a:rPr lang="it-IT" dirty="0"/>
              <a:t>.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49C2603-ED0A-DF4C-91FA-A9F48A6CA4B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70677" y="2201713"/>
            <a:ext cx="5081483" cy="295870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buNone/>
              <a:defRPr sz="1800" b="1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Titolo paragrafo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8DD28BFA-1FCC-0248-9D86-944C764792A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90021" y="2201713"/>
            <a:ext cx="5231301" cy="295870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buNone/>
              <a:defRPr sz="1800" b="1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Titolo paragrafo</a:t>
            </a:r>
          </a:p>
        </p:txBody>
      </p:sp>
    </p:spTree>
    <p:extLst>
      <p:ext uri="{BB962C8B-B14F-4D97-AF65-F5344CB8AC3E}">
        <p14:creationId xmlns:p14="http://schemas.microsoft.com/office/powerpoint/2010/main" val="179626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A4EC7AE-9250-B946-9EB8-BC4322503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9217" y="2203323"/>
            <a:ext cx="10642961" cy="35860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latin typeface="Rubik" pitchFamily="2" charset="-79"/>
                <a:cs typeface="Rubik" pitchFamily="2" charset="-79"/>
              </a:defRPr>
            </a:lvl1pPr>
            <a:lvl2pPr>
              <a:defRPr sz="1600">
                <a:latin typeface="Rubik" pitchFamily="2" charset="-79"/>
                <a:cs typeface="Rubik" pitchFamily="2" charset="-79"/>
              </a:defRPr>
            </a:lvl2pPr>
            <a:lvl3pPr>
              <a:defRPr sz="1200">
                <a:latin typeface="Rubik" pitchFamily="2" charset="-79"/>
                <a:cs typeface="Rubik" pitchFamily="2" charset="-79"/>
              </a:defRPr>
            </a:lvl3pPr>
            <a:lvl4pPr>
              <a:defRPr sz="2000">
                <a:latin typeface="Rubik" pitchFamily="2" charset="-79"/>
                <a:cs typeface="Rubik" pitchFamily="2" charset="-79"/>
              </a:defRPr>
            </a:lvl4pPr>
            <a:lvl5pPr>
              <a:defRPr sz="20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E82551A4-41A1-BF49-B600-3990D26A0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99F6BAC3-2ABC-DA49-BC1C-62E7E1405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33147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3">
            <a:extLst>
              <a:ext uri="{FF2B5EF4-FFF2-40B4-BE49-F238E27FC236}">
                <a16:creationId xmlns:a16="http://schemas.microsoft.com/office/drawing/2014/main" id="{921C8003-4F0C-B94F-9FE8-A28BFA9E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9217" y="569535"/>
            <a:ext cx="10642961" cy="5219850"/>
          </a:xfrm>
          <a:prstGeom prst="rect">
            <a:avLst/>
          </a:prstGeom>
        </p:spPr>
        <p:txBody>
          <a:bodyPr numCol="2" spcCol="360000">
            <a:normAutofit/>
          </a:bodyPr>
          <a:lstStyle>
            <a:lvl1pPr>
              <a:defRPr sz="1800" b="1">
                <a:latin typeface="Rubik" pitchFamily="2" charset="-79"/>
                <a:cs typeface="Rubik" pitchFamily="2" charset="-79"/>
              </a:defRPr>
            </a:lvl1pPr>
            <a:lvl2pPr>
              <a:defRPr sz="1600">
                <a:latin typeface="Rubik" pitchFamily="2" charset="-79"/>
                <a:cs typeface="Rubik" pitchFamily="2" charset="-79"/>
              </a:defRPr>
            </a:lvl2pPr>
            <a:lvl3pPr>
              <a:defRPr sz="1200">
                <a:latin typeface="Rubik" pitchFamily="2" charset="-79"/>
                <a:cs typeface="Rubik" pitchFamily="2" charset="-79"/>
              </a:defRPr>
            </a:lvl3pPr>
            <a:lvl4pPr>
              <a:defRPr sz="2000">
                <a:latin typeface="Rubik" pitchFamily="2" charset="-79"/>
                <a:cs typeface="Rubik" pitchFamily="2" charset="-79"/>
              </a:defRPr>
            </a:lvl4pPr>
            <a:lvl5pPr>
              <a:defRPr sz="20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2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2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2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2"/>
            <a:endParaRPr lang="it-IT" dirty="0"/>
          </a:p>
          <a:p>
            <a:pPr lvl="2"/>
            <a:endParaRPr lang="it-IT" dirty="0"/>
          </a:p>
          <a:p>
            <a:pPr lvl="2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2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2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2"/>
            <a:endParaRPr lang="it-IT" dirty="0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142B3ECC-045E-3D45-81BD-DC9945DD3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9077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1F8847FC-3607-104A-BDD8-73CA4C4B90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8" y="569535"/>
            <a:ext cx="5167136" cy="5219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D063E752-FC99-A249-BB88-73C9E4E3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Segnaposto contenuto 3">
            <a:extLst>
              <a:ext uri="{FF2B5EF4-FFF2-40B4-BE49-F238E27FC236}">
                <a16:creationId xmlns:a16="http://schemas.microsoft.com/office/drawing/2014/main" id="{143B471E-7CEB-024E-9D9E-A69E81E86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69535"/>
            <a:ext cx="5239978" cy="5219850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>
              <a:defRPr sz="1800" b="1">
                <a:latin typeface="Rubik" pitchFamily="2" charset="-79"/>
                <a:cs typeface="Rubik" pitchFamily="2" charset="-79"/>
              </a:defRPr>
            </a:lvl1pPr>
            <a:lvl2pPr>
              <a:defRPr sz="1600">
                <a:latin typeface="Rubik" pitchFamily="2" charset="-79"/>
                <a:cs typeface="Rubik" pitchFamily="2" charset="-79"/>
              </a:defRPr>
            </a:lvl2pPr>
            <a:lvl3pPr>
              <a:defRPr sz="1200">
                <a:latin typeface="Rubik" pitchFamily="2" charset="-79"/>
                <a:cs typeface="Rubik" pitchFamily="2" charset="-79"/>
              </a:defRPr>
            </a:lvl3pPr>
            <a:lvl4pPr>
              <a:defRPr sz="2000">
                <a:latin typeface="Rubik" pitchFamily="2" charset="-79"/>
                <a:cs typeface="Rubik" pitchFamily="2" charset="-79"/>
              </a:defRPr>
            </a:lvl4pPr>
            <a:lvl5pPr>
              <a:defRPr sz="20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</a:t>
            </a:r>
            <a:r>
              <a:rPr lang="it-IT" dirty="0" err="1"/>
              <a:t>livelloTerzo</a:t>
            </a:r>
            <a:r>
              <a:rPr lang="it-IT" dirty="0"/>
              <a:t> livello</a:t>
            </a:r>
          </a:p>
          <a:p>
            <a:pPr lvl="2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76504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8715B9ED-2EE3-C04A-B74D-B54C6187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1271985D-3113-DC47-839E-4C2FB070A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EFE370B8-594B-3B4C-A499-384818115B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7" y="2201713"/>
            <a:ext cx="2923499" cy="3587672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</a:t>
            </a: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FDD4A0A1-E21E-3748-A3F4-E3C231CFA12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343721911"/>
              </p:ext>
            </p:extLst>
          </p:nvPr>
        </p:nvGraphicFramePr>
        <p:xfrm>
          <a:off x="4023360" y="2201713"/>
          <a:ext cx="7384758" cy="3587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54367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8715B9ED-2EE3-C04A-B74D-B54C6187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1271985D-3113-DC47-839E-4C2FB070A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EFE370B8-594B-3B4C-A499-384818115B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7" y="2201713"/>
            <a:ext cx="2923499" cy="3587672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475256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398942C3-1CBC-AA4C-8933-1F5FDC15F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1E956E04-B809-624D-9D17-D1FF1D3F8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10650644" cy="52198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0" i="1">
                <a:solidFill>
                  <a:srgbClr val="4E5960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r>
              <a:rPr lang="it-IT" dirty="0"/>
              <a:t>–</a:t>
            </a:r>
            <a:br>
              <a:rPr lang="it-IT" dirty="0"/>
            </a:br>
            <a:r>
              <a:rPr lang="it-IT" dirty="0"/>
              <a:t>Il tempo non è affatto ciò che sembra.</a:t>
            </a:r>
            <a:br>
              <a:rPr lang="it-IT" dirty="0"/>
            </a:br>
            <a:r>
              <a:rPr lang="it-IT" dirty="0"/>
              <a:t>Non scorre in una sola direzione, e il futuro esiste</a:t>
            </a:r>
            <a:br>
              <a:rPr lang="it-IT" dirty="0"/>
            </a:br>
            <a:r>
              <a:rPr lang="it-IT" dirty="0"/>
              <a:t>contemporaneamente al passato.</a:t>
            </a:r>
            <a:br>
              <a:rPr lang="it-IT" dirty="0"/>
            </a:b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043842B-2248-F944-A056-15A4360C82CA}"/>
              </a:ext>
            </a:extLst>
          </p:cNvPr>
          <p:cNvSpPr txBox="1"/>
          <p:nvPr userDrawn="1"/>
        </p:nvSpPr>
        <p:spPr>
          <a:xfrm>
            <a:off x="774828" y="3010183"/>
            <a:ext cx="3438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179233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>
  <p:cSld name="Intestazione sezion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6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5162986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body" idx="1"/>
          </p:nvPr>
        </p:nvSpPr>
        <p:spPr>
          <a:xfrm>
            <a:off x="770678" y="2201713"/>
            <a:ext cx="5167136" cy="35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pic>
        <p:nvPicPr>
          <p:cNvPr id="36" name="Google Shape;3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50328" y="569535"/>
            <a:ext cx="5157789" cy="52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6"/>
          <p:cNvSpPr txBox="1"/>
          <p:nvPr/>
        </p:nvSpPr>
        <p:spPr>
          <a:xfrm>
            <a:off x="2208810" y="11875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C16B92E1-8C3F-0840-8110-36AB6422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16504F75-7A1C-1342-AF46-9CCA255A98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10650644" cy="52198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800" b="0" i="1">
                <a:solidFill>
                  <a:srgbClr val="4E5960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r>
              <a:rPr lang="it-IT" dirty="0"/>
              <a:t>–</a:t>
            </a:r>
            <a:br>
              <a:rPr lang="it-IT" dirty="0"/>
            </a:br>
            <a:r>
              <a:rPr lang="it-IT" dirty="0"/>
              <a:t>Il genio altro non è che la capacità di osservare la realtà da prospettive non ordinarie. Mentre una persona intelligente, quando riesce a trovare un ago in un pagliaio, si ferma soddisfatta, il genio continua a cercare per trovarne un secondo, un terzo ed eventualmente un quarto.</a:t>
            </a:r>
            <a:br>
              <a:rPr lang="it-IT" dirty="0"/>
            </a:b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7A67D7F-D570-4D41-BB68-1FFD3B3FA1B7}"/>
              </a:ext>
            </a:extLst>
          </p:cNvPr>
          <p:cNvSpPr txBox="1"/>
          <p:nvPr userDrawn="1"/>
        </p:nvSpPr>
        <p:spPr>
          <a:xfrm>
            <a:off x="774828" y="3695983"/>
            <a:ext cx="3438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40382630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AB53C4FE-52FE-3449-8EAF-469CF991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5259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795BBBD-176F-C24F-9E4D-AA8C3F3DE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80B721A2-8B07-D445-BB00-FB076E5B49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6" y="2590030"/>
            <a:ext cx="6784921" cy="1003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3500" b="1" i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presentazione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91599669-8468-44E3-A631-423F92C4DE4E}"/>
              </a:ext>
            </a:extLst>
          </p:cNvPr>
          <p:cNvSpPr txBox="1">
            <a:spLocks/>
          </p:cNvSpPr>
          <p:nvPr userDrawn="1"/>
        </p:nvSpPr>
        <p:spPr>
          <a:xfrm>
            <a:off x="774826" y="4082502"/>
            <a:ext cx="6784921" cy="1003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chemeClr val="bg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r>
              <a:rPr lang="it-IT" sz="2000" b="0" dirty="0"/>
              <a:t>Presentazione agli Organi di Governo UniBg</a:t>
            </a:r>
          </a:p>
        </p:txBody>
      </p:sp>
    </p:spTree>
    <p:extLst>
      <p:ext uri="{BB962C8B-B14F-4D97-AF65-F5344CB8AC3E}">
        <p14:creationId xmlns:p14="http://schemas.microsoft.com/office/powerpoint/2010/main" val="1597593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795BBBD-176F-C24F-9E4D-AA8C3F3DE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825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80B721A2-8B07-D445-BB00-FB076E5B49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6" y="2590030"/>
            <a:ext cx="6784921" cy="1003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3500" b="1" i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presentazione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B6E1738-0E7F-E042-ADF5-9EF44603CBE9}"/>
              </a:ext>
            </a:extLst>
          </p:cNvPr>
          <p:cNvSpPr txBox="1">
            <a:spLocks/>
          </p:cNvSpPr>
          <p:nvPr userDrawn="1"/>
        </p:nvSpPr>
        <p:spPr>
          <a:xfrm>
            <a:off x="8995144" y="4061235"/>
            <a:ext cx="2424223" cy="2403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chemeClr val="bg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r>
              <a:rPr lang="it-IT" sz="800" b="0" dirty="0">
                <a:solidFill>
                  <a:srgbClr val="426EB0"/>
                </a:solidFill>
              </a:rPr>
              <a:t>DATA</a:t>
            </a:r>
          </a:p>
          <a:p>
            <a:r>
              <a:rPr lang="it-IT" sz="1200" b="0" dirty="0"/>
              <a:t>30.06.2020</a:t>
            </a:r>
          </a:p>
          <a:p>
            <a:endParaRPr lang="it-IT" sz="1200" b="0" dirty="0"/>
          </a:p>
          <a:p>
            <a:endParaRPr lang="it-IT" sz="1200" b="0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06148933-9EF1-4441-855E-08159AD5C11A}"/>
              </a:ext>
            </a:extLst>
          </p:cNvPr>
          <p:cNvSpPr txBox="1">
            <a:spLocks/>
          </p:cNvSpPr>
          <p:nvPr userDrawn="1"/>
        </p:nvSpPr>
        <p:spPr>
          <a:xfrm>
            <a:off x="774826" y="4082502"/>
            <a:ext cx="6784921" cy="1003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chemeClr val="bg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r>
              <a:rPr lang="it-IT" sz="2000" b="0" dirty="0"/>
              <a:t>Presentazione agli Organi di Governo UniBg</a:t>
            </a:r>
          </a:p>
        </p:txBody>
      </p:sp>
    </p:spTree>
    <p:extLst>
      <p:ext uri="{BB962C8B-B14F-4D97-AF65-F5344CB8AC3E}">
        <p14:creationId xmlns:p14="http://schemas.microsoft.com/office/powerpoint/2010/main" val="2238315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9B9958FE-5604-404E-8CFA-78FDCCB3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B06AE38A-F37A-7D46-A340-4C7B145E3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788187"/>
            <a:ext cx="10650644" cy="6890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2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presentazione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41688C62-C93C-464D-BED6-6C144521EA90}"/>
              </a:ext>
            </a:extLst>
          </p:cNvPr>
          <p:cNvSpPr txBox="1">
            <a:spLocks/>
          </p:cNvSpPr>
          <p:nvPr userDrawn="1"/>
        </p:nvSpPr>
        <p:spPr>
          <a:xfrm>
            <a:off x="775762" y="1643251"/>
            <a:ext cx="10650644" cy="5850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chemeClr val="tx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r>
              <a:rPr lang="it-IT" sz="1800" b="0" dirty="0"/>
              <a:t>Sottotitolo della presentazione.</a:t>
            </a:r>
          </a:p>
          <a:p>
            <a:r>
              <a:rPr lang="it-IT" sz="1800" b="0" dirty="0" err="1"/>
              <a:t>Lorem</a:t>
            </a:r>
            <a:r>
              <a:rPr lang="it-IT" sz="1800" b="0" dirty="0"/>
              <a:t> </a:t>
            </a:r>
            <a:r>
              <a:rPr lang="it-IT" sz="1800" b="0" dirty="0" err="1"/>
              <a:t>ipsum</a:t>
            </a:r>
            <a:r>
              <a:rPr lang="it-IT" sz="1800" b="0" dirty="0"/>
              <a:t> </a:t>
            </a:r>
            <a:r>
              <a:rPr lang="it-IT" sz="1800" b="0" dirty="0" err="1"/>
              <a:t>dolor</a:t>
            </a:r>
            <a:r>
              <a:rPr lang="it-IT" sz="1800" b="0" dirty="0"/>
              <a:t> </a:t>
            </a:r>
            <a:r>
              <a:rPr lang="it-IT" sz="1800" b="0" dirty="0" err="1"/>
              <a:t>sit</a:t>
            </a:r>
            <a:r>
              <a:rPr lang="it-IT" sz="1800" b="0" dirty="0"/>
              <a:t> </a:t>
            </a:r>
            <a:r>
              <a:rPr lang="it-IT" sz="1800" b="0" dirty="0" err="1"/>
              <a:t>amet</a:t>
            </a:r>
            <a:r>
              <a:rPr lang="it-IT" sz="1800" b="0" dirty="0"/>
              <a:t>…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A080716-9AA8-C84B-97DE-2498E9EFC826}"/>
              </a:ext>
            </a:extLst>
          </p:cNvPr>
          <p:cNvSpPr txBox="1"/>
          <p:nvPr userDrawn="1"/>
        </p:nvSpPr>
        <p:spPr>
          <a:xfrm>
            <a:off x="774828" y="2642616"/>
            <a:ext cx="51870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Cap. 1</a:t>
            </a:r>
          </a:p>
          <a:p>
            <a:r>
              <a:rPr lang="it-IT" b="0" i="0" dirty="0" err="1">
                <a:latin typeface="Rubik" pitchFamily="2" charset="-79"/>
                <a:cs typeface="Rubik" pitchFamily="2" charset="-79"/>
              </a:rPr>
              <a:t>Lorem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ipsum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dolor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sit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amet</a:t>
            </a:r>
            <a:endParaRPr lang="it-IT" b="0" i="0" dirty="0">
              <a:latin typeface="Rubik" pitchFamily="2" charset="-79"/>
              <a:cs typeface="Rubik" pitchFamily="2" charset="-79"/>
            </a:endParaRPr>
          </a:p>
          <a:p>
            <a:endParaRPr lang="it-IT" b="0" i="0" dirty="0">
              <a:latin typeface="Rubik" pitchFamily="2" charset="-79"/>
              <a:cs typeface="Rubik" pitchFamily="2" charset="-79"/>
            </a:endParaRPr>
          </a:p>
          <a:p>
            <a:r>
              <a:rPr lang="it-IT" b="1" i="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Cap. 2</a:t>
            </a:r>
          </a:p>
          <a:p>
            <a:r>
              <a:rPr lang="it-IT" b="0" i="0" dirty="0" err="1">
                <a:latin typeface="Rubik" pitchFamily="2" charset="-79"/>
                <a:cs typeface="Rubik" pitchFamily="2" charset="-79"/>
              </a:rPr>
              <a:t>Lorem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ipsum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dolor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sit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amet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consectetur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adipiscing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elit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aliquam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.</a:t>
            </a:r>
          </a:p>
          <a:p>
            <a:endParaRPr lang="it-IT" b="0" i="0" dirty="0">
              <a:latin typeface="Rubik" pitchFamily="2" charset="-79"/>
              <a:cs typeface="Rubik" pitchFamily="2" charset="-79"/>
            </a:endParaRPr>
          </a:p>
          <a:p>
            <a:r>
              <a:rPr lang="it-IT" b="1" i="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Cap. 3</a:t>
            </a:r>
          </a:p>
          <a:p>
            <a:r>
              <a:rPr lang="it-IT" b="0" i="0" dirty="0" err="1">
                <a:latin typeface="Rubik" pitchFamily="2" charset="-79"/>
                <a:cs typeface="Rubik" pitchFamily="2" charset="-79"/>
              </a:rPr>
              <a:t>Lorem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ipsum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dolor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sit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amet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consectetur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.</a:t>
            </a:r>
          </a:p>
          <a:p>
            <a:endParaRPr lang="it-IT" b="0" i="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1FDA0B6-93C1-F54D-8149-EE4337D572CD}"/>
              </a:ext>
            </a:extLst>
          </p:cNvPr>
          <p:cNvSpPr txBox="1"/>
          <p:nvPr userDrawn="1"/>
        </p:nvSpPr>
        <p:spPr>
          <a:xfrm>
            <a:off x="6180888" y="2642616"/>
            <a:ext cx="51870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Cap. 4</a:t>
            </a:r>
          </a:p>
          <a:p>
            <a:r>
              <a:rPr lang="it-IT" b="0" i="0" dirty="0" err="1">
                <a:latin typeface="Rubik" pitchFamily="2" charset="-79"/>
                <a:cs typeface="Rubik" pitchFamily="2" charset="-79"/>
              </a:rPr>
              <a:t>Lorem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ipsum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dolor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sit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amet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consectetur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.</a:t>
            </a:r>
          </a:p>
          <a:p>
            <a:endParaRPr lang="it-IT" b="0" i="0" dirty="0">
              <a:latin typeface="Rubik" pitchFamily="2" charset="-79"/>
              <a:cs typeface="Rubik" pitchFamily="2" charset="-79"/>
            </a:endParaRPr>
          </a:p>
          <a:p>
            <a:r>
              <a:rPr lang="it-IT" b="1" i="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Cap. 5</a:t>
            </a:r>
          </a:p>
          <a:p>
            <a:r>
              <a:rPr lang="it-IT" b="0" i="0" dirty="0" err="1">
                <a:latin typeface="Rubik" pitchFamily="2" charset="-79"/>
                <a:cs typeface="Rubik" pitchFamily="2" charset="-79"/>
              </a:rPr>
              <a:t>Lorem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ipsum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dolor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sit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amet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consectetur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adpiscing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elit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 </a:t>
            </a:r>
            <a:r>
              <a:rPr lang="it-IT" b="0" i="0" dirty="0" err="1">
                <a:latin typeface="Rubik" pitchFamily="2" charset="-79"/>
                <a:cs typeface="Rubik" pitchFamily="2" charset="-79"/>
              </a:rPr>
              <a:t>aliquam</a:t>
            </a:r>
            <a:r>
              <a:rPr lang="it-IT" b="0" i="0" dirty="0">
                <a:latin typeface="Rubik" pitchFamily="2" charset="-79"/>
                <a:cs typeface="Rubik" pitchFamily="2" charset="-79"/>
              </a:rPr>
              <a:t>.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A7CA3FF-1A1E-FD47-86A1-810C49CFD445}"/>
              </a:ext>
            </a:extLst>
          </p:cNvPr>
          <p:cNvSpPr txBox="1"/>
          <p:nvPr userDrawn="1"/>
        </p:nvSpPr>
        <p:spPr>
          <a:xfrm>
            <a:off x="774828" y="490985"/>
            <a:ext cx="850392" cy="20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0" i="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INDEX</a:t>
            </a:r>
          </a:p>
        </p:txBody>
      </p:sp>
    </p:spTree>
    <p:extLst>
      <p:ext uri="{BB962C8B-B14F-4D97-AF65-F5344CB8AC3E}">
        <p14:creationId xmlns:p14="http://schemas.microsoft.com/office/powerpoint/2010/main" val="19386953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67467B-D67A-E942-A1A0-204F35803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897087-8B22-1A48-99C5-5F9BFE8DE7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7" y="2201713"/>
            <a:ext cx="10650645" cy="35876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  <a:p>
            <a:pPr lvl="0"/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. </a:t>
            </a:r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pulvinar </a:t>
            </a:r>
            <a:r>
              <a:rPr lang="it-IT" dirty="0" err="1"/>
              <a:t>arcu</a:t>
            </a:r>
            <a:r>
              <a:rPr lang="it-IT" dirty="0"/>
              <a:t>, in </a:t>
            </a:r>
            <a:r>
              <a:rPr lang="it-IT" dirty="0" err="1"/>
              <a:t>auctor</a:t>
            </a:r>
            <a:r>
              <a:rPr lang="it-IT" dirty="0"/>
              <a:t> </a:t>
            </a:r>
            <a:r>
              <a:rPr lang="it-IT" dirty="0" err="1"/>
              <a:t>lectus</a:t>
            </a:r>
            <a:r>
              <a:rPr lang="it-IT" dirty="0"/>
              <a:t>. In non </a:t>
            </a:r>
            <a:r>
              <a:rPr lang="it-IT" dirty="0" err="1"/>
              <a:t>risus</a:t>
            </a:r>
            <a:r>
              <a:rPr lang="it-IT" dirty="0"/>
              <a:t> </a:t>
            </a:r>
            <a:r>
              <a:rPr lang="it-IT" dirty="0" err="1"/>
              <a:t>elementum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cursus </a:t>
            </a:r>
            <a:r>
              <a:rPr lang="it-IT" dirty="0" err="1"/>
              <a:t>laoreet</a:t>
            </a:r>
            <a:r>
              <a:rPr lang="it-IT" dirty="0"/>
              <a:t> eros,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. “</a:t>
            </a:r>
            <a:r>
              <a:rPr lang="it-IT" dirty="0" err="1"/>
              <a:t>Nullam</a:t>
            </a:r>
            <a:r>
              <a:rPr lang="it-IT" dirty="0"/>
              <a:t> non </a:t>
            </a:r>
            <a:r>
              <a:rPr lang="it-IT" dirty="0" err="1"/>
              <a:t>nisl</a:t>
            </a:r>
            <a:r>
              <a:rPr lang="it-IT" dirty="0"/>
              <a:t>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feugiat</a:t>
            </a:r>
            <a:r>
              <a:rPr lang="it-IT" dirty="0"/>
              <a:t> gravida </a:t>
            </a:r>
            <a:r>
              <a:rPr lang="it-IT" dirty="0" err="1"/>
              <a:t>eu</a:t>
            </a:r>
            <a:r>
              <a:rPr lang="it-IT" dirty="0"/>
              <a:t> ut est”. </a:t>
            </a:r>
            <a:r>
              <a:rPr lang="it-IT" dirty="0" err="1"/>
              <a:t>Curabitur</a:t>
            </a:r>
            <a:r>
              <a:rPr lang="it-IT" dirty="0"/>
              <a:t> </a:t>
            </a:r>
            <a:r>
              <a:rPr lang="it-IT" dirty="0" err="1"/>
              <a:t>fermentum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sapien</a:t>
            </a:r>
            <a:r>
              <a:rPr lang="it-IT" dirty="0"/>
              <a:t> </a:t>
            </a:r>
            <a:r>
              <a:rPr lang="it-IT" dirty="0" err="1"/>
              <a:t>finibus</a:t>
            </a:r>
            <a:r>
              <a:rPr lang="it-IT" dirty="0"/>
              <a:t>,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vulputate</a:t>
            </a:r>
            <a:r>
              <a:rPr lang="it-IT" dirty="0"/>
              <a:t> ex </a:t>
            </a:r>
            <a:r>
              <a:rPr lang="it-IT" dirty="0" err="1"/>
              <a:t>dignissim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</a:t>
            </a:r>
            <a:r>
              <a:rPr lang="it-IT" dirty="0" err="1"/>
              <a:t>maximus</a:t>
            </a:r>
            <a:r>
              <a:rPr lang="it-IT" dirty="0"/>
              <a:t>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mollis</a:t>
            </a:r>
            <a:r>
              <a:rPr lang="it-IT" dirty="0"/>
              <a:t>. </a:t>
            </a:r>
            <a:r>
              <a:rPr lang="it-IT" dirty="0" err="1"/>
              <a:t>Mauris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et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 </a:t>
            </a:r>
            <a:r>
              <a:rPr lang="it-IT" dirty="0" err="1"/>
              <a:t>luctus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molestie orci </a:t>
            </a:r>
            <a:r>
              <a:rPr lang="it-IT" dirty="0" err="1"/>
              <a:t>metus</a:t>
            </a:r>
            <a:r>
              <a:rPr lang="it-IT" dirty="0"/>
              <a:t>, et </a:t>
            </a:r>
            <a:r>
              <a:rPr lang="it-IT" dirty="0" err="1"/>
              <a:t>eleifend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</a:t>
            </a:r>
            <a:r>
              <a:rPr lang="it-IT" dirty="0" err="1"/>
              <a:t>ac</a:t>
            </a:r>
            <a:r>
              <a:rPr lang="it-IT" dirty="0"/>
              <a:t> </a:t>
            </a:r>
            <a:r>
              <a:rPr lang="it-IT" dirty="0" err="1"/>
              <a:t>malesuada</a:t>
            </a:r>
            <a:r>
              <a:rPr lang="it-IT" dirty="0"/>
              <a:t> </a:t>
            </a:r>
            <a:r>
              <a:rPr lang="it-IT" dirty="0" err="1"/>
              <a:t>risus</a:t>
            </a:r>
            <a:r>
              <a:rPr lang="it-IT" dirty="0"/>
              <a:t>.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a urna </a:t>
            </a:r>
            <a:r>
              <a:rPr lang="it-IT" dirty="0" err="1"/>
              <a:t>erat</a:t>
            </a:r>
            <a:r>
              <a:rPr lang="it-IT" dirty="0"/>
              <a:t>.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0DFF7B08-7113-1145-B6E7-0F4D8BB96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16852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414B5D59-1901-B345-8133-5967BE78BA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5162986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D6C9EFE9-1ADE-434E-A1F4-D291CE6FCD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8" y="2201713"/>
            <a:ext cx="5167136" cy="35876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5E96A3BF-2EA0-1A46-8A84-93BD1F1D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93CCD687-C11E-474E-B310-639EB2729F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0328" y="569535"/>
            <a:ext cx="5157789" cy="52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20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8E7D984-C09A-DF4C-B2B1-663568982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5162986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DF703EF7-18B7-B447-AC6E-5E04F39360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8" y="2201713"/>
            <a:ext cx="5167136" cy="35876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A668B07-A5CD-FA42-AE56-70F0741C6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0328" y="0"/>
            <a:ext cx="5941672" cy="6858000"/>
          </a:xfrm>
          <a:prstGeom prst="rect">
            <a:avLst/>
          </a:prstGeom>
        </p:spPr>
      </p:pic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44982AC9-1DF1-F74D-8B61-0A7A0ECDA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9096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EEAFADF3-7260-4D41-B2D4-88141C4ED8E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8" y="569535"/>
            <a:ext cx="5167136" cy="5219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br>
              <a:rPr lang="it-IT" dirty="0"/>
            </a:br>
            <a:br>
              <a:rPr lang="it-IT" dirty="0"/>
            </a:b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CC7E048-18AF-434D-A319-39D03F76D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0328" y="0"/>
            <a:ext cx="5941672" cy="6858000"/>
          </a:xfrm>
          <a:prstGeom prst="rect">
            <a:avLst/>
          </a:prstGeom>
        </p:spPr>
      </p:pic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2AD359ED-7F3F-8F4F-A2CE-FD3865C9C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9179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6CFC60FA-0B43-8E43-A981-879F8668EB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18741" y="-2174378"/>
            <a:ext cx="5145465" cy="10633292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2DBD91D1-D38D-7149-BCF4-9559A14658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5162986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24A6E12A-B63B-9042-9470-5572B3CA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697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>
  <p:cSld name="Vuota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7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5162986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37"/>
          <p:cNvSpPr txBox="1">
            <a:spLocks noGrp="1"/>
          </p:cNvSpPr>
          <p:nvPr>
            <p:ph type="body" idx="1"/>
          </p:nvPr>
        </p:nvSpPr>
        <p:spPr>
          <a:xfrm>
            <a:off x="770678" y="2201713"/>
            <a:ext cx="5167136" cy="358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41" name="Google Shape;4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50328" y="0"/>
            <a:ext cx="59416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7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9E77396F-F048-2447-881E-ACA8AE4AA2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1" y="-2680446"/>
            <a:ext cx="6857998" cy="12192000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F6754049-5E38-6940-91FA-2B4188B0C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5162986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592D4F8-CA43-EB48-9FB5-FAD20D8088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</p:spPr>
      </p:pic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id="{95EF4794-7DFC-6A42-BE46-6EEA1BCE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7DEE094-03A5-7F49-B416-8E2A39117F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28" y="-7915"/>
            <a:ext cx="2557652" cy="12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335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F298496F-A2A1-224A-9FAD-B5923D50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49277408-D2E6-4B4E-B7D4-F70D1960A1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3A2EB66D-1A6D-1247-9307-A8FB9B30E5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7" y="2201713"/>
            <a:ext cx="10650645" cy="3587672"/>
          </a:xfrm>
          <a:prstGeom prst="rect">
            <a:avLst/>
          </a:prstGeom>
        </p:spPr>
        <p:txBody>
          <a:bodyPr numCol="2" spcCol="360000"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  <a:p>
            <a:pPr lvl="0"/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. </a:t>
            </a:r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pulvinar </a:t>
            </a:r>
            <a:r>
              <a:rPr lang="it-IT" dirty="0" err="1"/>
              <a:t>arcu</a:t>
            </a:r>
            <a:r>
              <a:rPr lang="it-IT" dirty="0"/>
              <a:t>, in </a:t>
            </a:r>
            <a:r>
              <a:rPr lang="it-IT" dirty="0" err="1"/>
              <a:t>auctor</a:t>
            </a:r>
            <a:r>
              <a:rPr lang="it-IT" dirty="0"/>
              <a:t> </a:t>
            </a:r>
            <a:r>
              <a:rPr lang="it-IT" dirty="0" err="1"/>
              <a:t>lectus</a:t>
            </a:r>
            <a:r>
              <a:rPr lang="it-IT" dirty="0"/>
              <a:t>. In non </a:t>
            </a:r>
            <a:r>
              <a:rPr lang="it-IT" dirty="0" err="1"/>
              <a:t>risus</a:t>
            </a:r>
            <a:r>
              <a:rPr lang="it-IT" dirty="0"/>
              <a:t> </a:t>
            </a:r>
            <a:r>
              <a:rPr lang="it-IT" dirty="0" err="1"/>
              <a:t>elementum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cursus </a:t>
            </a:r>
            <a:r>
              <a:rPr lang="it-IT" dirty="0" err="1"/>
              <a:t>laoreet</a:t>
            </a:r>
            <a:r>
              <a:rPr lang="it-IT" dirty="0"/>
              <a:t> eros,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. “</a:t>
            </a:r>
            <a:r>
              <a:rPr lang="it-IT" dirty="0" err="1"/>
              <a:t>Nullam</a:t>
            </a:r>
            <a:r>
              <a:rPr lang="it-IT" dirty="0"/>
              <a:t> non </a:t>
            </a:r>
            <a:r>
              <a:rPr lang="it-IT" dirty="0" err="1"/>
              <a:t>nisl</a:t>
            </a:r>
            <a:r>
              <a:rPr lang="it-IT" dirty="0"/>
              <a:t>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feugiat</a:t>
            </a:r>
            <a:r>
              <a:rPr lang="it-IT" dirty="0"/>
              <a:t> gravida </a:t>
            </a:r>
            <a:r>
              <a:rPr lang="it-IT" dirty="0" err="1"/>
              <a:t>eu</a:t>
            </a:r>
            <a:r>
              <a:rPr lang="it-IT" dirty="0"/>
              <a:t> ut est”. </a:t>
            </a:r>
            <a:r>
              <a:rPr lang="it-IT" dirty="0" err="1"/>
              <a:t>Curabitur</a:t>
            </a:r>
            <a:r>
              <a:rPr lang="it-IT" dirty="0"/>
              <a:t> </a:t>
            </a:r>
            <a:r>
              <a:rPr lang="it-IT" dirty="0" err="1"/>
              <a:t>fermentum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sapien</a:t>
            </a:r>
            <a:r>
              <a:rPr lang="it-IT" dirty="0"/>
              <a:t> </a:t>
            </a:r>
            <a:r>
              <a:rPr lang="it-IT" dirty="0" err="1"/>
              <a:t>finibus</a:t>
            </a:r>
            <a:r>
              <a:rPr lang="it-IT" dirty="0"/>
              <a:t>,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vulputate</a:t>
            </a:r>
            <a:r>
              <a:rPr lang="it-IT" dirty="0"/>
              <a:t> ex </a:t>
            </a:r>
            <a:r>
              <a:rPr lang="it-IT" dirty="0" err="1"/>
              <a:t>dignissim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</a:t>
            </a:r>
            <a:r>
              <a:rPr lang="it-IT" dirty="0" err="1"/>
              <a:t>maximus</a:t>
            </a:r>
            <a:r>
              <a:rPr lang="it-IT" dirty="0"/>
              <a:t>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mollis</a:t>
            </a:r>
            <a:r>
              <a:rPr lang="it-IT" dirty="0"/>
              <a:t>. </a:t>
            </a:r>
            <a:r>
              <a:rPr lang="it-IT" dirty="0" err="1"/>
              <a:t>Mauris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et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 </a:t>
            </a:r>
            <a:r>
              <a:rPr lang="it-IT" dirty="0" err="1"/>
              <a:t>luctus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molestie orci </a:t>
            </a:r>
            <a:r>
              <a:rPr lang="it-IT" dirty="0" err="1"/>
              <a:t>metus</a:t>
            </a:r>
            <a:r>
              <a:rPr lang="it-IT" dirty="0"/>
              <a:t>, et </a:t>
            </a:r>
            <a:r>
              <a:rPr lang="it-IT" dirty="0" err="1"/>
              <a:t>eleifend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</a:t>
            </a:r>
            <a:r>
              <a:rPr lang="it-IT" dirty="0" err="1"/>
              <a:t>ac</a:t>
            </a:r>
            <a:r>
              <a:rPr lang="it-IT" dirty="0"/>
              <a:t> </a:t>
            </a:r>
            <a:r>
              <a:rPr lang="it-IT" dirty="0" err="1"/>
              <a:t>malesuada</a:t>
            </a:r>
            <a:r>
              <a:rPr lang="it-IT" dirty="0"/>
              <a:t> </a:t>
            </a:r>
            <a:r>
              <a:rPr lang="it-IT" dirty="0" err="1"/>
              <a:t>risus</a:t>
            </a:r>
            <a:r>
              <a:rPr lang="it-IT" dirty="0"/>
              <a:t>.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a urna </a:t>
            </a:r>
            <a:r>
              <a:rPr lang="it-IT" dirty="0" err="1"/>
              <a:t>erat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01669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8086CEB9-9569-DB40-AA0F-7123645B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593FF4A5-61E0-B842-810D-44A72AB5E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C36FAC4A-8B62-7B46-BDBF-08DA3A65DF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7" y="2697479"/>
            <a:ext cx="10650645" cy="3091905"/>
          </a:xfrm>
          <a:prstGeom prst="rect">
            <a:avLst/>
          </a:prstGeom>
        </p:spPr>
        <p:txBody>
          <a:bodyPr numCol="2" spcCol="360000"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  <a:p>
            <a:pPr lvl="0"/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. </a:t>
            </a:r>
            <a:r>
              <a:rPr lang="it-IT" dirty="0" err="1"/>
              <a:t>Nam</a:t>
            </a:r>
            <a:r>
              <a:rPr lang="it-IT" dirty="0"/>
              <a:t> </a:t>
            </a:r>
            <a:r>
              <a:rPr lang="it-IT" dirty="0" err="1"/>
              <a:t>rutrum</a:t>
            </a:r>
            <a:r>
              <a:rPr lang="it-IT" dirty="0"/>
              <a:t> pulvinar </a:t>
            </a:r>
            <a:r>
              <a:rPr lang="it-IT" dirty="0" err="1"/>
              <a:t>arcu</a:t>
            </a:r>
            <a:r>
              <a:rPr lang="it-IT" dirty="0"/>
              <a:t>, in </a:t>
            </a:r>
            <a:r>
              <a:rPr lang="it-IT" dirty="0" err="1"/>
              <a:t>auctor</a:t>
            </a:r>
            <a:r>
              <a:rPr lang="it-IT" dirty="0"/>
              <a:t> </a:t>
            </a:r>
            <a:r>
              <a:rPr lang="it-IT" dirty="0" err="1"/>
              <a:t>lectus</a:t>
            </a:r>
            <a:r>
              <a:rPr lang="it-IT" dirty="0"/>
              <a:t>. In non </a:t>
            </a:r>
            <a:r>
              <a:rPr lang="it-IT" dirty="0" err="1"/>
              <a:t>risus</a:t>
            </a:r>
            <a:r>
              <a:rPr lang="it-IT" dirty="0"/>
              <a:t> </a:t>
            </a:r>
            <a:r>
              <a:rPr lang="it-IT" dirty="0" err="1"/>
              <a:t>elementum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cursus </a:t>
            </a:r>
            <a:r>
              <a:rPr lang="it-IT" dirty="0" err="1"/>
              <a:t>laoreet</a:t>
            </a:r>
            <a:r>
              <a:rPr lang="it-IT" dirty="0"/>
              <a:t> eros,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porttitor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. “</a:t>
            </a:r>
            <a:r>
              <a:rPr lang="it-IT" dirty="0" err="1"/>
              <a:t>Nullam</a:t>
            </a:r>
            <a:r>
              <a:rPr lang="it-IT" dirty="0"/>
              <a:t> non </a:t>
            </a:r>
            <a:r>
              <a:rPr lang="it-IT" dirty="0" err="1"/>
              <a:t>nisl</a:t>
            </a:r>
            <a:r>
              <a:rPr lang="it-IT" dirty="0"/>
              <a:t> </a:t>
            </a:r>
            <a:r>
              <a:rPr lang="it-IT" dirty="0" err="1"/>
              <a:t>eget</a:t>
            </a:r>
            <a:r>
              <a:rPr lang="it-IT" dirty="0"/>
              <a:t>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feugiat</a:t>
            </a:r>
            <a:r>
              <a:rPr lang="it-IT" dirty="0"/>
              <a:t> gravida </a:t>
            </a:r>
            <a:r>
              <a:rPr lang="it-IT" dirty="0" err="1"/>
              <a:t>eu</a:t>
            </a:r>
            <a:r>
              <a:rPr lang="it-IT" dirty="0"/>
              <a:t> ut est”. </a:t>
            </a:r>
            <a:r>
              <a:rPr lang="it-IT" dirty="0" err="1"/>
              <a:t>Curabitur</a:t>
            </a:r>
            <a:r>
              <a:rPr lang="it-IT" dirty="0"/>
              <a:t> </a:t>
            </a:r>
            <a:r>
              <a:rPr lang="it-IT" dirty="0" err="1"/>
              <a:t>fermentum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sapien</a:t>
            </a:r>
            <a:r>
              <a:rPr lang="it-IT" dirty="0"/>
              <a:t> </a:t>
            </a:r>
            <a:r>
              <a:rPr lang="it-IT" dirty="0" err="1"/>
              <a:t>finibus</a:t>
            </a:r>
            <a:r>
              <a:rPr lang="it-IT" dirty="0"/>
              <a:t>,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vulputate</a:t>
            </a:r>
            <a:r>
              <a:rPr lang="it-IT" dirty="0"/>
              <a:t> ex </a:t>
            </a:r>
            <a:r>
              <a:rPr lang="it-IT" dirty="0" err="1"/>
              <a:t>dignissim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</a:t>
            </a:r>
            <a:r>
              <a:rPr lang="it-IT" dirty="0" err="1"/>
              <a:t>maximus</a:t>
            </a:r>
            <a:r>
              <a:rPr lang="it-IT" dirty="0"/>
              <a:t> </a:t>
            </a:r>
            <a:r>
              <a:rPr lang="it-IT" dirty="0" err="1"/>
              <a:t>diam</a:t>
            </a:r>
            <a:r>
              <a:rPr lang="it-IT" dirty="0"/>
              <a:t> </a:t>
            </a:r>
            <a:r>
              <a:rPr lang="it-IT" dirty="0" err="1"/>
              <a:t>nec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mollis</a:t>
            </a:r>
            <a:r>
              <a:rPr lang="it-IT" dirty="0"/>
              <a:t>. </a:t>
            </a:r>
            <a:r>
              <a:rPr lang="it-IT" dirty="0" err="1"/>
              <a:t>Mauris</a:t>
            </a:r>
            <a:r>
              <a:rPr lang="it-IT" dirty="0"/>
              <a:t>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et </a:t>
            </a:r>
            <a:r>
              <a:rPr lang="it-IT" dirty="0" err="1"/>
              <a:t>justo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 </a:t>
            </a:r>
            <a:r>
              <a:rPr lang="it-IT" dirty="0" err="1"/>
              <a:t>luctus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molestie orci </a:t>
            </a:r>
            <a:r>
              <a:rPr lang="it-IT" dirty="0" err="1"/>
              <a:t>metus</a:t>
            </a:r>
            <a:r>
              <a:rPr lang="it-IT" dirty="0"/>
              <a:t>, et </a:t>
            </a:r>
            <a:r>
              <a:rPr lang="it-IT" dirty="0" err="1"/>
              <a:t>eleifend</a:t>
            </a:r>
            <a:r>
              <a:rPr lang="it-IT" dirty="0"/>
              <a:t> </a:t>
            </a:r>
            <a:r>
              <a:rPr lang="it-IT" dirty="0" err="1"/>
              <a:t>enim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</a:t>
            </a:r>
            <a:r>
              <a:rPr lang="it-IT" dirty="0" err="1"/>
              <a:t>ac</a:t>
            </a:r>
            <a:r>
              <a:rPr lang="it-IT" dirty="0"/>
              <a:t> </a:t>
            </a:r>
            <a:r>
              <a:rPr lang="it-IT" dirty="0" err="1"/>
              <a:t>malesuada</a:t>
            </a:r>
            <a:r>
              <a:rPr lang="it-IT" dirty="0"/>
              <a:t> </a:t>
            </a:r>
            <a:r>
              <a:rPr lang="it-IT" dirty="0" err="1"/>
              <a:t>risus</a:t>
            </a:r>
            <a:r>
              <a:rPr lang="it-IT" dirty="0"/>
              <a:t>. </a:t>
            </a:r>
            <a:r>
              <a:rPr lang="it-IT" dirty="0" err="1"/>
              <a:t>Aliquam</a:t>
            </a:r>
            <a:r>
              <a:rPr lang="it-IT" dirty="0"/>
              <a:t> </a:t>
            </a:r>
            <a:r>
              <a:rPr lang="it-IT" dirty="0" err="1"/>
              <a:t>erat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</a:t>
            </a:r>
            <a:r>
              <a:rPr lang="it-IT" dirty="0" err="1"/>
              <a:t>Maecenas</a:t>
            </a:r>
            <a:r>
              <a:rPr lang="it-IT" dirty="0"/>
              <a:t> a urna </a:t>
            </a:r>
            <a:r>
              <a:rPr lang="it-IT" dirty="0" err="1"/>
              <a:t>erat</a:t>
            </a:r>
            <a:r>
              <a:rPr lang="it-IT" dirty="0"/>
              <a:t>.</a:t>
            </a:r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49C2603-ED0A-DF4C-91FA-A9F48A6CA4B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70677" y="2201713"/>
            <a:ext cx="5081483" cy="295870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buNone/>
              <a:defRPr sz="1800" b="1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Titolo paragrafo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8DD28BFA-1FCC-0248-9D86-944C764792A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90021" y="2201713"/>
            <a:ext cx="5231301" cy="295870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buNone/>
              <a:defRPr sz="1800" b="1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Titolo paragrafo</a:t>
            </a:r>
          </a:p>
        </p:txBody>
      </p:sp>
    </p:spTree>
    <p:extLst>
      <p:ext uri="{BB962C8B-B14F-4D97-AF65-F5344CB8AC3E}">
        <p14:creationId xmlns:p14="http://schemas.microsoft.com/office/powerpoint/2010/main" val="21762222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A4EC7AE-9250-B946-9EB8-BC4322503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9217" y="2203323"/>
            <a:ext cx="10642961" cy="35860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latin typeface="Rubik" pitchFamily="2" charset="-79"/>
                <a:cs typeface="Rubik" pitchFamily="2" charset="-79"/>
              </a:defRPr>
            </a:lvl1pPr>
            <a:lvl2pPr>
              <a:defRPr sz="1600">
                <a:latin typeface="Rubik" pitchFamily="2" charset="-79"/>
                <a:cs typeface="Rubik" pitchFamily="2" charset="-79"/>
              </a:defRPr>
            </a:lvl2pPr>
            <a:lvl3pPr>
              <a:defRPr sz="1200">
                <a:latin typeface="Rubik" pitchFamily="2" charset="-79"/>
                <a:cs typeface="Rubik" pitchFamily="2" charset="-79"/>
              </a:defRPr>
            </a:lvl3pPr>
            <a:lvl4pPr>
              <a:defRPr sz="2000">
                <a:latin typeface="Rubik" pitchFamily="2" charset="-79"/>
                <a:cs typeface="Rubik" pitchFamily="2" charset="-79"/>
              </a:defRPr>
            </a:lvl4pPr>
            <a:lvl5pPr>
              <a:defRPr sz="20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E82551A4-41A1-BF49-B600-3990D26A0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id="{99F6BAC3-2ABC-DA49-BC1C-62E7E1405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480244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3">
            <a:extLst>
              <a:ext uri="{FF2B5EF4-FFF2-40B4-BE49-F238E27FC236}">
                <a16:creationId xmlns:a16="http://schemas.microsoft.com/office/drawing/2014/main" id="{921C8003-4F0C-B94F-9FE8-A28BFA9EA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9217" y="569535"/>
            <a:ext cx="10642961" cy="5219850"/>
          </a:xfrm>
          <a:prstGeom prst="rect">
            <a:avLst/>
          </a:prstGeom>
        </p:spPr>
        <p:txBody>
          <a:bodyPr numCol="2" spcCol="360000">
            <a:normAutofit/>
          </a:bodyPr>
          <a:lstStyle>
            <a:lvl1pPr>
              <a:defRPr sz="1800" b="1">
                <a:latin typeface="Rubik" pitchFamily="2" charset="-79"/>
                <a:cs typeface="Rubik" pitchFamily="2" charset="-79"/>
              </a:defRPr>
            </a:lvl1pPr>
            <a:lvl2pPr>
              <a:defRPr sz="1600">
                <a:latin typeface="Rubik" pitchFamily="2" charset="-79"/>
                <a:cs typeface="Rubik" pitchFamily="2" charset="-79"/>
              </a:defRPr>
            </a:lvl2pPr>
            <a:lvl3pPr>
              <a:defRPr sz="1200">
                <a:latin typeface="Rubik" pitchFamily="2" charset="-79"/>
                <a:cs typeface="Rubik" pitchFamily="2" charset="-79"/>
              </a:defRPr>
            </a:lvl3pPr>
            <a:lvl4pPr>
              <a:defRPr sz="2000">
                <a:latin typeface="Rubik" pitchFamily="2" charset="-79"/>
                <a:cs typeface="Rubik" pitchFamily="2" charset="-79"/>
              </a:defRPr>
            </a:lvl4pPr>
            <a:lvl5pPr>
              <a:defRPr sz="20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2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2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2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2"/>
            <a:endParaRPr lang="it-IT" dirty="0"/>
          </a:p>
          <a:p>
            <a:pPr lvl="2"/>
            <a:endParaRPr lang="it-IT" dirty="0"/>
          </a:p>
          <a:p>
            <a:pPr lvl="2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2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2"/>
            <a:endParaRPr lang="it-IT" dirty="0"/>
          </a:p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2"/>
            <a:endParaRPr lang="it-IT" dirty="0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142B3ECC-045E-3D45-81BD-DC9945DD3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18334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1F8847FC-3607-104A-BDD8-73CA4C4B90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8" y="569535"/>
            <a:ext cx="5167136" cy="5219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Ut et ligula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felis</a:t>
            </a:r>
            <a:r>
              <a:rPr lang="it-IT" dirty="0"/>
              <a:t> </a:t>
            </a:r>
            <a:r>
              <a:rPr lang="it-IT" dirty="0" err="1"/>
              <a:t>iaculis</a:t>
            </a:r>
            <a:r>
              <a:rPr lang="it-IT" dirty="0"/>
              <a:t> </a:t>
            </a:r>
            <a:r>
              <a:rPr lang="it-IT" dirty="0" err="1"/>
              <a:t>volutpat</a:t>
            </a:r>
            <a:r>
              <a:rPr lang="it-IT" dirty="0"/>
              <a:t>. Morbi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</a:t>
            </a:r>
            <a:r>
              <a:rPr lang="it-IT" dirty="0" err="1"/>
              <a:t>lorem</a:t>
            </a:r>
            <a:r>
              <a:rPr lang="it-IT" dirty="0"/>
              <a:t>. </a:t>
            </a:r>
            <a:r>
              <a:rPr lang="it-IT" dirty="0" err="1"/>
              <a:t>Suspendisse</a:t>
            </a:r>
            <a:r>
              <a:rPr lang="it-IT" dirty="0"/>
              <a:t> </a:t>
            </a:r>
            <a:r>
              <a:rPr lang="it-IT" dirty="0" err="1"/>
              <a:t>turpis</a:t>
            </a:r>
            <a:r>
              <a:rPr lang="it-IT" dirty="0"/>
              <a:t> </a:t>
            </a:r>
            <a:r>
              <a:rPr lang="it-IT" dirty="0" err="1"/>
              <a:t>sem</a:t>
            </a:r>
            <a:r>
              <a:rPr lang="it-IT" dirty="0"/>
              <a:t>, </a:t>
            </a:r>
            <a:r>
              <a:rPr lang="it-IT" dirty="0" err="1"/>
              <a:t>tincidunt</a:t>
            </a:r>
            <a:r>
              <a:rPr lang="it-IT" dirty="0"/>
              <a:t> pulvinar </a:t>
            </a:r>
            <a:r>
              <a:rPr lang="it-IT" dirty="0" err="1"/>
              <a:t>sodales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feugiat</a:t>
            </a:r>
            <a:r>
              <a:rPr lang="it-IT" dirty="0"/>
              <a:t> a </a:t>
            </a:r>
            <a:r>
              <a:rPr lang="it-IT" dirty="0" err="1"/>
              <a:t>erat</a:t>
            </a:r>
            <a:r>
              <a:rPr lang="it-IT" dirty="0"/>
              <a:t>. </a:t>
            </a:r>
            <a:r>
              <a:rPr lang="it-IT" dirty="0" err="1"/>
              <a:t>Phasellus</a:t>
            </a:r>
            <a:r>
              <a:rPr lang="it-IT" dirty="0"/>
              <a:t> ut mi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tortor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accumsan</a:t>
            </a:r>
            <a:r>
              <a:rPr lang="it-IT" dirty="0"/>
              <a:t> </a:t>
            </a:r>
            <a:r>
              <a:rPr lang="it-IT" dirty="0" err="1"/>
              <a:t>mauris</a:t>
            </a:r>
            <a:r>
              <a:rPr lang="it-IT" dirty="0"/>
              <a:t> id </a:t>
            </a:r>
            <a:r>
              <a:rPr lang="it-IT" dirty="0" err="1"/>
              <a:t>augue</a:t>
            </a:r>
            <a:r>
              <a:rPr lang="it-IT" dirty="0"/>
              <a:t> </a:t>
            </a:r>
            <a:r>
              <a:rPr lang="it-IT" dirty="0" err="1"/>
              <a:t>bibendum</a:t>
            </a:r>
            <a:r>
              <a:rPr lang="it-IT" dirty="0"/>
              <a:t> </a:t>
            </a:r>
            <a:r>
              <a:rPr lang="it-IT" dirty="0" err="1"/>
              <a:t>dictum</a:t>
            </a:r>
            <a:r>
              <a:rPr lang="it-IT" dirty="0"/>
              <a:t>.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D063E752-FC99-A249-BB88-73C9E4E3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Segnaposto contenuto 3">
            <a:extLst>
              <a:ext uri="{FF2B5EF4-FFF2-40B4-BE49-F238E27FC236}">
                <a16:creationId xmlns:a16="http://schemas.microsoft.com/office/drawing/2014/main" id="{143B471E-7CEB-024E-9D9E-A69E81E86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569535"/>
            <a:ext cx="5239978" cy="5219850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>
              <a:defRPr sz="1800" b="1">
                <a:latin typeface="Rubik" pitchFamily="2" charset="-79"/>
                <a:cs typeface="Rubik" pitchFamily="2" charset="-79"/>
              </a:defRPr>
            </a:lvl1pPr>
            <a:lvl2pPr>
              <a:defRPr sz="1600">
                <a:latin typeface="Rubik" pitchFamily="2" charset="-79"/>
                <a:cs typeface="Rubik" pitchFamily="2" charset="-79"/>
              </a:defRPr>
            </a:lvl2pPr>
            <a:lvl3pPr>
              <a:defRPr sz="1200">
                <a:latin typeface="Rubik" pitchFamily="2" charset="-79"/>
                <a:cs typeface="Rubik" pitchFamily="2" charset="-79"/>
              </a:defRPr>
            </a:lvl3pPr>
            <a:lvl4pPr>
              <a:defRPr sz="2000">
                <a:latin typeface="Rubik" pitchFamily="2" charset="-79"/>
                <a:cs typeface="Rubik" pitchFamily="2" charset="-79"/>
              </a:defRPr>
            </a:lvl4pPr>
            <a:lvl5pPr>
              <a:defRPr sz="2000">
                <a:latin typeface="Rubik" pitchFamily="2" charset="-79"/>
                <a:cs typeface="Rubik" pitchFamily="2" charset="-79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</a:t>
            </a:r>
            <a:r>
              <a:rPr lang="it-IT" dirty="0" err="1"/>
              <a:t>livelloTerzo</a:t>
            </a:r>
            <a:r>
              <a:rPr lang="it-IT" dirty="0"/>
              <a:t> livello</a:t>
            </a:r>
          </a:p>
          <a:p>
            <a:pPr lvl="2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65573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8715B9ED-2EE3-C04A-B74D-B54C61872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1271985D-3113-DC47-839E-4C2FB070A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1" i="0">
                <a:solidFill>
                  <a:schemeClr val="tx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slide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EFE370B8-594B-3B4C-A499-384818115BA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70677" y="2201713"/>
            <a:ext cx="2923499" cy="3587672"/>
          </a:xfrm>
          <a:prstGeom prst="rect">
            <a:avLst/>
          </a:prstGeom>
        </p:spPr>
        <p:txBody>
          <a:bodyPr numCol="1" spcCol="0">
            <a:normAutofit/>
          </a:bodyPr>
          <a:lstStyle>
            <a:lvl1pPr marL="0" indent="0">
              <a:buNone/>
              <a:defRPr sz="1800" b="0" i="0">
                <a:latin typeface="Rubik" pitchFamily="2" charset="-79"/>
                <a:cs typeface="Rubik" pitchFamily="2" charset="-79"/>
              </a:defRPr>
            </a:lvl1pPr>
          </a:lstStyle>
          <a:p>
            <a:pPr lvl="0"/>
            <a:r>
              <a:rPr lang="it-IT" dirty="0"/>
              <a:t>Testo della slide.</a:t>
            </a:r>
            <a:br>
              <a:rPr lang="it-IT" dirty="0"/>
            </a:b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.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vel</a:t>
            </a:r>
            <a:r>
              <a:rPr lang="it-IT" dirty="0"/>
              <a:t> </a:t>
            </a:r>
            <a:r>
              <a:rPr lang="it-IT" dirty="0" err="1"/>
              <a:t>tellus</a:t>
            </a:r>
            <a:r>
              <a:rPr lang="it-IT" dirty="0"/>
              <a:t> </a:t>
            </a:r>
            <a:r>
              <a:rPr lang="it-IT" dirty="0" err="1"/>
              <a:t>efficitur</a:t>
            </a:r>
            <a:r>
              <a:rPr lang="it-IT" dirty="0"/>
              <a:t>, </a:t>
            </a:r>
            <a:r>
              <a:rPr lang="it-IT" dirty="0" err="1"/>
              <a:t>consequat</a:t>
            </a:r>
            <a:r>
              <a:rPr lang="it-IT" dirty="0"/>
              <a:t> </a:t>
            </a:r>
            <a:r>
              <a:rPr lang="it-IT" dirty="0" err="1"/>
              <a:t>neque</a:t>
            </a:r>
            <a:r>
              <a:rPr lang="it-IT" dirty="0"/>
              <a:t> </a:t>
            </a:r>
            <a:r>
              <a:rPr lang="it-IT" dirty="0" err="1"/>
              <a:t>sed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nunc</a:t>
            </a:r>
            <a:r>
              <a:rPr lang="it-IT" dirty="0"/>
              <a:t>. </a:t>
            </a:r>
            <a:r>
              <a:rPr lang="it-IT" dirty="0" err="1"/>
              <a:t>Pellentesque</a:t>
            </a:r>
            <a:r>
              <a:rPr lang="it-IT" dirty="0"/>
              <a:t> </a:t>
            </a:r>
            <a:r>
              <a:rPr lang="it-IT" dirty="0" err="1"/>
              <a:t>blandit</a:t>
            </a:r>
            <a:r>
              <a:rPr lang="it-IT" dirty="0"/>
              <a:t> </a:t>
            </a:r>
            <a:r>
              <a:rPr lang="it-IT" dirty="0" err="1"/>
              <a:t>interdum</a:t>
            </a:r>
            <a:r>
              <a:rPr lang="it-IT" dirty="0"/>
              <a:t> </a:t>
            </a:r>
            <a:r>
              <a:rPr lang="it-IT" dirty="0" err="1"/>
              <a:t>lobortis</a:t>
            </a:r>
            <a:r>
              <a:rPr lang="it-IT" dirty="0"/>
              <a:t>. </a:t>
            </a: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FDD4A0A1-E21E-3748-A3F4-E3C231CFA12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69543265"/>
              </p:ext>
            </p:extLst>
          </p:nvPr>
        </p:nvGraphicFramePr>
        <p:xfrm>
          <a:off x="4023360" y="2201713"/>
          <a:ext cx="7384758" cy="3587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54697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398942C3-1CBC-AA4C-8933-1F5FDC15F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1E956E04-B809-624D-9D17-D1FF1D3F8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10650644" cy="52198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500" b="0" i="1">
                <a:solidFill>
                  <a:srgbClr val="4E5960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r>
              <a:rPr lang="it-IT" dirty="0"/>
              <a:t>–</a:t>
            </a:r>
            <a:br>
              <a:rPr lang="it-IT" dirty="0"/>
            </a:br>
            <a:r>
              <a:rPr lang="it-IT" dirty="0"/>
              <a:t>Il tempo non è affatto ciò che sembra.</a:t>
            </a:r>
            <a:br>
              <a:rPr lang="it-IT" dirty="0"/>
            </a:br>
            <a:r>
              <a:rPr lang="it-IT" dirty="0"/>
              <a:t>Non scorre in una sola direzione, e il futuro esiste</a:t>
            </a:r>
            <a:br>
              <a:rPr lang="it-IT" dirty="0"/>
            </a:br>
            <a:r>
              <a:rPr lang="it-IT" dirty="0"/>
              <a:t>contemporaneamente al passato.</a:t>
            </a:r>
            <a:br>
              <a:rPr lang="it-IT" dirty="0"/>
            </a:br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043842B-2248-F944-A056-15A4360C82CA}"/>
              </a:ext>
            </a:extLst>
          </p:cNvPr>
          <p:cNvSpPr txBox="1"/>
          <p:nvPr userDrawn="1"/>
        </p:nvSpPr>
        <p:spPr>
          <a:xfrm>
            <a:off x="774828" y="3010183"/>
            <a:ext cx="3438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16642872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C16B92E1-8C3F-0840-8110-36AB6422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16504F75-7A1C-1342-AF46-9CCA255A98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8" y="569535"/>
            <a:ext cx="10650644" cy="52198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800" b="0" i="1">
                <a:solidFill>
                  <a:srgbClr val="4E5960"/>
                </a:solidFill>
                <a:latin typeface="Rubik Light" pitchFamily="2" charset="-79"/>
                <a:cs typeface="Rubik Light" pitchFamily="2" charset="-79"/>
              </a:defRPr>
            </a:lvl1pPr>
          </a:lstStyle>
          <a:p>
            <a:r>
              <a:rPr lang="it-IT" dirty="0"/>
              <a:t>–</a:t>
            </a:r>
            <a:br>
              <a:rPr lang="it-IT" dirty="0"/>
            </a:br>
            <a:r>
              <a:rPr lang="it-IT" dirty="0"/>
              <a:t>Il genio altro non è che la capacità di osservare la realtà da prospettive non ordinarie. Mentre una persona intelligente, quando riesce a trovare un ago in un pagliaio, si ferma soddisfatta, il genio continua a cercare per trovarne un secondo, un terzo ed eventualmente un quarto.</a:t>
            </a:r>
            <a:br>
              <a:rPr lang="it-IT" dirty="0"/>
            </a:b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7A67D7F-D570-4D41-BB68-1FFD3B3FA1B7}"/>
              </a:ext>
            </a:extLst>
          </p:cNvPr>
          <p:cNvSpPr txBox="1"/>
          <p:nvPr userDrawn="1"/>
        </p:nvSpPr>
        <p:spPr>
          <a:xfrm>
            <a:off x="774828" y="3695983"/>
            <a:ext cx="3438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426EB0"/>
                </a:solidFill>
                <a:latin typeface="Rubik" pitchFamily="2" charset="-79"/>
                <a:cs typeface="Rubik" pitchFamily="2" charset="-79"/>
              </a:rPr>
              <a:t>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23346711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id="{AB53C4FE-52FE-3449-8EAF-469CF991A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rgbClr val="426EB0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fld id="{017CC9F7-E331-4A4D-8258-210102ABDB4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547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">
  <p:cSld name="Layout personalizzat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8"/>
          <p:cNvSpPr txBox="1">
            <a:spLocks noGrp="1"/>
          </p:cNvSpPr>
          <p:nvPr>
            <p:ph type="body" idx="1"/>
          </p:nvPr>
        </p:nvSpPr>
        <p:spPr>
          <a:xfrm>
            <a:off x="770678" y="569535"/>
            <a:ext cx="5167136" cy="52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body" idx="2"/>
          </p:nvPr>
        </p:nvSpPr>
        <p:spPr>
          <a:xfrm>
            <a:off x="6250328" y="0"/>
            <a:ext cx="594167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795BBBD-176F-C24F-9E4D-AA8C3F3DE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80B721A2-8B07-D445-BB00-FB076E5B49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826" y="2590030"/>
            <a:ext cx="6784921" cy="1003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3500" b="1" i="0">
                <a:solidFill>
                  <a:schemeClr val="bg1"/>
                </a:solidFill>
                <a:latin typeface="Rubik" pitchFamily="2" charset="-79"/>
                <a:cs typeface="Rubik" pitchFamily="2" charset="-79"/>
              </a:defRPr>
            </a:lvl1pPr>
          </a:lstStyle>
          <a:p>
            <a:r>
              <a:rPr lang="it-IT" dirty="0"/>
              <a:t>Titolo della presentazione</a:t>
            </a:r>
            <a:br>
              <a:rPr lang="it-IT" dirty="0"/>
            </a:br>
            <a:r>
              <a:rPr lang="it-IT" dirty="0"/>
              <a:t>fino a 2 righe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4BA77A8F-35F4-8846-B94F-FCE1DC534949}"/>
              </a:ext>
            </a:extLst>
          </p:cNvPr>
          <p:cNvSpPr txBox="1">
            <a:spLocks/>
          </p:cNvSpPr>
          <p:nvPr userDrawn="1"/>
        </p:nvSpPr>
        <p:spPr>
          <a:xfrm>
            <a:off x="774826" y="4082502"/>
            <a:ext cx="6784921" cy="1003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chemeClr val="bg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r>
              <a:rPr lang="it-IT" sz="2000" b="0" dirty="0"/>
              <a:t>Sottotitolo della presentazione. </a:t>
            </a:r>
            <a:r>
              <a:rPr lang="it-IT" sz="2000" b="0" dirty="0" err="1"/>
              <a:t>Lorem</a:t>
            </a:r>
            <a:r>
              <a:rPr lang="it-IT" sz="2000" b="0" dirty="0"/>
              <a:t> </a:t>
            </a:r>
            <a:r>
              <a:rPr lang="it-IT" sz="2000" b="0" dirty="0" err="1"/>
              <a:t>ipsum</a:t>
            </a:r>
            <a:r>
              <a:rPr lang="it-IT" sz="2000" b="0" dirty="0"/>
              <a:t> </a:t>
            </a:r>
            <a:r>
              <a:rPr lang="it-IT" sz="2000" b="0" dirty="0" err="1"/>
              <a:t>dolor</a:t>
            </a:r>
            <a:r>
              <a:rPr lang="it-IT" sz="2000" b="0" dirty="0"/>
              <a:t> </a:t>
            </a:r>
            <a:r>
              <a:rPr lang="it-IT" sz="2000" b="0" dirty="0" err="1"/>
              <a:t>sit</a:t>
            </a:r>
            <a:r>
              <a:rPr lang="it-IT" sz="2000" b="0" dirty="0"/>
              <a:t> </a:t>
            </a:r>
            <a:r>
              <a:rPr lang="it-IT" sz="2000" b="0" dirty="0" err="1"/>
              <a:t>amet</a:t>
            </a:r>
            <a:r>
              <a:rPr lang="it-IT" sz="2000" b="0" dirty="0"/>
              <a:t> </a:t>
            </a:r>
            <a:r>
              <a:rPr lang="it-IT" sz="2000" b="0" dirty="0" err="1"/>
              <a:t>consectetur</a:t>
            </a:r>
            <a:r>
              <a:rPr lang="it-IT" sz="2000" b="0" dirty="0"/>
              <a:t> </a:t>
            </a:r>
            <a:r>
              <a:rPr lang="it-IT" sz="2000" b="0" dirty="0" err="1"/>
              <a:t>adipiscing</a:t>
            </a:r>
            <a:endParaRPr lang="it-IT" sz="2000" b="0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DB6E1738-0E7F-E042-ADF5-9EF44603CBE9}"/>
              </a:ext>
            </a:extLst>
          </p:cNvPr>
          <p:cNvSpPr txBox="1">
            <a:spLocks/>
          </p:cNvSpPr>
          <p:nvPr userDrawn="1"/>
        </p:nvSpPr>
        <p:spPr>
          <a:xfrm>
            <a:off x="8995144" y="4061235"/>
            <a:ext cx="2424223" cy="2403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i="0" kern="1200">
                <a:solidFill>
                  <a:schemeClr val="bg1"/>
                </a:solidFill>
                <a:latin typeface="Rubik" pitchFamily="2" charset="-79"/>
                <a:ea typeface="+mj-ea"/>
                <a:cs typeface="Rubik" pitchFamily="2" charset="-79"/>
              </a:defRPr>
            </a:lvl1pPr>
          </a:lstStyle>
          <a:p>
            <a:r>
              <a:rPr lang="it-IT" sz="800" b="0" dirty="0">
                <a:solidFill>
                  <a:srgbClr val="426EB0"/>
                </a:solidFill>
              </a:rPr>
              <a:t>RELATORI</a:t>
            </a:r>
          </a:p>
          <a:p>
            <a:r>
              <a:rPr lang="it-IT" sz="1200" b="0" dirty="0"/>
              <a:t>Prof. Nome Cognome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dirty="0"/>
              <a:t>Prof.ssa Nome Cognome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dirty="0"/>
              <a:t>Prof. Nome Cognome</a:t>
            </a:r>
          </a:p>
          <a:p>
            <a:endParaRPr lang="it-IT" sz="1200" b="0" dirty="0"/>
          </a:p>
          <a:p>
            <a:endParaRPr lang="it-IT" sz="1200" b="0" dirty="0"/>
          </a:p>
          <a:p>
            <a:r>
              <a:rPr lang="it-IT" sz="800" b="0" dirty="0">
                <a:solidFill>
                  <a:srgbClr val="426EB0"/>
                </a:solidFill>
              </a:rPr>
              <a:t>SEDE</a:t>
            </a:r>
          </a:p>
          <a:p>
            <a:r>
              <a:rPr lang="it-IT" sz="1200" b="0" dirty="0"/>
              <a:t>Kilometro Rosso</a:t>
            </a:r>
          </a:p>
          <a:p>
            <a:endParaRPr lang="it-IT" sz="1200" b="0" dirty="0"/>
          </a:p>
          <a:p>
            <a:r>
              <a:rPr lang="it-IT" sz="800" b="0" dirty="0">
                <a:solidFill>
                  <a:srgbClr val="426EB0"/>
                </a:solidFill>
              </a:rPr>
              <a:t>DATA</a:t>
            </a:r>
          </a:p>
          <a:p>
            <a:r>
              <a:rPr lang="it-IT" sz="1200" b="0" dirty="0"/>
              <a:t>27-12-2019</a:t>
            </a:r>
          </a:p>
          <a:p>
            <a:endParaRPr lang="it-IT" sz="1200" b="0" dirty="0"/>
          </a:p>
          <a:p>
            <a:endParaRPr lang="it-IT" sz="1200" b="0" dirty="0"/>
          </a:p>
        </p:txBody>
      </p:sp>
    </p:spTree>
    <p:extLst>
      <p:ext uri="{BB962C8B-B14F-4D97-AF65-F5344CB8AC3E}">
        <p14:creationId xmlns:p14="http://schemas.microsoft.com/office/powerpoint/2010/main" val="227777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Layout personalizzato">
  <p:cSld name="6_Layout personalizzato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9"/>
          <p:cNvSpPr txBox="1">
            <a:spLocks noGrp="1"/>
          </p:cNvSpPr>
          <p:nvPr>
            <p:ph type="body" idx="1"/>
          </p:nvPr>
        </p:nvSpPr>
        <p:spPr>
          <a:xfrm>
            <a:off x="770678" y="569535"/>
            <a:ext cx="5167136" cy="52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49" name="Google Shape;4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50328" y="0"/>
            <a:ext cx="59416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9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Layout personalizzato">
  <p:cSld name="6_Layout personalizzato 2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0"/>
          <p:cNvSpPr txBox="1">
            <a:spLocks noGrp="1"/>
          </p:cNvSpPr>
          <p:nvPr>
            <p:ph type="body" idx="1"/>
          </p:nvPr>
        </p:nvSpPr>
        <p:spPr>
          <a:xfrm>
            <a:off x="770678" y="569535"/>
            <a:ext cx="5167136" cy="52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53" name="Google Shape;53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50328" y="0"/>
            <a:ext cx="59416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0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>
  <p:cSld name="Solo titol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3518741" y="-2174378"/>
            <a:ext cx="5145465" cy="1063329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41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5162986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0" marR="0" lvl="1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0" marR="0" lvl="2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0" marR="0" lvl="3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0" marR="0" lvl="4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0" marR="0" lvl="5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0" marR="0" lvl="6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0" marR="0" lvl="7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0" marR="0" lvl="8" indent="0" algn="l" rtl="0">
              <a:spcBef>
                <a:spcPts val="0"/>
              </a:spcBef>
              <a:buNone/>
              <a:defRPr sz="1000" b="0" i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image" Target="../media/image8.emf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7.emf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image" Target="../media/image8.emf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image" Target="../media/image11.jpe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11" name="Google Shape;11;p31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0" y="0"/>
            <a:ext cx="12192000" cy="127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F8E0ABF-F6B7-7A44-9B72-017334643111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A1CF381-C527-844A-8982-9F51D509AD7A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6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F8E0ABF-F6B7-7A44-9B72-01733464311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6000"/>
            <a:ext cx="12192000" cy="762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A1CF381-C527-844A-8982-9F51D509AD7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4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ticonsiglio.com/decreto-pnrr-2-convertito-in-legg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#RANGE!E64"/><Relationship Id="rId4" Type="http://schemas.openxmlformats.org/officeDocument/2006/relationships/hyperlink" Target="#RANGE!E65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418269-95D0-407F-89B8-6128F38B8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Bilancio di PREVISIONE 2026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616463" y="4220308"/>
            <a:ext cx="2672860" cy="369332"/>
          </a:xfrm>
          <a:prstGeom prst="rect">
            <a:avLst/>
          </a:prstGeom>
          <a:solidFill>
            <a:srgbClr val="1C355D"/>
          </a:solidFill>
          <a:ln>
            <a:solidFill>
              <a:srgbClr val="1C355D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4 Dicembre 2025</a:t>
            </a:r>
          </a:p>
        </p:txBody>
      </p:sp>
    </p:spTree>
    <p:extLst>
      <p:ext uri="{BB962C8B-B14F-4D97-AF65-F5344CB8AC3E}">
        <p14:creationId xmlns:p14="http://schemas.microsoft.com/office/powerpoint/2010/main" val="755930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>
            <a:spLocks noGrp="1"/>
          </p:cNvSpPr>
          <p:nvPr>
            <p:ph type="title"/>
          </p:nvPr>
        </p:nvSpPr>
        <p:spPr>
          <a:xfrm>
            <a:off x="892561" y="393267"/>
            <a:ext cx="10650644" cy="63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55D"/>
              </a:buClr>
              <a:buSzPts val="3200"/>
              <a:buFont typeface="Rubik"/>
              <a:buNone/>
            </a:pPr>
            <a:r>
              <a:rPr lang="it-IT" sz="3200" dirty="0">
                <a:solidFill>
                  <a:srgbClr val="1C355D"/>
                </a:solidFill>
              </a:rPr>
              <a:t>COSTI</a:t>
            </a:r>
            <a:r>
              <a:rPr lang="it-IT" dirty="0">
                <a:solidFill>
                  <a:srgbClr val="1C355D"/>
                </a:solidFill>
              </a:rPr>
              <a:t> </a:t>
            </a:r>
            <a:r>
              <a:rPr lang="it-IT" sz="2200" dirty="0" err="1">
                <a:solidFill>
                  <a:srgbClr val="1C355D"/>
                </a:solidFill>
              </a:rPr>
              <a:t>COSTI</a:t>
            </a:r>
            <a:r>
              <a:rPr lang="it-IT" sz="2200" dirty="0">
                <a:solidFill>
                  <a:srgbClr val="1C355D"/>
                </a:solidFill>
              </a:rPr>
              <a:t> DEL PERSONALE </a:t>
            </a:r>
            <a:r>
              <a:rPr lang="it-IT" sz="1800" dirty="0">
                <a:solidFill>
                  <a:srgbClr val="1C355D"/>
                </a:solidFill>
              </a:rPr>
              <a:t>(netto </a:t>
            </a:r>
            <a:r>
              <a:rPr lang="it-IT" sz="1800" dirty="0" err="1">
                <a:solidFill>
                  <a:srgbClr val="1C355D"/>
                </a:solidFill>
              </a:rPr>
              <a:t>irap</a:t>
            </a:r>
            <a:r>
              <a:rPr lang="it-IT" sz="1800" dirty="0">
                <a:solidFill>
                  <a:srgbClr val="1C355D"/>
                </a:solidFill>
              </a:rPr>
              <a:t>)</a:t>
            </a:r>
            <a:endParaRPr dirty="0"/>
          </a:p>
        </p:txBody>
      </p:sp>
      <p:sp>
        <p:nvSpPr>
          <p:cNvPr id="181" name="Google Shape;181;p9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  <p:sp>
        <p:nvSpPr>
          <p:cNvPr id="182" name="Google Shape;182;p9"/>
          <p:cNvSpPr/>
          <p:nvPr/>
        </p:nvSpPr>
        <p:spPr>
          <a:xfrm>
            <a:off x="10166059" y="5834747"/>
            <a:ext cx="165301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i="1" dirty="0">
                <a:solidFill>
                  <a:srgbClr val="3461AA"/>
                </a:solidFill>
                <a:latin typeface="Rubik Light"/>
                <a:ea typeface="Rubik Light"/>
                <a:cs typeface="Rubik Light"/>
                <a:sym typeface="Rubik Light"/>
              </a:rPr>
              <a:t>(importi in Euro/000)</a:t>
            </a:r>
            <a:endParaRPr dirty="0"/>
          </a:p>
        </p:txBody>
      </p:sp>
      <p:pic>
        <p:nvPicPr>
          <p:cNvPr id="183" name="Google Shape;18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0028" y="317312"/>
            <a:ext cx="1276180" cy="163867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9"/>
          <p:cNvSpPr/>
          <p:nvPr/>
        </p:nvSpPr>
        <p:spPr>
          <a:xfrm>
            <a:off x="6711534" y="1409346"/>
            <a:ext cx="2439257" cy="2087998"/>
          </a:xfrm>
          <a:prstGeom prst="flowChartProcess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50" dirty="0">
                <a:solidFill>
                  <a:schemeClr val="dk1"/>
                </a:solidFill>
                <a:latin typeface="Rubik"/>
                <a:cs typeface="Rubik"/>
                <a:sym typeface="Rubik"/>
              </a:rPr>
              <a:t> Continua il trend di diminuzione </a:t>
            </a:r>
            <a:r>
              <a:rPr lang="it-IT" sz="1050" b="1" dirty="0">
                <a:solidFill>
                  <a:schemeClr val="dk1"/>
                </a:solidFill>
                <a:latin typeface="Rubik"/>
                <a:cs typeface="Rubik"/>
                <a:sym typeface="Rubik"/>
              </a:rPr>
              <a:t>collaborazioni </a:t>
            </a:r>
            <a:r>
              <a:rPr lang="it-IT" sz="1050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scientifiche </a:t>
            </a:r>
            <a:r>
              <a:rPr lang="it-IT" sz="105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imputabile  al fatto che a partire dal 2025 non possono essere attivate nuove figure di </a:t>
            </a:r>
            <a:r>
              <a:rPr lang="it-IT" sz="1050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assegnisti di ricerca</a:t>
            </a:r>
            <a:r>
              <a:rPr lang="it-IT" sz="105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, sostituiti  con nuovi </a:t>
            </a:r>
            <a:r>
              <a:rPr lang="it-IT" sz="1050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contratti di ricerca </a:t>
            </a:r>
            <a:r>
              <a:rPr lang="it-IT" sz="105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(previsti dall’articolo 14 comma 6 </a:t>
            </a:r>
            <a:r>
              <a:rPr lang="it-IT" sz="1050" dirty="0" err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septies</a:t>
            </a:r>
            <a:r>
              <a:rPr lang="it-IT" sz="105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 del </a:t>
            </a:r>
            <a:r>
              <a:rPr lang="it-IT" sz="1050" u="sng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Decreto PNRR 2 convertito in Legge</a:t>
            </a:r>
            <a:r>
              <a:rPr lang="it-IT" sz="1050" u="sng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),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riclassificati</a:t>
            </a:r>
            <a:r>
              <a:rPr lang="it-IT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nella voce a) docenti/ricercatori</a:t>
            </a:r>
            <a:endParaRPr sz="1050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" name="Parentesi graffa chiusa 1">
            <a:extLst>
              <a:ext uri="{FF2B5EF4-FFF2-40B4-BE49-F238E27FC236}">
                <a16:creationId xmlns:a16="http://schemas.microsoft.com/office/drawing/2014/main" id="{7D1E5B95-1CB3-AA85-B619-110A2B5FC7D5}"/>
              </a:ext>
            </a:extLst>
          </p:cNvPr>
          <p:cNvSpPr/>
          <p:nvPr/>
        </p:nvSpPr>
        <p:spPr>
          <a:xfrm>
            <a:off x="6334170" y="1557007"/>
            <a:ext cx="234487" cy="560617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2A92606F-DE1A-4F1A-B8D1-8D8C4A335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22151"/>
              </p:ext>
            </p:extLst>
          </p:nvPr>
        </p:nvGraphicFramePr>
        <p:xfrm>
          <a:off x="6213245" y="4045694"/>
          <a:ext cx="5016500" cy="1607820"/>
        </p:xfrm>
        <a:graphic>
          <a:graphicData uri="http://schemas.openxmlformats.org/drawingml/2006/table">
            <a:tbl>
              <a:tblPr/>
              <a:tblGrid>
                <a:gridCol w="1854200">
                  <a:extLst>
                    <a:ext uri="{9D8B030D-6E8A-4147-A177-3AD203B41FA5}">
                      <a16:colId xmlns:a16="http://schemas.microsoft.com/office/drawing/2014/main" val="224927889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117385725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49936618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1479621232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1301855295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3368206832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Personale Unibg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2025*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23719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Docente e ricercatore (anche TD)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56959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Tecnico- amministrativo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6796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Collaboratore ed esperto linguistico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189472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Tecnologo a TD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31708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Totale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683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748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807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859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869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028449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048F55CE-790D-49F6-AEF5-4BFBF5596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88559"/>
              </p:ext>
            </p:extLst>
          </p:nvPr>
        </p:nvGraphicFramePr>
        <p:xfrm>
          <a:off x="892561" y="1102061"/>
          <a:ext cx="5074606" cy="2753500"/>
        </p:xfrm>
        <a:graphic>
          <a:graphicData uri="http://schemas.openxmlformats.org/drawingml/2006/table">
            <a:tbl>
              <a:tblPr/>
              <a:tblGrid>
                <a:gridCol w="3080042">
                  <a:extLst>
                    <a:ext uri="{9D8B030D-6E8A-4147-A177-3AD203B41FA5}">
                      <a16:colId xmlns:a16="http://schemas.microsoft.com/office/drawing/2014/main" val="3809876811"/>
                    </a:ext>
                  </a:extLst>
                </a:gridCol>
                <a:gridCol w="678423">
                  <a:extLst>
                    <a:ext uri="{9D8B030D-6E8A-4147-A177-3AD203B41FA5}">
                      <a16:colId xmlns:a16="http://schemas.microsoft.com/office/drawing/2014/main" val="1157010793"/>
                    </a:ext>
                  </a:extLst>
                </a:gridCol>
                <a:gridCol w="610581">
                  <a:extLst>
                    <a:ext uri="{9D8B030D-6E8A-4147-A177-3AD203B41FA5}">
                      <a16:colId xmlns:a16="http://schemas.microsoft.com/office/drawing/2014/main" val="2248075353"/>
                    </a:ext>
                  </a:extLst>
                </a:gridCol>
                <a:gridCol w="705560">
                  <a:extLst>
                    <a:ext uri="{9D8B030D-6E8A-4147-A177-3AD203B41FA5}">
                      <a16:colId xmlns:a16="http://schemas.microsoft.com/office/drawing/2014/main" val="1346715334"/>
                    </a:ext>
                  </a:extLst>
                </a:gridCol>
              </a:tblGrid>
              <a:tr h="60123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COSTI DEL PERSONALE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delta </a:t>
                      </a:r>
                      <a:b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</a:br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26 vs 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686352"/>
                  </a:ext>
                </a:extLst>
              </a:tr>
              <a:tr h="217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a) docenti/ricercatori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51.163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53.201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2.038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216525"/>
                  </a:ext>
                </a:extLst>
              </a:tr>
              <a:tr h="4269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b) collaborazioni scientifiche (collaboratori, assegnisti, ecc)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2.919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1.723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-1.196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176722"/>
                  </a:ext>
                </a:extLst>
              </a:tr>
              <a:tr h="217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c) docenti a contratto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922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1.083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161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349795"/>
                  </a:ext>
                </a:extLst>
              </a:tr>
              <a:tr h="217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d) esperti linguistici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334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259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827056"/>
                  </a:ext>
                </a:extLst>
              </a:tr>
              <a:tr h="4269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e) altro personale dedicato alla didattica e alla ricerca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4.496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4.940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240635"/>
                  </a:ext>
                </a:extLst>
              </a:tr>
              <a:tr h="42696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2) Costi del personale dirigente e tecnico amministrativo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14.343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15.505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1.162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928376"/>
                  </a:ext>
                </a:extLst>
              </a:tr>
              <a:tr h="217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TOTALE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74.177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76.711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2.534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7055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>
            <a:spLocks noGrp="1"/>
          </p:cNvSpPr>
          <p:nvPr>
            <p:ph type="title"/>
          </p:nvPr>
        </p:nvSpPr>
        <p:spPr>
          <a:xfrm>
            <a:off x="774828" y="219272"/>
            <a:ext cx="10650644" cy="63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55D"/>
              </a:buClr>
              <a:buSzPts val="3200"/>
              <a:buFont typeface="Rubik"/>
              <a:buNone/>
            </a:pPr>
            <a:r>
              <a:rPr lang="it-IT" sz="4000" dirty="0">
                <a:solidFill>
                  <a:srgbClr val="1C355D"/>
                </a:solidFill>
              </a:rPr>
              <a:t>COSTI</a:t>
            </a:r>
            <a:r>
              <a:rPr lang="it-IT" sz="3200" dirty="0">
                <a:solidFill>
                  <a:srgbClr val="1C355D"/>
                </a:solidFill>
              </a:rPr>
              <a:t> </a:t>
            </a:r>
            <a:r>
              <a:rPr lang="it-IT" sz="3200" dirty="0" err="1">
                <a:solidFill>
                  <a:srgbClr val="1C355D"/>
                </a:solidFill>
              </a:rPr>
              <a:t>COSTI</a:t>
            </a:r>
            <a:r>
              <a:rPr lang="it-IT" sz="3200" dirty="0">
                <a:solidFill>
                  <a:srgbClr val="1C355D"/>
                </a:solidFill>
              </a:rPr>
              <a:t> DEL PERSONALE </a:t>
            </a:r>
            <a:r>
              <a:rPr lang="it-IT" sz="2400" dirty="0">
                <a:solidFill>
                  <a:srgbClr val="1C355D"/>
                </a:solidFill>
              </a:rPr>
              <a:t>(netto </a:t>
            </a:r>
            <a:r>
              <a:rPr lang="it-IT" sz="2400" dirty="0" err="1">
                <a:solidFill>
                  <a:srgbClr val="1C355D"/>
                </a:solidFill>
              </a:rPr>
              <a:t>irap</a:t>
            </a:r>
            <a:r>
              <a:rPr lang="it-IT" sz="2400" dirty="0">
                <a:solidFill>
                  <a:srgbClr val="1C355D"/>
                </a:solidFill>
              </a:rPr>
              <a:t>)</a:t>
            </a:r>
            <a:endParaRPr dirty="0"/>
          </a:p>
        </p:txBody>
      </p:sp>
      <p:sp>
        <p:nvSpPr>
          <p:cNvPr id="181" name="Google Shape;181;p9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  <p:sp>
        <p:nvSpPr>
          <p:cNvPr id="182" name="Google Shape;182;p9"/>
          <p:cNvSpPr/>
          <p:nvPr/>
        </p:nvSpPr>
        <p:spPr>
          <a:xfrm>
            <a:off x="10166059" y="5834747"/>
            <a:ext cx="165301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i="1" dirty="0">
                <a:solidFill>
                  <a:srgbClr val="3461AA"/>
                </a:solidFill>
                <a:latin typeface="Rubik Light"/>
                <a:ea typeface="Rubik Light"/>
                <a:cs typeface="Rubik Light"/>
                <a:sym typeface="Rubik Light"/>
              </a:rPr>
              <a:t>(importi in Euro/000)</a:t>
            </a:r>
            <a:endParaRPr dirty="0"/>
          </a:p>
        </p:txBody>
      </p:sp>
      <p:pic>
        <p:nvPicPr>
          <p:cNvPr id="183" name="Google Shape;18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0028" y="317312"/>
            <a:ext cx="1276180" cy="16386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0F7C8F6-EDF4-4F20-96B5-C9B764D4B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713394"/>
              </p:ext>
            </p:extLst>
          </p:nvPr>
        </p:nvGraphicFramePr>
        <p:xfrm>
          <a:off x="301984" y="1597901"/>
          <a:ext cx="10210800" cy="2880360"/>
        </p:xfrm>
        <a:graphic>
          <a:graphicData uri="http://schemas.openxmlformats.org/drawingml/2006/table">
            <a:tbl>
              <a:tblPr/>
              <a:tblGrid>
                <a:gridCol w="4940300">
                  <a:extLst>
                    <a:ext uri="{9D8B030D-6E8A-4147-A177-3AD203B41FA5}">
                      <a16:colId xmlns:a16="http://schemas.microsoft.com/office/drawing/2014/main" val="3184744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1111115038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135515200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348934427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62313791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134471045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046835626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3707402798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4058823943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Indicatori </a:t>
                      </a:r>
                      <a:r>
                        <a:rPr lang="it-IT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Proper</a:t>
                      </a: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Soglia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2025 stima*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2026 stima*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40184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Indicatore spese di personale*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FF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3778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Costo del personale a carico Ateneo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&lt; 80%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51,45%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51,30%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52,28%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54,55%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62,42%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76,37%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76,65%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0372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FFO + Pro 3 + Tasse universitarie netto rimborsi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FF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60134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Indicatore sostenibilità economico finanziaria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FF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887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82% (FFO + Pro 3 + Tasse universitarie netto rimborsi - Fitti passivi)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&gt; 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1,53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1,54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1,51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1,45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1,27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1,04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1,04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33025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Costo del personale + Rimborso Mutui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90212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Indicatore indebitamento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10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Ammortamento mutui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&lt; 15%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2,47%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2,25%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2,13%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2,17%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2,69%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4,56%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4,50%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5545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FFO + Pro 3 + Tasse universitarie netto rimborsi - Fitti passivi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FF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53090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*stima su dati previsionali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906229"/>
                  </a:ext>
                </a:extLst>
              </a:tr>
            </a:tbl>
          </a:graphicData>
        </a:graphic>
      </p:graphicFrame>
      <p:sp>
        <p:nvSpPr>
          <p:cNvPr id="14" name="Fumetto: ovale 13">
            <a:extLst>
              <a:ext uri="{FF2B5EF4-FFF2-40B4-BE49-F238E27FC236}">
                <a16:creationId xmlns:a16="http://schemas.microsoft.com/office/drawing/2014/main" id="{F6246B9C-352E-4F7A-AE34-E10309E99552}"/>
              </a:ext>
            </a:extLst>
          </p:cNvPr>
          <p:cNvSpPr/>
          <p:nvPr/>
        </p:nvSpPr>
        <p:spPr>
          <a:xfrm>
            <a:off x="9546532" y="411311"/>
            <a:ext cx="979972" cy="669885"/>
          </a:xfrm>
          <a:prstGeom prst="wedgeEllipseCallout">
            <a:avLst>
              <a:gd name="adj1" fmla="val -126364"/>
              <a:gd name="adj2" fmla="val 24577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67,78 % stima </a:t>
            </a:r>
          </a:p>
        </p:txBody>
      </p:sp>
      <p:sp>
        <p:nvSpPr>
          <p:cNvPr id="15" name="Fumetto: ovale 14">
            <a:extLst>
              <a:ext uri="{FF2B5EF4-FFF2-40B4-BE49-F238E27FC236}">
                <a16:creationId xmlns:a16="http://schemas.microsoft.com/office/drawing/2014/main" id="{5F961DE4-C106-48E4-98D0-513ABE214AF7}"/>
              </a:ext>
            </a:extLst>
          </p:cNvPr>
          <p:cNvSpPr/>
          <p:nvPr/>
        </p:nvSpPr>
        <p:spPr>
          <a:xfrm>
            <a:off x="10583724" y="2323540"/>
            <a:ext cx="1306292" cy="580889"/>
          </a:xfrm>
          <a:prstGeom prst="wedgeEllipseCallout">
            <a:avLst>
              <a:gd name="adj1" fmla="val -173319"/>
              <a:gd name="adj2" fmla="val 1106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1,17  stima</a:t>
            </a:r>
          </a:p>
        </p:txBody>
      </p:sp>
      <p:sp>
        <p:nvSpPr>
          <p:cNvPr id="18" name="Fumetto: ovale 17">
            <a:extLst>
              <a:ext uri="{FF2B5EF4-FFF2-40B4-BE49-F238E27FC236}">
                <a16:creationId xmlns:a16="http://schemas.microsoft.com/office/drawing/2014/main" id="{69C471A8-24F4-409E-B13B-19F8F2040A17}"/>
              </a:ext>
            </a:extLst>
          </p:cNvPr>
          <p:cNvSpPr/>
          <p:nvPr/>
        </p:nvSpPr>
        <p:spPr>
          <a:xfrm>
            <a:off x="8394306" y="4660023"/>
            <a:ext cx="1306292" cy="580889"/>
          </a:xfrm>
          <a:prstGeom prst="wedgeEllipseCallout">
            <a:avLst>
              <a:gd name="adj1" fmla="val -8727"/>
              <a:gd name="adj2" fmla="val -1487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3,31 % </a:t>
            </a:r>
          </a:p>
          <a:p>
            <a:pPr algn="ctr"/>
            <a:r>
              <a:rPr lang="it-IT" sz="1200" b="1" dirty="0">
                <a:solidFill>
                  <a:schemeClr val="tx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stima</a:t>
            </a:r>
          </a:p>
        </p:txBody>
      </p:sp>
    </p:spTree>
    <p:extLst>
      <p:ext uri="{BB962C8B-B14F-4D97-AF65-F5344CB8AC3E}">
        <p14:creationId xmlns:p14="http://schemas.microsoft.com/office/powerpoint/2010/main" val="1059352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>
            <a:spLocks noGrp="1"/>
          </p:cNvSpPr>
          <p:nvPr>
            <p:ph type="title"/>
          </p:nvPr>
        </p:nvSpPr>
        <p:spPr>
          <a:xfrm>
            <a:off x="774828" y="238126"/>
            <a:ext cx="10650644" cy="63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55D"/>
              </a:buClr>
              <a:buSzPts val="3200"/>
              <a:buFont typeface="Rubik"/>
              <a:buNone/>
            </a:pPr>
            <a:r>
              <a:rPr lang="it-IT" sz="3200" dirty="0">
                <a:solidFill>
                  <a:srgbClr val="1C355D"/>
                </a:solidFill>
              </a:rPr>
              <a:t>COSTI</a:t>
            </a:r>
            <a:r>
              <a:rPr lang="it-IT" dirty="0">
                <a:solidFill>
                  <a:srgbClr val="1C355D"/>
                </a:solidFill>
              </a:rPr>
              <a:t> </a:t>
            </a:r>
            <a:r>
              <a:rPr lang="it-IT" sz="2200" dirty="0" err="1">
                <a:solidFill>
                  <a:srgbClr val="1C355D"/>
                </a:solidFill>
              </a:rPr>
              <a:t>COSTI</a:t>
            </a:r>
            <a:r>
              <a:rPr lang="it-IT" sz="2200" dirty="0">
                <a:solidFill>
                  <a:srgbClr val="1C355D"/>
                </a:solidFill>
              </a:rPr>
              <a:t> DELLA GESTIONE CORRENTE</a:t>
            </a:r>
            <a:endParaRPr sz="1800" dirty="0">
              <a:solidFill>
                <a:srgbClr val="1C355D"/>
              </a:solidFill>
            </a:endParaRPr>
          </a:p>
        </p:txBody>
      </p:sp>
      <p:sp>
        <p:nvSpPr>
          <p:cNvPr id="192" name="Google Shape;192;p10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EB0"/>
              </a:buClr>
              <a:buSzPts val="1200"/>
              <a:buFont typeface="Rubik"/>
              <a:buNone/>
            </a:pPr>
            <a:fld id="{00000000-1234-1234-1234-123412341234}" type="slidenum">
              <a:rPr lang="it-IT" sz="1200" b="1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rPr>
              <a:t>12</a:t>
            </a:fld>
            <a:endParaRPr sz="1200" b="1" i="0" u="none" strike="noStrike" cap="none">
              <a:solidFill>
                <a:srgbClr val="426EB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3" name="Google Shape;193;p10"/>
          <p:cNvSpPr/>
          <p:nvPr/>
        </p:nvSpPr>
        <p:spPr>
          <a:xfrm>
            <a:off x="9933651" y="5903560"/>
            <a:ext cx="191110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61AA"/>
              </a:buClr>
              <a:buSzPts val="1200"/>
              <a:buFont typeface="Rubik Light"/>
              <a:buNone/>
            </a:pPr>
            <a:r>
              <a:rPr lang="it-IT" sz="1200" b="0" i="1" u="none" strike="noStrike" cap="none">
                <a:solidFill>
                  <a:srgbClr val="3461AA"/>
                </a:solidFill>
                <a:latin typeface="Rubik Light"/>
                <a:ea typeface="Rubik Light"/>
                <a:cs typeface="Rubik Light"/>
                <a:sym typeface="Rubik Light"/>
              </a:rPr>
              <a:t>(importi in Euro/migliaia)</a:t>
            </a:r>
            <a:endParaRPr/>
          </a:p>
        </p:txBody>
      </p:sp>
      <p:pic>
        <p:nvPicPr>
          <p:cNvPr id="194" name="Google Shape;194;p10" descr="Comune di Fidenza » Covid, 78 mila euro per pagare le utenze di chi ha  avuto una riduzione del reddito familia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5405" y="366123"/>
            <a:ext cx="1399347" cy="8941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D1863EF4-83F9-4A21-A3A2-716594B53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517444"/>
              </p:ext>
            </p:extLst>
          </p:nvPr>
        </p:nvGraphicFramePr>
        <p:xfrm>
          <a:off x="888475" y="870870"/>
          <a:ext cx="7944440" cy="5032695"/>
        </p:xfrm>
        <a:graphic>
          <a:graphicData uri="http://schemas.openxmlformats.org/drawingml/2006/table">
            <a:tbl>
              <a:tblPr/>
              <a:tblGrid>
                <a:gridCol w="5409323">
                  <a:extLst>
                    <a:ext uri="{9D8B030D-6E8A-4147-A177-3AD203B41FA5}">
                      <a16:colId xmlns:a16="http://schemas.microsoft.com/office/drawing/2014/main" val="3205373631"/>
                    </a:ext>
                  </a:extLst>
                </a:gridCol>
                <a:gridCol w="1055183">
                  <a:extLst>
                    <a:ext uri="{9D8B030D-6E8A-4147-A177-3AD203B41FA5}">
                      <a16:colId xmlns:a16="http://schemas.microsoft.com/office/drawing/2014/main" val="2817584011"/>
                    </a:ext>
                  </a:extLst>
                </a:gridCol>
                <a:gridCol w="850671">
                  <a:extLst>
                    <a:ext uri="{9D8B030D-6E8A-4147-A177-3AD203B41FA5}">
                      <a16:colId xmlns:a16="http://schemas.microsoft.com/office/drawing/2014/main" val="3426489489"/>
                    </a:ext>
                  </a:extLst>
                </a:gridCol>
                <a:gridCol w="629263">
                  <a:extLst>
                    <a:ext uri="{9D8B030D-6E8A-4147-A177-3AD203B41FA5}">
                      <a16:colId xmlns:a16="http://schemas.microsoft.com/office/drawing/2014/main" val="549802340"/>
                    </a:ext>
                  </a:extLst>
                </a:gridCol>
              </a:tblGrid>
              <a:tr h="7690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VIII. COSTI DELLA GESTIONE CORRENTE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delta 26 vs 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51757"/>
                  </a:ext>
                </a:extLst>
              </a:tr>
              <a:tr h="30083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1) Costi per sostegno agli studenti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9.292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5.306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-3.986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250068"/>
                  </a:ext>
                </a:extLst>
              </a:tr>
              <a:tr h="30083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2) Costi per il diritto allo studio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8.253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6.793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-1.460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906273"/>
                  </a:ext>
                </a:extLst>
              </a:tr>
              <a:tr h="30083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3) Costi per l'attività editoriale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664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03523"/>
                  </a:ext>
                </a:extLst>
              </a:tr>
              <a:tr h="26237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4) Trasferimenti a partner di progetti coordinati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-101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764355"/>
                  </a:ext>
                </a:extLst>
              </a:tr>
              <a:tr h="30083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5) Acquisto materiale consumo per laboratori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327196"/>
                  </a:ext>
                </a:extLst>
              </a:tr>
              <a:tr h="51570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6) Variazione rimanenze di materiale di consumo per laboratori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-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-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-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240368"/>
                  </a:ext>
                </a:extLst>
              </a:tr>
              <a:tr h="30083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7) Acquisto di libri, periodici e materiale bibliografico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1.650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1.711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542203"/>
                  </a:ext>
                </a:extLst>
              </a:tr>
              <a:tr h="30083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8) Acquisto di servizi e collaborazioni tecnico gestionali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15.484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16.087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604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74252"/>
                  </a:ext>
                </a:extLst>
              </a:tr>
              <a:tr h="30083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9) Acquisto altri materiali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-241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323735"/>
                  </a:ext>
                </a:extLst>
              </a:tr>
              <a:tr h="51570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10) Variazione delle rimanenze di materiali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-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-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-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310521"/>
                  </a:ext>
                </a:extLst>
              </a:tr>
              <a:tr h="30083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11) Costi per godimento beni di terzi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3.154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3.269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730503"/>
                  </a:ext>
                </a:extLst>
              </a:tr>
              <a:tr h="30083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12) Altri costi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980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1.490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548073"/>
                  </a:ext>
                </a:extLst>
              </a:tr>
              <a:tr h="26237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TOTALE VIII. COSTI DELLA GESTIONE CORRENTE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40.136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35.968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-4.168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469370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2EB7F9F1-8D87-439D-883C-714BB553B75B}"/>
              </a:ext>
            </a:extLst>
          </p:cNvPr>
          <p:cNvSpPr txBox="1"/>
          <p:nvPr/>
        </p:nvSpPr>
        <p:spPr>
          <a:xfrm>
            <a:off x="774828" y="1625114"/>
            <a:ext cx="8218343" cy="632744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D589A59-CFD5-4F81-B202-098DC27A2464}"/>
              </a:ext>
            </a:extLst>
          </p:cNvPr>
          <p:cNvSpPr txBox="1"/>
          <p:nvPr/>
        </p:nvSpPr>
        <p:spPr>
          <a:xfrm>
            <a:off x="774828" y="3764339"/>
            <a:ext cx="8218343" cy="632744"/>
          </a:xfrm>
          <a:prstGeom prst="rect">
            <a:avLst/>
          </a:prstGeom>
          <a:noFill/>
          <a:ln w="31750" cmpd="sng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288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>
            <a:spLocks noGrp="1"/>
          </p:cNvSpPr>
          <p:nvPr>
            <p:ph type="title"/>
          </p:nvPr>
        </p:nvSpPr>
        <p:spPr>
          <a:xfrm>
            <a:off x="774828" y="238126"/>
            <a:ext cx="10650644" cy="63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55D"/>
              </a:buClr>
              <a:buSzPts val="3200"/>
              <a:buFont typeface="Rubik"/>
              <a:buNone/>
            </a:pPr>
            <a:r>
              <a:rPr lang="it-IT" sz="3200" dirty="0">
                <a:solidFill>
                  <a:srgbClr val="1C355D"/>
                </a:solidFill>
              </a:rPr>
              <a:t>COSTI</a:t>
            </a:r>
            <a:r>
              <a:rPr lang="it-IT" dirty="0">
                <a:solidFill>
                  <a:srgbClr val="1C355D"/>
                </a:solidFill>
              </a:rPr>
              <a:t> </a:t>
            </a:r>
            <a:r>
              <a:rPr lang="it-IT" sz="2200" dirty="0" err="1">
                <a:solidFill>
                  <a:srgbClr val="1C355D"/>
                </a:solidFill>
              </a:rPr>
              <a:t>COSTI</a:t>
            </a:r>
            <a:r>
              <a:rPr lang="it-IT" sz="2200" dirty="0">
                <a:solidFill>
                  <a:srgbClr val="1C355D"/>
                </a:solidFill>
              </a:rPr>
              <a:t> DELLA GESTIONE CORRENTE  - FOCUS</a:t>
            </a:r>
            <a:endParaRPr sz="1800" dirty="0">
              <a:solidFill>
                <a:srgbClr val="1C355D"/>
              </a:solidFill>
            </a:endParaRPr>
          </a:p>
        </p:txBody>
      </p:sp>
      <p:sp>
        <p:nvSpPr>
          <p:cNvPr id="192" name="Google Shape;192;p10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EB0"/>
              </a:buClr>
              <a:buSzPts val="1200"/>
              <a:buFont typeface="Rubik"/>
              <a:buNone/>
            </a:pPr>
            <a:fld id="{00000000-1234-1234-1234-123412341234}" type="slidenum">
              <a:rPr lang="it-IT" sz="1200" b="1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rPr>
              <a:t>13</a:t>
            </a:fld>
            <a:endParaRPr sz="1200" b="1" i="0" u="none" strike="noStrike" cap="none">
              <a:solidFill>
                <a:srgbClr val="426EB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3" name="Google Shape;193;p10"/>
          <p:cNvSpPr/>
          <p:nvPr/>
        </p:nvSpPr>
        <p:spPr>
          <a:xfrm>
            <a:off x="9933651" y="5903560"/>
            <a:ext cx="191110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61AA"/>
              </a:buClr>
              <a:buSzPts val="1200"/>
              <a:buFont typeface="Rubik Light"/>
              <a:buNone/>
            </a:pPr>
            <a:r>
              <a:rPr lang="it-IT" sz="1200" b="0" i="1" u="none" strike="noStrike" cap="none">
                <a:solidFill>
                  <a:srgbClr val="3461AA"/>
                </a:solidFill>
                <a:latin typeface="Rubik Light"/>
                <a:ea typeface="Rubik Light"/>
                <a:cs typeface="Rubik Light"/>
                <a:sym typeface="Rubik Light"/>
              </a:rPr>
              <a:t>(importi in Euro/migliaia)</a:t>
            </a:r>
            <a:endParaRPr/>
          </a:p>
        </p:txBody>
      </p:sp>
      <p:pic>
        <p:nvPicPr>
          <p:cNvPr id="194" name="Google Shape;194;p10" descr="Comune di Fidenza » Covid, 78 mila euro per pagare le utenze di chi ha  avuto una riduzione del reddito familia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5405" y="366123"/>
            <a:ext cx="1399347" cy="8941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1;p15">
            <a:extLst>
              <a:ext uri="{FF2B5EF4-FFF2-40B4-BE49-F238E27FC236}">
                <a16:creationId xmlns:a16="http://schemas.microsoft.com/office/drawing/2014/main" id="{FCB7EF3B-55FE-4357-972B-07ADFA1586D5}"/>
              </a:ext>
            </a:extLst>
          </p:cNvPr>
          <p:cNvSpPr/>
          <p:nvPr/>
        </p:nvSpPr>
        <p:spPr>
          <a:xfrm>
            <a:off x="7611411" y="1463887"/>
            <a:ext cx="3539915" cy="1712946"/>
          </a:xfrm>
          <a:prstGeom prst="wedgeEllipseCallout">
            <a:avLst>
              <a:gd name="adj1" fmla="val -79907"/>
              <a:gd name="adj2" fmla="val -20036"/>
            </a:avLst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Modifica criterio di contabilizzazione</a:t>
            </a:r>
            <a:r>
              <a:rPr lang="it-IT" sz="12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con adozione del criterio </a:t>
            </a:r>
            <a:r>
              <a:rPr lang="it-IT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della </a:t>
            </a:r>
            <a:r>
              <a:rPr lang="it-IT" sz="12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competenza economica </a:t>
            </a:r>
            <a:r>
              <a:rPr lang="it-IT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per le </a:t>
            </a:r>
            <a:r>
              <a:rPr lang="it-IT" sz="12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borse dottorato (stanziamento n.1 annualità del ciclo triennale in luogo dello stanziamento dell’intero ciclo)</a:t>
            </a:r>
            <a:endParaRPr sz="12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" name="Google Shape;241;p15">
            <a:extLst>
              <a:ext uri="{FF2B5EF4-FFF2-40B4-BE49-F238E27FC236}">
                <a16:creationId xmlns:a16="http://schemas.microsoft.com/office/drawing/2014/main" id="{19A45369-7DEE-4744-8246-A2ABDBC022AC}"/>
              </a:ext>
            </a:extLst>
          </p:cNvPr>
          <p:cNvSpPr/>
          <p:nvPr/>
        </p:nvSpPr>
        <p:spPr>
          <a:xfrm>
            <a:off x="7774679" y="3429000"/>
            <a:ext cx="3539915" cy="1639390"/>
          </a:xfrm>
          <a:prstGeom prst="wedgeEllipseCallout">
            <a:avLst>
              <a:gd name="adj1" fmla="val -83823"/>
              <a:gd name="adj2" fmla="val -62341"/>
            </a:avLst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it-IT" sz="1200" b="1" dirty="0">
                <a:solidFill>
                  <a:schemeClr val="dk1"/>
                </a:solidFill>
                <a:latin typeface="Rubik"/>
                <a:cs typeface="Rubik"/>
              </a:rPr>
              <a:t>ADEGUAMENTO</a:t>
            </a:r>
            <a:r>
              <a:rPr lang="it-IT" sz="1200" dirty="0">
                <a:solidFill>
                  <a:schemeClr val="dk1"/>
                </a:solidFill>
                <a:latin typeface="Rubik"/>
                <a:cs typeface="Rubik"/>
              </a:rPr>
              <a:t> della previsione alle reali richieste di mobilità presentate dagli studenti negli ultimi anni</a:t>
            </a:r>
            <a:endParaRPr sz="1200" dirty="0">
              <a:solidFill>
                <a:schemeClr val="dk1"/>
              </a:solidFill>
              <a:latin typeface="Rubik"/>
              <a:cs typeface="Rubik"/>
              <a:sym typeface="Rubik"/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BCFE5D7D-3113-4841-AC50-4EEC7188C7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608021"/>
              </p:ext>
            </p:extLst>
          </p:nvPr>
        </p:nvGraphicFramePr>
        <p:xfrm>
          <a:off x="679442" y="1192530"/>
          <a:ext cx="5880100" cy="4585865"/>
        </p:xfrm>
        <a:graphic>
          <a:graphicData uri="http://schemas.openxmlformats.org/drawingml/2006/table">
            <a:tbl>
              <a:tblPr/>
              <a:tblGrid>
                <a:gridCol w="4051300">
                  <a:extLst>
                    <a:ext uri="{9D8B030D-6E8A-4147-A177-3AD203B41FA5}">
                      <a16:colId xmlns:a16="http://schemas.microsoft.com/office/drawing/2014/main" val="58863703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30561171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62369911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947093276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Costi per sostegno agli studenti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DELTA</a:t>
                      </a:r>
                      <a:b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</a:br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2026-2025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28290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Borse di studio per dottorato di ricerca e mobilità dottorandi (compresi fondi PON e PNRR)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6.075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2.781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3.294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7071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Borse di studio di mobilità Erasmus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1.500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1.500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-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49050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Spese di viaggio e soggiorno studenti per mobilità e scambi culturali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11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   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35546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Altre borse di studio (in particolare borse di mobilità in paesi extra UE e per attività di ricerca su progetti in corso finanziati da terzi)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926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252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674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12882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Contributi per attività, impianti ed attrezzature sportive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255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260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46761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Contributi per attività culturali gestite dagli studenti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20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20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-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98686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Rimborso tasse e contributi a studenti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270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270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-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14651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Collaborazione degli studenti alle attività didattiche e di servizio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150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150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-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72037"/>
                  </a:ext>
                </a:extLst>
              </a:tr>
              <a:tr h="57774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Altri interventi a favore di studenti (Convenzione con i CAF per il rilascio delle certificazioni ISEE-ISEEU, contributo fotocopie, accordo ATB)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85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65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 20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12430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TOTALE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9.292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5.306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-3.986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22348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>
            <a:spLocks noGrp="1"/>
          </p:cNvSpPr>
          <p:nvPr>
            <p:ph type="title"/>
          </p:nvPr>
        </p:nvSpPr>
        <p:spPr>
          <a:xfrm>
            <a:off x="774828" y="238126"/>
            <a:ext cx="10650644" cy="63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55D"/>
              </a:buClr>
              <a:buSzPts val="3200"/>
              <a:buFont typeface="Rubik"/>
              <a:buNone/>
            </a:pPr>
            <a:r>
              <a:rPr lang="it-IT" sz="3200" dirty="0">
                <a:solidFill>
                  <a:srgbClr val="1C355D"/>
                </a:solidFill>
              </a:rPr>
              <a:t>COSTI</a:t>
            </a:r>
            <a:r>
              <a:rPr lang="it-IT" dirty="0">
                <a:solidFill>
                  <a:srgbClr val="1C355D"/>
                </a:solidFill>
              </a:rPr>
              <a:t> </a:t>
            </a:r>
            <a:r>
              <a:rPr lang="it-IT" sz="2200" dirty="0" err="1">
                <a:solidFill>
                  <a:srgbClr val="1C355D"/>
                </a:solidFill>
              </a:rPr>
              <a:t>COSTI</a:t>
            </a:r>
            <a:r>
              <a:rPr lang="it-IT" sz="2200" dirty="0">
                <a:solidFill>
                  <a:srgbClr val="1C355D"/>
                </a:solidFill>
              </a:rPr>
              <a:t> DELLA GESTIONE CORRENTE  - FOCUS</a:t>
            </a:r>
            <a:endParaRPr sz="1800" dirty="0">
              <a:solidFill>
                <a:srgbClr val="1C355D"/>
              </a:solidFill>
            </a:endParaRPr>
          </a:p>
        </p:txBody>
      </p:sp>
      <p:sp>
        <p:nvSpPr>
          <p:cNvPr id="192" name="Google Shape;192;p10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EB0"/>
              </a:buClr>
              <a:buSzPts val="1200"/>
              <a:buFont typeface="Rubik"/>
              <a:buNone/>
            </a:pPr>
            <a:fld id="{00000000-1234-1234-1234-123412341234}" type="slidenum">
              <a:rPr lang="it-IT" sz="1200" b="1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rPr>
              <a:t>14</a:t>
            </a:fld>
            <a:endParaRPr sz="1200" b="1" i="0" u="none" strike="noStrike" cap="none">
              <a:solidFill>
                <a:srgbClr val="426EB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3" name="Google Shape;193;p10"/>
          <p:cNvSpPr/>
          <p:nvPr/>
        </p:nvSpPr>
        <p:spPr>
          <a:xfrm>
            <a:off x="9933651" y="5903560"/>
            <a:ext cx="191110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61AA"/>
              </a:buClr>
              <a:buSzPts val="1200"/>
              <a:buFont typeface="Rubik Light"/>
              <a:buNone/>
            </a:pPr>
            <a:r>
              <a:rPr lang="it-IT" sz="1200" b="0" i="1" u="none" strike="noStrike" cap="none">
                <a:solidFill>
                  <a:srgbClr val="3461AA"/>
                </a:solidFill>
                <a:latin typeface="Rubik Light"/>
                <a:ea typeface="Rubik Light"/>
                <a:cs typeface="Rubik Light"/>
                <a:sym typeface="Rubik Light"/>
              </a:rPr>
              <a:t>(importi in Euro/migliaia)</a:t>
            </a:r>
            <a:endParaRPr/>
          </a:p>
        </p:txBody>
      </p:sp>
      <p:pic>
        <p:nvPicPr>
          <p:cNvPr id="194" name="Google Shape;194;p10" descr="Comune di Fidenza » Covid, 78 mila euro per pagare le utenze di chi ha  avuto una riduzione del reddito familia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5405" y="366123"/>
            <a:ext cx="1399347" cy="89416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1;p15">
            <a:extLst>
              <a:ext uri="{FF2B5EF4-FFF2-40B4-BE49-F238E27FC236}">
                <a16:creationId xmlns:a16="http://schemas.microsoft.com/office/drawing/2014/main" id="{FCB7EF3B-55FE-4357-972B-07ADFA1586D5}"/>
              </a:ext>
            </a:extLst>
          </p:cNvPr>
          <p:cNvSpPr/>
          <p:nvPr/>
        </p:nvSpPr>
        <p:spPr>
          <a:xfrm>
            <a:off x="8675447" y="1828800"/>
            <a:ext cx="3539915" cy="2307771"/>
          </a:xfrm>
          <a:prstGeom prst="wedgeEllipseCallout">
            <a:avLst>
              <a:gd name="adj1" fmla="val -79907"/>
              <a:gd name="adj2" fmla="val -20036"/>
            </a:avLst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effectLst/>
                <a:latin typeface="Rubik" panose="00000500000000000000" pitchFamily="2" charset="-79"/>
                <a:ea typeface="Times New Roman" panose="02020603050405020304" pitchFamily="18" charset="0"/>
              </a:rPr>
              <a:t>La riduzione della previsione per l’attribuzione di borse per il diritto allo studio è dovuta all’esaurimento del cofinanziamento delle borse a valere sui fondi PNRR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33DA3FD4-D0B3-42B3-AED2-61CCBA50F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933178"/>
              </p:ext>
            </p:extLst>
          </p:nvPr>
        </p:nvGraphicFramePr>
        <p:xfrm>
          <a:off x="925286" y="1143000"/>
          <a:ext cx="6770914" cy="4160520"/>
        </p:xfrm>
        <a:graphic>
          <a:graphicData uri="http://schemas.openxmlformats.org/drawingml/2006/table">
            <a:tbl>
              <a:tblPr/>
              <a:tblGrid>
                <a:gridCol w="3652931">
                  <a:extLst>
                    <a:ext uri="{9D8B030D-6E8A-4147-A177-3AD203B41FA5}">
                      <a16:colId xmlns:a16="http://schemas.microsoft.com/office/drawing/2014/main" val="3253861335"/>
                    </a:ext>
                  </a:extLst>
                </a:gridCol>
                <a:gridCol w="1069896">
                  <a:extLst>
                    <a:ext uri="{9D8B030D-6E8A-4147-A177-3AD203B41FA5}">
                      <a16:colId xmlns:a16="http://schemas.microsoft.com/office/drawing/2014/main" val="1851210118"/>
                    </a:ext>
                  </a:extLst>
                </a:gridCol>
                <a:gridCol w="1069896">
                  <a:extLst>
                    <a:ext uri="{9D8B030D-6E8A-4147-A177-3AD203B41FA5}">
                      <a16:colId xmlns:a16="http://schemas.microsoft.com/office/drawing/2014/main" val="3680287980"/>
                    </a:ext>
                  </a:extLst>
                </a:gridCol>
                <a:gridCol w="978191">
                  <a:extLst>
                    <a:ext uri="{9D8B030D-6E8A-4147-A177-3AD203B41FA5}">
                      <a16:colId xmlns:a16="http://schemas.microsoft.com/office/drawing/2014/main" val="2048404280"/>
                    </a:ext>
                  </a:extLst>
                </a:gridCol>
              </a:tblGrid>
              <a:tr h="89088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Costi per il diritto allo studio</a:t>
                      </a:r>
                      <a:endParaRPr lang="it-IT" sz="1600" b="1" i="0" u="none" strike="noStrike" dirty="0">
                        <a:solidFill>
                          <a:srgbClr val="FFFFFF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DELTA 2026-2025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058850"/>
                  </a:ext>
                </a:extLst>
              </a:tr>
              <a:tr h="59698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Borse per il diritto allo studio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6.000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4.590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1.410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16977"/>
                  </a:ext>
                </a:extLst>
              </a:tr>
              <a:tr h="89088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Oneri per gestione servizi abitativi e di ristorazione a favore degli studenti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1.553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1.493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60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919980"/>
                  </a:ext>
                </a:extLst>
              </a:tr>
              <a:tr h="147868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Altri interventi a favore del diritto allo studio tra cui il contributo per abbattimento costo abbonamento studenti al trasporto locale</a:t>
                      </a:r>
                      <a:endParaRPr lang="it-IT" sz="1600" b="0" i="0" u="none" strike="noStrike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700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710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10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275596"/>
                  </a:ext>
                </a:extLst>
              </a:tr>
              <a:tr h="30308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TOTALE </a:t>
                      </a:r>
                      <a:endParaRPr lang="it-IT" sz="1600" b="1" i="0" u="none" strike="noStrike">
                        <a:solidFill>
                          <a:srgbClr val="FFFFFF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8.253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6.793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-1.460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064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627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>
            <a:spLocks noGrp="1"/>
          </p:cNvSpPr>
          <p:nvPr>
            <p:ph type="title"/>
          </p:nvPr>
        </p:nvSpPr>
        <p:spPr>
          <a:xfrm>
            <a:off x="774828" y="238126"/>
            <a:ext cx="10650644" cy="63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55D"/>
              </a:buClr>
              <a:buSzPts val="3200"/>
              <a:buFont typeface="Rubik"/>
              <a:buNone/>
            </a:pPr>
            <a:r>
              <a:rPr lang="it-IT" sz="3200" dirty="0">
                <a:solidFill>
                  <a:srgbClr val="1C355D"/>
                </a:solidFill>
              </a:rPr>
              <a:t>COSTI</a:t>
            </a:r>
            <a:r>
              <a:rPr lang="it-IT" dirty="0">
                <a:solidFill>
                  <a:srgbClr val="1C355D"/>
                </a:solidFill>
              </a:rPr>
              <a:t> </a:t>
            </a:r>
            <a:r>
              <a:rPr lang="it-IT" sz="2200" dirty="0" err="1">
                <a:solidFill>
                  <a:srgbClr val="1C355D"/>
                </a:solidFill>
              </a:rPr>
              <a:t>COSTI</a:t>
            </a:r>
            <a:r>
              <a:rPr lang="it-IT" sz="2200" dirty="0">
                <a:solidFill>
                  <a:srgbClr val="1C355D"/>
                </a:solidFill>
              </a:rPr>
              <a:t> DELLA GESTIONE CORRENTE  - FOCUS</a:t>
            </a:r>
            <a:endParaRPr sz="1800" dirty="0">
              <a:solidFill>
                <a:srgbClr val="1C355D"/>
              </a:solidFill>
            </a:endParaRPr>
          </a:p>
        </p:txBody>
      </p:sp>
      <p:sp>
        <p:nvSpPr>
          <p:cNvPr id="192" name="Google Shape;192;p10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EB0"/>
              </a:buClr>
              <a:buSzPts val="1200"/>
              <a:buFont typeface="Rubik"/>
              <a:buNone/>
            </a:pPr>
            <a:fld id="{00000000-1234-1234-1234-123412341234}" type="slidenum">
              <a:rPr lang="it-IT" sz="1200" b="1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rPr>
              <a:t>15</a:t>
            </a:fld>
            <a:endParaRPr sz="1200" b="1" i="0" u="none" strike="noStrike" cap="none">
              <a:solidFill>
                <a:srgbClr val="426EB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3" name="Google Shape;193;p10"/>
          <p:cNvSpPr/>
          <p:nvPr/>
        </p:nvSpPr>
        <p:spPr>
          <a:xfrm>
            <a:off x="9933651" y="5903560"/>
            <a:ext cx="191110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61AA"/>
              </a:buClr>
              <a:buSzPts val="1200"/>
              <a:buFont typeface="Rubik Light"/>
              <a:buNone/>
            </a:pPr>
            <a:r>
              <a:rPr lang="it-IT" sz="1200" b="0" i="1" u="none" strike="noStrike" cap="none">
                <a:solidFill>
                  <a:srgbClr val="3461AA"/>
                </a:solidFill>
                <a:latin typeface="Rubik Light"/>
                <a:ea typeface="Rubik Light"/>
                <a:cs typeface="Rubik Light"/>
                <a:sym typeface="Rubik Light"/>
              </a:rPr>
              <a:t>(importi in Euro/migliaia)</a:t>
            </a:r>
            <a:endParaRPr/>
          </a:p>
        </p:txBody>
      </p:sp>
      <p:pic>
        <p:nvPicPr>
          <p:cNvPr id="194" name="Google Shape;194;p10" descr="Comune di Fidenza » Covid, 78 mila euro per pagare le utenze di chi ha  avuto una riduzione del reddito familia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5405" y="366123"/>
            <a:ext cx="1399347" cy="89416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8F8F30A7-028B-4857-AD61-D841CA33D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341997"/>
              </p:ext>
            </p:extLst>
          </p:nvPr>
        </p:nvGraphicFramePr>
        <p:xfrm>
          <a:off x="774828" y="1095124"/>
          <a:ext cx="9251297" cy="4644114"/>
        </p:xfrm>
        <a:graphic>
          <a:graphicData uri="http://schemas.openxmlformats.org/drawingml/2006/table">
            <a:tbl>
              <a:tblPr/>
              <a:tblGrid>
                <a:gridCol w="6879170">
                  <a:extLst>
                    <a:ext uri="{9D8B030D-6E8A-4147-A177-3AD203B41FA5}">
                      <a16:colId xmlns:a16="http://schemas.microsoft.com/office/drawing/2014/main" val="1534521467"/>
                    </a:ext>
                  </a:extLst>
                </a:gridCol>
                <a:gridCol w="790709">
                  <a:extLst>
                    <a:ext uri="{9D8B030D-6E8A-4147-A177-3AD203B41FA5}">
                      <a16:colId xmlns:a16="http://schemas.microsoft.com/office/drawing/2014/main" val="4145296273"/>
                    </a:ext>
                  </a:extLst>
                </a:gridCol>
                <a:gridCol w="790709">
                  <a:extLst>
                    <a:ext uri="{9D8B030D-6E8A-4147-A177-3AD203B41FA5}">
                      <a16:colId xmlns:a16="http://schemas.microsoft.com/office/drawing/2014/main" val="3578012955"/>
                    </a:ext>
                  </a:extLst>
                </a:gridCol>
                <a:gridCol w="790709">
                  <a:extLst>
                    <a:ext uri="{9D8B030D-6E8A-4147-A177-3AD203B41FA5}">
                      <a16:colId xmlns:a16="http://schemas.microsoft.com/office/drawing/2014/main" val="2877226953"/>
                    </a:ext>
                  </a:extLst>
                </a:gridCol>
              </a:tblGrid>
              <a:tr h="3223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Acquisto di servizi e collaborazioni tecnico gestionali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2025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2026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delta 26 vs 25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80889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Manutenzione e gestione strutture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4.975 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5.567 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592 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82066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Manutenzione ordinaria di immobili, impianti ed aree verdi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1.218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1.569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351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49133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Manutenzione ordinaria e riparazioni di apparecchiature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270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255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-15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73434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Pulizia locali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1.300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1.400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100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29063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Portierato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1.200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1.500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300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62957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Utilizzo temporaneo di spazi attrezzati per l'attività didattica e servizi correlati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987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843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-144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25710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Utenze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2.086 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2.042 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 45 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90279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Acquisto di servizi diversi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8.422 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8.479 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56 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113901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Servizi tecnici per la gestione della struttura immobiliare, la sicurezza e l'assistenza tecnico-informatica e telefonica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1.150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1.150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-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633495"/>
                  </a:ext>
                </a:extLst>
              </a:tr>
              <a:tr h="17803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Servizi tecnici per rilevazione sbocchi occupazionali laureati - Progetto Almalaurea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70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70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-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87796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Canoni di utilizzo e manutenzione applicativi informatici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1.432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1.524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92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779157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Sviluppo e manutenzione ambienti e-learning e servizi tecnici per l'infrastruttura di rete e la gestione della piattaforma e-learning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200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200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-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98687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Servizi integrati di biblioteca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346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496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150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553417"/>
                  </a:ext>
                </a:extLst>
              </a:tr>
              <a:tr h="32232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Iniziative di comunicazione istituzionale delle attività didattiche e di ricerca e altri costi promozionali e di rappresentanza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977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830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-147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728377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Spese per convegni, seminari e cerimonie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1.391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1.391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-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570166"/>
                  </a:ext>
                </a:extLst>
              </a:tr>
              <a:tr h="80580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Servizio di prestito interbibliotecario, servizi fiscali, gestione test preselezione, servizio di leva civica, servizi di valutazione della performance,  servizio di riordino archivi e inventario e altri servizi generali, attività volte a favorire l'uguaglianza di genere (Gender Equity Plan - GEP), lo sviluppo sostenibile e la transizione energetica, servizi BIM, Consigliera di fiducia e CUG, Servizi legali, tecnici, amministrativi e spese notarili, trasporti e facchinaggi</a:t>
                      </a:r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, premi </a:t>
                      </a:r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assicurativi, spese postali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1.738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1.667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-71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281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Prestazioni tecniche e scientifiche da terzi per realizzazione e lo sviluppo di progetti di ricerca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1.119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1.150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31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788852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TOTALE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15.484 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16.087 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604 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687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876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>
            <a:spLocks noGrp="1"/>
          </p:cNvSpPr>
          <p:nvPr>
            <p:ph type="title"/>
          </p:nvPr>
        </p:nvSpPr>
        <p:spPr>
          <a:xfrm>
            <a:off x="774828" y="238126"/>
            <a:ext cx="10650644" cy="63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55D"/>
              </a:buClr>
              <a:buSzPts val="2800"/>
              <a:buFont typeface="Rubik"/>
              <a:buNone/>
            </a:pPr>
            <a:r>
              <a:rPr lang="it-IT" sz="2800" dirty="0">
                <a:solidFill>
                  <a:srgbClr val="1C355D"/>
                </a:solidFill>
              </a:rPr>
              <a:t>Nuovi stanziamenti al budget degli investimenti 2026</a:t>
            </a:r>
            <a:endParaRPr sz="2800" dirty="0">
              <a:solidFill>
                <a:srgbClr val="CD623A"/>
              </a:solidFill>
            </a:endParaRPr>
          </a:p>
        </p:txBody>
      </p:sp>
      <p:sp>
        <p:nvSpPr>
          <p:cNvPr id="200" name="Google Shape;200;p11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16</a:t>
            </a:fld>
            <a:endParaRPr/>
          </a:p>
        </p:txBody>
      </p:sp>
      <p:sp>
        <p:nvSpPr>
          <p:cNvPr id="201" name="Google Shape;201;p11"/>
          <p:cNvSpPr/>
          <p:nvPr/>
        </p:nvSpPr>
        <p:spPr>
          <a:xfrm>
            <a:off x="10305166" y="5707137"/>
            <a:ext cx="170271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i="1">
                <a:solidFill>
                  <a:srgbClr val="3461AA"/>
                </a:solidFill>
                <a:latin typeface="Rubik Light"/>
                <a:ea typeface="Rubik Light"/>
                <a:cs typeface="Rubik Light"/>
                <a:sym typeface="Rubik Light"/>
              </a:rPr>
              <a:t>(importo in Euro/000)</a:t>
            </a:r>
            <a:endParaRPr/>
          </a:p>
        </p:txBody>
      </p:sp>
      <p:pic>
        <p:nvPicPr>
          <p:cNvPr id="202" name="Google Shape;20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5811" y="199896"/>
            <a:ext cx="1386822" cy="1194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83D2971A-B09A-4AB1-9832-A13D84435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288385"/>
              </p:ext>
            </p:extLst>
          </p:nvPr>
        </p:nvGraphicFramePr>
        <p:xfrm>
          <a:off x="783882" y="699524"/>
          <a:ext cx="9254768" cy="5441141"/>
        </p:xfrm>
        <a:graphic>
          <a:graphicData uri="http://schemas.openxmlformats.org/drawingml/2006/table">
            <a:tbl>
              <a:tblPr/>
              <a:tblGrid>
                <a:gridCol w="8248816">
                  <a:extLst>
                    <a:ext uri="{9D8B030D-6E8A-4147-A177-3AD203B41FA5}">
                      <a16:colId xmlns:a16="http://schemas.microsoft.com/office/drawing/2014/main" val="3593617079"/>
                    </a:ext>
                  </a:extLst>
                </a:gridCol>
                <a:gridCol w="1005952">
                  <a:extLst>
                    <a:ext uri="{9D8B030D-6E8A-4147-A177-3AD203B41FA5}">
                      <a16:colId xmlns:a16="http://schemas.microsoft.com/office/drawing/2014/main" val="4025379198"/>
                    </a:ext>
                  </a:extLst>
                </a:gridCol>
              </a:tblGrid>
              <a:tr h="25406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Stanziamento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58176"/>
                  </a:ext>
                </a:extLst>
              </a:tr>
              <a:tr h="1627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IMMOBILIZZAZIONI IMMATERIALI</a:t>
                      </a:r>
                    </a:p>
                  </a:txBody>
                  <a:tcPr marL="6107" marR="6107" marT="6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B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571872"/>
                  </a:ext>
                </a:extLst>
              </a:tr>
              <a:tr h="1627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Ripristino trasformazione beni di terzi  </a:t>
                      </a:r>
                    </a:p>
                  </a:txBody>
                  <a:tcPr marL="6107" marR="6107" marT="6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18428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Impianti di allarme e rilevazione fumi presso S. Agostino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200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193656"/>
                  </a:ext>
                </a:extLst>
              </a:tr>
              <a:tr h="1627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Software applicativo:</a:t>
                      </a:r>
                    </a:p>
                  </a:txBody>
                  <a:tcPr marL="6107" marR="6107" marT="6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142634"/>
                  </a:ext>
                </a:extLst>
              </a:tr>
              <a:tr h="31986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Licenze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Edusoft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per accedere ai contenuti e-learning e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MailChimp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per diffusione newsletter e comunicazioni al personale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Unibg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69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611133"/>
                  </a:ext>
                </a:extLst>
              </a:tr>
              <a:tr h="1627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IMMOBILIZZAZIONI MATERIALI</a:t>
                      </a:r>
                    </a:p>
                  </a:txBody>
                  <a:tcPr marL="6107" marR="6107" marT="6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B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040861"/>
                  </a:ext>
                </a:extLst>
              </a:tr>
              <a:tr h="1627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Fabbricati di proprietà (nuove iniziative)</a:t>
                      </a:r>
                    </a:p>
                  </a:txBody>
                  <a:tcPr marL="6107" marR="6107" marT="6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306768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Rifuzionalizzazione e adeguamento spazi livello quinto della sede di via Pignolo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100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395786"/>
                  </a:ext>
                </a:extLst>
              </a:tr>
              <a:tr h="25406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Lavori finalizzati all'ottenimento del certificato prevenzione incendi per la sede di Palazzo </a:t>
                      </a:r>
                      <a:r>
                        <a:rPr lang="it-IT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Rathgeb</a:t>
                      </a: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(ex museo Bernareggi)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50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489325"/>
                  </a:ext>
                </a:extLst>
              </a:tr>
              <a:tr h="1627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Impianti sportivi (risorse aggiuntive)</a:t>
                      </a:r>
                    </a:p>
                  </a:txBody>
                  <a:tcPr marL="6107" marR="6107" marT="6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546926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Lavori di rifacimento delle facciate del CUS (Centro Universitario Sportivo) di Dalmine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500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469349"/>
                  </a:ext>
                </a:extLst>
              </a:tr>
              <a:tr h="1627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Opere in corso su fabbricati di proprietà (risorse aggiuntive)</a:t>
                      </a:r>
                    </a:p>
                  </a:txBody>
                  <a:tcPr marL="6107" marR="6107" marT="6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588459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Costruzione edificio Ex Centrale Enel Dalmine 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2.000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713607"/>
                  </a:ext>
                </a:extLst>
              </a:tr>
              <a:tr h="1627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Impianti e attrezzature</a:t>
                      </a:r>
                    </a:p>
                  </a:txBody>
                  <a:tcPr marL="6107" marR="6107" marT="61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919657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Assegnazioni di Ateneo per la ricerca  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341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082458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Acquisto attrezzature dipartimenti d'eccellenza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21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069604"/>
                  </a:ext>
                </a:extLst>
              </a:tr>
              <a:tr h="31986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- Acquisti attrezzature per servizi amministrativi e bibliotecari e laboratori informatici, apparati di rete per le sedi di Dalmine, workstation per laboratori di Dalmine etc..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825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130732"/>
                  </a:ext>
                </a:extLst>
              </a:tr>
              <a:tr h="162791">
                <a:tc gridSpan="2">
                  <a:txBody>
                    <a:bodyPr/>
                    <a:lstStyle/>
                    <a:p>
                      <a:pPr algn="l" fontAlgn="t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Attrezzature scientifiche </a:t>
                      </a:r>
                    </a:p>
                  </a:txBody>
                  <a:tcPr marL="6107" marR="6107" marT="61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177611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Attrezzature nell'ambito dei progetti PNRR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1.242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340407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Bando Infrastrutture Lombardia in ambito ricerca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1.000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936755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Attrezzature scientifiche per progetti di ricerca (ricerca di ateneo, laboratori ingegneria e progetti DSUS)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16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979911"/>
                  </a:ext>
                </a:extLst>
              </a:tr>
              <a:tr h="162791">
                <a:tc gridSpan="2">
                  <a:txBody>
                    <a:bodyPr/>
                    <a:lstStyle/>
                    <a:p>
                      <a:pPr algn="l" fontAlgn="t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Mobili e arredi  </a:t>
                      </a:r>
                    </a:p>
                  </a:txBody>
                  <a:tcPr marL="6107" marR="6107" marT="61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243610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- Mobili e arredi per uffici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260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052730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- Mobili e arredi aule sedi varie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830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248868"/>
                  </a:ext>
                </a:extLst>
              </a:tr>
              <a:tr h="162791">
                <a:tc gridSpan="2">
                  <a:txBody>
                    <a:bodyPr/>
                    <a:lstStyle/>
                    <a:p>
                      <a:pPr algn="l" fontAlgn="t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Beni di valore storico culturale</a:t>
                      </a:r>
                    </a:p>
                  </a:txBody>
                  <a:tcPr marL="6107" marR="6107" marT="61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289739"/>
                  </a:ext>
                </a:extLst>
              </a:tr>
              <a:tr h="1627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Interventi di restauro Collezione De Micheli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205514"/>
                  </a:ext>
                </a:extLst>
              </a:tr>
              <a:tr h="25406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TOTALE GENERALE</a:t>
                      </a:r>
                    </a:p>
                  </a:txBody>
                  <a:tcPr marL="6107" marR="6107" marT="61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7.474 </a:t>
                      </a:r>
                    </a:p>
                  </a:txBody>
                  <a:tcPr marL="6107" marR="6107" marT="610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307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 txBox="1">
            <a:spLocks noGrp="1"/>
          </p:cNvSpPr>
          <p:nvPr>
            <p:ph type="title"/>
          </p:nvPr>
        </p:nvSpPr>
        <p:spPr>
          <a:xfrm>
            <a:off x="774828" y="238126"/>
            <a:ext cx="10650644" cy="63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55D"/>
              </a:buClr>
              <a:buSzPts val="2800"/>
              <a:buFont typeface="Rubik"/>
              <a:buNone/>
            </a:pPr>
            <a:r>
              <a:rPr lang="it-IT" sz="2800" dirty="0">
                <a:solidFill>
                  <a:srgbClr val="1C355D"/>
                </a:solidFill>
              </a:rPr>
              <a:t>Riporto stanziamenti iniziative finanziate ante 2026</a:t>
            </a:r>
            <a:endParaRPr sz="2800" dirty="0">
              <a:solidFill>
                <a:srgbClr val="CD623A"/>
              </a:solidFill>
            </a:endParaRPr>
          </a:p>
        </p:txBody>
      </p:sp>
      <p:sp>
        <p:nvSpPr>
          <p:cNvPr id="209" name="Google Shape;209;p12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17</a:t>
            </a:fld>
            <a:endParaRPr/>
          </a:p>
        </p:txBody>
      </p:sp>
      <p:sp>
        <p:nvSpPr>
          <p:cNvPr id="210" name="Google Shape;210;p12"/>
          <p:cNvSpPr/>
          <p:nvPr/>
        </p:nvSpPr>
        <p:spPr>
          <a:xfrm>
            <a:off x="10229112" y="5713582"/>
            <a:ext cx="170271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i="1">
                <a:solidFill>
                  <a:srgbClr val="3461AA"/>
                </a:solidFill>
                <a:latin typeface="Rubik Light"/>
                <a:ea typeface="Rubik Light"/>
                <a:cs typeface="Rubik Light"/>
                <a:sym typeface="Rubik Light"/>
              </a:rPr>
              <a:t>(importo in Euro/000)</a:t>
            </a:r>
            <a:endParaRPr/>
          </a:p>
        </p:txBody>
      </p:sp>
      <p:pic>
        <p:nvPicPr>
          <p:cNvPr id="211" name="Google Shape;21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87056" y="238126"/>
            <a:ext cx="1386822" cy="1194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C382760E-E464-4E5F-B026-40F8F6891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487871"/>
              </p:ext>
            </p:extLst>
          </p:nvPr>
        </p:nvGraphicFramePr>
        <p:xfrm>
          <a:off x="774828" y="870870"/>
          <a:ext cx="8924342" cy="5163496"/>
        </p:xfrm>
        <a:graphic>
          <a:graphicData uri="http://schemas.openxmlformats.org/drawingml/2006/table">
            <a:tbl>
              <a:tblPr/>
              <a:tblGrid>
                <a:gridCol w="2033256">
                  <a:extLst>
                    <a:ext uri="{9D8B030D-6E8A-4147-A177-3AD203B41FA5}">
                      <a16:colId xmlns:a16="http://schemas.microsoft.com/office/drawing/2014/main" val="2500467031"/>
                    </a:ext>
                  </a:extLst>
                </a:gridCol>
                <a:gridCol w="4714955">
                  <a:extLst>
                    <a:ext uri="{9D8B030D-6E8A-4147-A177-3AD203B41FA5}">
                      <a16:colId xmlns:a16="http://schemas.microsoft.com/office/drawing/2014/main" val="1484619535"/>
                    </a:ext>
                  </a:extLst>
                </a:gridCol>
                <a:gridCol w="681415">
                  <a:extLst>
                    <a:ext uri="{9D8B030D-6E8A-4147-A177-3AD203B41FA5}">
                      <a16:colId xmlns:a16="http://schemas.microsoft.com/office/drawing/2014/main" val="1736713505"/>
                    </a:ext>
                  </a:extLst>
                </a:gridCol>
                <a:gridCol w="747358">
                  <a:extLst>
                    <a:ext uri="{9D8B030D-6E8A-4147-A177-3AD203B41FA5}">
                      <a16:colId xmlns:a16="http://schemas.microsoft.com/office/drawing/2014/main" val="3297408562"/>
                    </a:ext>
                  </a:extLst>
                </a:gridCol>
                <a:gridCol w="747358">
                  <a:extLst>
                    <a:ext uri="{9D8B030D-6E8A-4147-A177-3AD203B41FA5}">
                      <a16:colId xmlns:a16="http://schemas.microsoft.com/office/drawing/2014/main" val="2351598570"/>
                    </a:ext>
                  </a:extLst>
                </a:gridCol>
              </a:tblGrid>
              <a:tr h="4333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Edificio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B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Descrizione intervento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B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Importo da riportare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B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di cui FINANZIATE DA TERZI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B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di cui FINANZIATE DA  ATENEO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5B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452682"/>
                  </a:ext>
                </a:extLst>
              </a:tr>
              <a:tr h="2752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CANIANA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Rifunzionalizzazione I e II piano</a:t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</a:b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Ventilconvettori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5.751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-  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5.751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375984"/>
                  </a:ext>
                </a:extLst>
              </a:tr>
              <a:tr h="40995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S. AGOSTIN0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Impianti riscaldamento e condizionamento Edificio Casermette e Chiostro Grande;</a:t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</a:b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Restauro fronti Chiostro Maggiore e Fonte ovest ex Chiesa;</a:t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</a:b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Ristrutturazione ex sacrestia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1.034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560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474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299370"/>
                  </a:ext>
                </a:extLst>
              </a:tr>
              <a:tr h="67934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EDIFICI VARI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-Messa in sicurezza coperture </a:t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</a:b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Realizzazione impianti fotovoltaici</a:t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</a:b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Efficientamento impianti di illuminazione</a:t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</a:b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«</a:t>
                      </a:r>
                      <a:r>
                        <a:rPr lang="it-I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Smartizzazione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» impianti di Ateneo</a:t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</a:b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Realizzazione impianti multimediali aule università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5.233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-  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5.233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755587"/>
                  </a:ext>
                </a:extLst>
              </a:tr>
              <a:tr h="2635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CUS</a:t>
                      </a:r>
                      <a:b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</a:b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(Centro Universitario Sportivo)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Risanamento conservativo delle coperture 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335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-  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335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322005"/>
                  </a:ext>
                </a:extLst>
              </a:tr>
              <a:tr h="27525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SALVECCHIO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Adeguamento impianti per ottenimento certificato di prevenzione incendio</a:t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</a:b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Sostituzione serramenti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1.331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-  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1.331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632709"/>
                  </a:ext>
                </a:extLst>
              </a:tr>
              <a:tr h="1405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LORETO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adeguamento impianti centro sportivo Loreto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994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994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-  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351660"/>
                  </a:ext>
                </a:extLst>
              </a:tr>
              <a:tr h="2635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DALMINE</a:t>
                      </a:r>
                      <a:b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</a:b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(Ex Centrale Enel)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Lavori di ristrutturazione fabbricato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2.000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-  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2.000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982906"/>
                  </a:ext>
                </a:extLst>
              </a:tr>
              <a:tr h="2635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PIGNOLO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Consolidamento e ripristino facciate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35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-  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35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13315"/>
                  </a:ext>
                </a:extLst>
              </a:tr>
              <a:tr h="2635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ROSATE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Restauro conservativo facciate</a:t>
                      </a:r>
                      <a:b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</a:b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Consolidamento muri di contenimento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458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-  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458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479629"/>
                  </a:ext>
                </a:extLst>
              </a:tr>
              <a:tr h="1405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MONTELUNGO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Realizzazione di aule didattiche e residenza universitaria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38.773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13.951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24.821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450862"/>
                  </a:ext>
                </a:extLst>
              </a:tr>
              <a:tr h="67934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COMPENDIO VIA STATUTO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Rifunzionalizzazione del complesso immobiliare di Via Statuto:</a:t>
                      </a:r>
                      <a:b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</a:b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Palazzina aule e ufici:</a:t>
                      </a:r>
                      <a:b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</a:b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Palestre e piscine:</a:t>
                      </a:r>
                      <a:b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</a:b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Residenza universitaria;</a:t>
                      </a:r>
                      <a:b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</a:b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Parcheggio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64.133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14.127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50.006 </a:t>
                      </a:r>
                    </a:p>
                  </a:txBody>
                  <a:tcPr marL="5856" marR="5856" marT="58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034957"/>
                  </a:ext>
                </a:extLst>
              </a:tr>
              <a:tr h="26354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B5B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B5B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120.076 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B5B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29.633 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B5B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90.443 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B5B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7688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770678" y="243960"/>
            <a:ext cx="10650644" cy="63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55D"/>
              </a:buClr>
              <a:buSzPts val="2800"/>
              <a:buFont typeface="Rubik"/>
              <a:buNone/>
            </a:pPr>
            <a:r>
              <a:rPr lang="it-IT" sz="2800">
                <a:solidFill>
                  <a:srgbClr val="1C355D"/>
                </a:solidFill>
              </a:rPr>
              <a:t>Movimentazioni pn  </a:t>
            </a:r>
            <a:endParaRPr sz="2800">
              <a:solidFill>
                <a:srgbClr val="CD623A"/>
              </a:solidFill>
            </a:endParaRPr>
          </a:p>
        </p:txBody>
      </p:sp>
      <p:sp>
        <p:nvSpPr>
          <p:cNvPr id="218" name="Google Shape;218;p13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18</a:t>
            </a:fld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9368703" y="6337041"/>
            <a:ext cx="170271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i="1" dirty="0">
                <a:solidFill>
                  <a:srgbClr val="3461AA"/>
                </a:solidFill>
                <a:latin typeface="Rubik Light"/>
                <a:ea typeface="Rubik Light"/>
                <a:cs typeface="Rubik Light"/>
                <a:sym typeface="Rubik Light"/>
              </a:rPr>
              <a:t>(importo in Euro/000)</a:t>
            </a:r>
            <a:endParaRPr dirty="0"/>
          </a:p>
        </p:txBody>
      </p:sp>
      <p:pic>
        <p:nvPicPr>
          <p:cNvPr id="221" name="Google Shape;221;p13" descr="Ingranagg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83585" y="58291"/>
            <a:ext cx="1362418" cy="13624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053A677-7FE2-418F-96A4-040208CC6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405668"/>
              </p:ext>
            </p:extLst>
          </p:nvPr>
        </p:nvGraphicFramePr>
        <p:xfrm>
          <a:off x="229142" y="1464771"/>
          <a:ext cx="11733716" cy="4533023"/>
        </p:xfrm>
        <a:graphic>
          <a:graphicData uri="http://schemas.openxmlformats.org/drawingml/2006/table">
            <a:tbl>
              <a:tblPr/>
              <a:tblGrid>
                <a:gridCol w="2569653">
                  <a:extLst>
                    <a:ext uri="{9D8B030D-6E8A-4147-A177-3AD203B41FA5}">
                      <a16:colId xmlns:a16="http://schemas.microsoft.com/office/drawing/2014/main" val="1418470839"/>
                    </a:ext>
                  </a:extLst>
                </a:gridCol>
                <a:gridCol w="760408">
                  <a:extLst>
                    <a:ext uri="{9D8B030D-6E8A-4147-A177-3AD203B41FA5}">
                      <a16:colId xmlns:a16="http://schemas.microsoft.com/office/drawing/2014/main" val="2890897862"/>
                    </a:ext>
                  </a:extLst>
                </a:gridCol>
                <a:gridCol w="734186">
                  <a:extLst>
                    <a:ext uri="{9D8B030D-6E8A-4147-A177-3AD203B41FA5}">
                      <a16:colId xmlns:a16="http://schemas.microsoft.com/office/drawing/2014/main" val="3093087181"/>
                    </a:ext>
                  </a:extLst>
                </a:gridCol>
                <a:gridCol w="917733">
                  <a:extLst>
                    <a:ext uri="{9D8B030D-6E8A-4147-A177-3AD203B41FA5}">
                      <a16:colId xmlns:a16="http://schemas.microsoft.com/office/drawing/2014/main" val="3479363667"/>
                    </a:ext>
                  </a:extLst>
                </a:gridCol>
                <a:gridCol w="994399">
                  <a:extLst>
                    <a:ext uri="{9D8B030D-6E8A-4147-A177-3AD203B41FA5}">
                      <a16:colId xmlns:a16="http://schemas.microsoft.com/office/drawing/2014/main" val="1769928511"/>
                    </a:ext>
                  </a:extLst>
                </a:gridCol>
                <a:gridCol w="605079">
                  <a:extLst>
                    <a:ext uri="{9D8B030D-6E8A-4147-A177-3AD203B41FA5}">
                      <a16:colId xmlns:a16="http://schemas.microsoft.com/office/drawing/2014/main" val="2323293161"/>
                    </a:ext>
                  </a:extLst>
                </a:gridCol>
                <a:gridCol w="891512">
                  <a:extLst>
                    <a:ext uri="{9D8B030D-6E8A-4147-A177-3AD203B41FA5}">
                      <a16:colId xmlns:a16="http://schemas.microsoft.com/office/drawing/2014/main" val="3965022461"/>
                    </a:ext>
                  </a:extLst>
                </a:gridCol>
                <a:gridCol w="1016194">
                  <a:extLst>
                    <a:ext uri="{9D8B030D-6E8A-4147-A177-3AD203B41FA5}">
                      <a16:colId xmlns:a16="http://schemas.microsoft.com/office/drawing/2014/main" val="2488225644"/>
                    </a:ext>
                  </a:extLst>
                </a:gridCol>
                <a:gridCol w="709351">
                  <a:extLst>
                    <a:ext uri="{9D8B030D-6E8A-4147-A177-3AD203B41FA5}">
                      <a16:colId xmlns:a16="http://schemas.microsoft.com/office/drawing/2014/main" val="4190601948"/>
                    </a:ext>
                  </a:extLst>
                </a:gridCol>
                <a:gridCol w="829580">
                  <a:extLst>
                    <a:ext uri="{9D8B030D-6E8A-4147-A177-3AD203B41FA5}">
                      <a16:colId xmlns:a16="http://schemas.microsoft.com/office/drawing/2014/main" val="4079786602"/>
                    </a:ext>
                  </a:extLst>
                </a:gridCol>
                <a:gridCol w="666443">
                  <a:extLst>
                    <a:ext uri="{9D8B030D-6E8A-4147-A177-3AD203B41FA5}">
                      <a16:colId xmlns:a16="http://schemas.microsoft.com/office/drawing/2014/main" val="1786032727"/>
                    </a:ext>
                  </a:extLst>
                </a:gridCol>
                <a:gridCol w="1039178">
                  <a:extLst>
                    <a:ext uri="{9D8B030D-6E8A-4147-A177-3AD203B41FA5}">
                      <a16:colId xmlns:a16="http://schemas.microsoft.com/office/drawing/2014/main" val="3858449614"/>
                    </a:ext>
                  </a:extLst>
                </a:gridCol>
              </a:tblGrid>
              <a:tr h="9601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A) PATRIMONIO NETTO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P.N. 2024 (post delibera CdA destinazione utile / copertura perdita)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P.N. 2025 (post delibera CdA destinazione utile 2024 e VARIAZIONI 2025)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C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UTILIZZO BUDGET ECONOMICO 2026 e VARIAZIONI RELATIVE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UTILIZZO BUDGET INVESTIMENTI 2026 e VARIAZIONI RELATIVE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VALORE RESIDUO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UTILIZZO BUDGET ECONOMICO 2027 e VARIAZIONI RELATIVE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7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UTILIZZO BUDGET INVESTIMENTI 2027 e VARIAZIONI RELATIVE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7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VALORE RESIDUO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7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UTILIZZO BUDGET ECONOMICO 2028 e VARIAZIONI RELATIVE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UTILIZZO BUDGET INVESTIMENTI 2028 e VARIAZIONI RELATIVE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+mn-ea"/>
                          <a:cs typeface="Rubik" panose="00000500000000000000" pitchFamily="2" charset="-79"/>
                          <a:sym typeface="Arial"/>
                        </a:rPr>
                        <a:t>VALORE</a:t>
                      </a:r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RESIDUO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928038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5=2+3-4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8=5+6+7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11=8+9+10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46592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 FONDO Dl DOTAZIONE DELL'ATENEO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16.175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5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16.175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-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 -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16.175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-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7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-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7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16.175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7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-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-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16.175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86863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II PATRIMONIO VINCOLATO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7742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1) Fondi vincolati destinati da terzi con utilizzo riserve di PN da COFI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62898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2a) Fondi vincolati per decisione degli organi istituzionali (COEP)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179.844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179.844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843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6.232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186.918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955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3.959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191.832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955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2.628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195.415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4406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2b) Fondi vincolati x decisione organi istituzionali: utilizzo riserve di PN da COFI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11.120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11.120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 649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10.471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 649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9.822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 649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9.173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492619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3) Riserve vincolate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67350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TOTALE PATRIMONIO VINCOLATO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190.970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5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190.970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6232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197.396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7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3.959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7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201.661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7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306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2.628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204.594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56106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III PATRIMONIO NON VINCOLATO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70230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1) Risultato esercizio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13.802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13.802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13.802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13.802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13.802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159160"/>
                  </a:ext>
                </a:extLst>
              </a:tr>
              <a:tr h="174383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2) Risultati relativi ad esercizi precedenti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23.604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23.604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843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     6.232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16.530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955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     3.959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11.616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955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2.628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8.033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10168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di cui COEP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23.604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23.604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 843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       6.232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16.530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 955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      3.959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11.616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 955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2.628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8.033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62745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di cui COFI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11858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3) Riserve statutarie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011875"/>
                  </a:ext>
                </a:extLst>
              </a:tr>
              <a:tr h="144780"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TOTALE PATRIMONIO NON VINCOLATO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37.407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5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37.407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-843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     6.232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30.332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955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7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     3.959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7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25.418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7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955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2.628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21.835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189266"/>
                  </a:ext>
                </a:extLst>
              </a:tr>
            </a:tbl>
          </a:graphicData>
        </a:graphic>
      </p:graphicFrame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5243B4D9-E728-4833-8D60-2377CB23D560}"/>
              </a:ext>
            </a:extLst>
          </p:cNvPr>
          <p:cNvSpPr/>
          <p:nvPr/>
        </p:nvSpPr>
        <p:spPr>
          <a:xfrm>
            <a:off x="4615208" y="5608034"/>
            <a:ext cx="868218" cy="564166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 txBox="1">
            <a:spLocks noGrp="1"/>
          </p:cNvSpPr>
          <p:nvPr>
            <p:ph type="title"/>
          </p:nvPr>
        </p:nvSpPr>
        <p:spPr>
          <a:xfrm>
            <a:off x="774828" y="238126"/>
            <a:ext cx="10650644" cy="63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55D"/>
              </a:buClr>
              <a:buSzPts val="2800"/>
              <a:buFont typeface="Rubik"/>
              <a:buNone/>
            </a:pPr>
            <a:r>
              <a:rPr lang="it-IT" sz="2800">
                <a:solidFill>
                  <a:srgbClr val="1C355D"/>
                </a:solidFill>
              </a:rPr>
              <a:t>Pn NON VINCOLATO</a:t>
            </a:r>
            <a:endParaRPr sz="2800">
              <a:solidFill>
                <a:srgbClr val="CD623A"/>
              </a:solidFill>
            </a:endParaRPr>
          </a:p>
        </p:txBody>
      </p:sp>
      <p:sp>
        <p:nvSpPr>
          <p:cNvPr id="227" name="Google Shape;227;p14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19</a:t>
            </a:fld>
            <a:endParaRPr/>
          </a:p>
        </p:txBody>
      </p:sp>
      <p:sp>
        <p:nvSpPr>
          <p:cNvPr id="228" name="Google Shape;228;p14"/>
          <p:cNvSpPr/>
          <p:nvPr/>
        </p:nvSpPr>
        <p:spPr>
          <a:xfrm>
            <a:off x="10229112" y="5713582"/>
            <a:ext cx="170271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i="1">
                <a:solidFill>
                  <a:srgbClr val="3461AA"/>
                </a:solidFill>
                <a:latin typeface="Rubik Light"/>
                <a:ea typeface="Rubik Light"/>
                <a:cs typeface="Rubik Light"/>
                <a:sym typeface="Rubik Light"/>
              </a:rPr>
              <a:t>(importo in Euro/000)</a:t>
            </a:r>
            <a:endParaRPr/>
          </a:p>
        </p:txBody>
      </p:sp>
      <p:pic>
        <p:nvPicPr>
          <p:cNvPr id="230" name="Google Shape;230;p14" descr="Ingranagg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3200" y="189661"/>
            <a:ext cx="1371600" cy="13624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4A2CF0A7-0802-43DC-8E4E-FE95C518E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400271"/>
              </p:ext>
            </p:extLst>
          </p:nvPr>
        </p:nvGraphicFramePr>
        <p:xfrm>
          <a:off x="457200" y="1281144"/>
          <a:ext cx="11202480" cy="3982206"/>
        </p:xfrm>
        <a:graphic>
          <a:graphicData uri="http://schemas.openxmlformats.org/drawingml/2006/table">
            <a:tbl>
              <a:tblPr/>
              <a:tblGrid>
                <a:gridCol w="2430548">
                  <a:extLst>
                    <a:ext uri="{9D8B030D-6E8A-4147-A177-3AD203B41FA5}">
                      <a16:colId xmlns:a16="http://schemas.microsoft.com/office/drawing/2014/main" val="170826741"/>
                    </a:ext>
                  </a:extLst>
                </a:gridCol>
                <a:gridCol w="719243">
                  <a:extLst>
                    <a:ext uri="{9D8B030D-6E8A-4147-A177-3AD203B41FA5}">
                      <a16:colId xmlns:a16="http://schemas.microsoft.com/office/drawing/2014/main" val="3626826211"/>
                    </a:ext>
                  </a:extLst>
                </a:gridCol>
                <a:gridCol w="694442">
                  <a:extLst>
                    <a:ext uri="{9D8B030D-6E8A-4147-A177-3AD203B41FA5}">
                      <a16:colId xmlns:a16="http://schemas.microsoft.com/office/drawing/2014/main" val="1590421555"/>
                    </a:ext>
                  </a:extLst>
                </a:gridCol>
                <a:gridCol w="868052">
                  <a:extLst>
                    <a:ext uri="{9D8B030D-6E8A-4147-A177-3AD203B41FA5}">
                      <a16:colId xmlns:a16="http://schemas.microsoft.com/office/drawing/2014/main" val="398831259"/>
                    </a:ext>
                  </a:extLst>
                </a:gridCol>
                <a:gridCol w="1012979">
                  <a:extLst>
                    <a:ext uri="{9D8B030D-6E8A-4147-A177-3AD203B41FA5}">
                      <a16:colId xmlns:a16="http://schemas.microsoft.com/office/drawing/2014/main" val="2915932997"/>
                    </a:ext>
                  </a:extLst>
                </a:gridCol>
                <a:gridCol w="595956">
                  <a:extLst>
                    <a:ext uri="{9D8B030D-6E8A-4147-A177-3AD203B41FA5}">
                      <a16:colId xmlns:a16="http://schemas.microsoft.com/office/drawing/2014/main" val="3226548366"/>
                    </a:ext>
                  </a:extLst>
                </a:gridCol>
                <a:gridCol w="747208">
                  <a:extLst>
                    <a:ext uri="{9D8B030D-6E8A-4147-A177-3AD203B41FA5}">
                      <a16:colId xmlns:a16="http://schemas.microsoft.com/office/drawing/2014/main" val="3780813392"/>
                    </a:ext>
                  </a:extLst>
                </a:gridCol>
                <a:gridCol w="1106743">
                  <a:extLst>
                    <a:ext uri="{9D8B030D-6E8A-4147-A177-3AD203B41FA5}">
                      <a16:colId xmlns:a16="http://schemas.microsoft.com/office/drawing/2014/main" val="1589131396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640134907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1492465434"/>
                    </a:ext>
                  </a:extLst>
                </a:gridCol>
                <a:gridCol w="729343">
                  <a:extLst>
                    <a:ext uri="{9D8B030D-6E8A-4147-A177-3AD203B41FA5}">
                      <a16:colId xmlns:a16="http://schemas.microsoft.com/office/drawing/2014/main" val="556581287"/>
                    </a:ext>
                  </a:extLst>
                </a:gridCol>
                <a:gridCol w="795737">
                  <a:extLst>
                    <a:ext uri="{9D8B030D-6E8A-4147-A177-3AD203B41FA5}">
                      <a16:colId xmlns:a16="http://schemas.microsoft.com/office/drawing/2014/main" val="1782315863"/>
                    </a:ext>
                  </a:extLst>
                </a:gridCol>
              </a:tblGrid>
              <a:tr h="5943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PATRIMONIO NON VINCOLATO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Bilancio d'esercizio 2024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Bilancio di Previsione 2025 </a:t>
                      </a:r>
                      <a:b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</a:br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(gestione)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CF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Bilancio di Previsione 2026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Bilancio di Previsione 2027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7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Bilancio di Previsione 2028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798942"/>
                  </a:ext>
                </a:extLst>
              </a:tr>
              <a:tr h="96012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P.N. 2024 (post delibera CdA destinazione utile / copertura perdita)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5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P.N. 2025 (post delibera </a:t>
                      </a:r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CdA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destinazione utile 2024 e VARIAZIONI 2025)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C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UTILIZZO BUDGET ECONOMICO 2026 e VARIAZIONI RELATIVE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UTILIZZO BUDGET INVESTIMENTI 2026 e VARIAZIONI RELATIVE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VALORE RESIDUO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UTILIZZO BUDGET ECONOMICO 2027 e VARIAZIONI RELATIVE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7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UTILIZZO BUDGET INVESTIMENTI 2027 e VARIAZIONI RELATIVE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7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VALORE RESIDUO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7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UTILIZZO BUDGET ECONOMICO 2028 e VARIAZIONI RELATIVE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UTILIZZO BUDGET INVESTIMENTI 2028 e VARIAZIONI RELATIVE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VALORE RESIDUO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460902"/>
                  </a:ext>
                </a:extLst>
              </a:tr>
              <a:tr h="25908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5=2+3-4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8=5+6+7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11=8+9+10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05858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1) Risultato esercizio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13.802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13.802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13.802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13.802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-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13.802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46757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2) Risultati relativi ad esercizi precedenti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23.604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23.604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843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     6.232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16.530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955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     3.959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11.616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955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2.628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8.033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02491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di cui COEP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23.604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23.604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 843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       6.232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16.530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 955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      3.959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11.616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 955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2.628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8.033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540934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0" i="1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di cui COFI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60319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3) Riserve statutarie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275518"/>
                  </a:ext>
                </a:extLst>
              </a:tr>
              <a:tr h="16458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TOTALE PATRIMONIO NON VINCOLATO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37.407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F5F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37.407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-843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     6.232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30.332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955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7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     3.959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7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25.418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B7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     955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          2.628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21.835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433130"/>
                  </a:ext>
                </a:extLst>
              </a:tr>
            </a:tbl>
          </a:graphicData>
        </a:graphic>
      </p:graphicFrame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D2F7C411-33DF-4A64-B724-C926A1EF0175}"/>
              </a:ext>
            </a:extLst>
          </p:cNvPr>
          <p:cNvSpPr/>
          <p:nvPr/>
        </p:nvSpPr>
        <p:spPr>
          <a:xfrm>
            <a:off x="4549894" y="4975848"/>
            <a:ext cx="868218" cy="341745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"/>
          <p:cNvSpPr txBox="1">
            <a:spLocks noGrp="1"/>
          </p:cNvSpPr>
          <p:nvPr>
            <p:ph type="title"/>
          </p:nvPr>
        </p:nvSpPr>
        <p:spPr>
          <a:xfrm>
            <a:off x="774828" y="788187"/>
            <a:ext cx="10650644" cy="689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55D"/>
              </a:buClr>
              <a:buSzPts val="2400"/>
              <a:buFont typeface="Rubik"/>
              <a:buNone/>
            </a:pPr>
            <a:r>
              <a:rPr lang="it-IT" sz="2400" dirty="0">
                <a:solidFill>
                  <a:srgbClr val="1C355D"/>
                </a:solidFill>
              </a:rPr>
              <a:t>Bilancio di previsione 2026</a:t>
            </a:r>
            <a:endParaRPr dirty="0"/>
          </a:p>
        </p:txBody>
      </p:sp>
      <p:pic>
        <p:nvPicPr>
          <p:cNvPr id="119" name="Google Shape;119;p2"/>
          <p:cNvPicPr preferRelativeResize="0"/>
          <p:nvPr/>
        </p:nvPicPr>
        <p:blipFill rotWithShape="1">
          <a:blip r:embed="rId3">
            <a:alphaModFix/>
          </a:blip>
          <a:srcRect t="4909" r="7919"/>
          <a:stretch/>
        </p:blipFill>
        <p:spPr>
          <a:xfrm>
            <a:off x="4406900" y="0"/>
            <a:ext cx="7785100" cy="805828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/>
          <p:nvPr/>
        </p:nvSpPr>
        <p:spPr>
          <a:xfrm>
            <a:off x="745285" y="1797488"/>
            <a:ext cx="8426423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426EB0"/>
              </a:buClr>
              <a:buSzPts val="1800"/>
              <a:buFont typeface="Rubik"/>
              <a:buAutoNum type="arabicPeriod"/>
            </a:pPr>
            <a:r>
              <a:rPr lang="it-IT" sz="1800" b="1" dirty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rPr>
              <a:t>Il processo di Budget e l’applicativo </a:t>
            </a:r>
            <a:r>
              <a:rPr lang="it-IT" sz="1800" b="1" dirty="0" err="1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rPr>
              <a:t>uBudget</a:t>
            </a:r>
            <a:endParaRPr sz="1800" b="1" dirty="0">
              <a:solidFill>
                <a:srgbClr val="426EB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426EB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rPr>
              <a:t>2.   I dati di bilancio </a:t>
            </a:r>
            <a:endParaRPr dirty="0"/>
          </a:p>
          <a:p>
            <a:pPr marL="360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rPr>
              <a:t>Budget economico previsionale sintetico: 2026 vs 2025</a:t>
            </a:r>
            <a:endParaRPr dirty="0"/>
          </a:p>
          <a:p>
            <a:pPr marL="360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dirty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rPr>
              <a:t>Le principali voci di ricavo e costo</a:t>
            </a:r>
            <a:endParaRPr dirty="0"/>
          </a:p>
          <a:p>
            <a:pPr marL="360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rPr>
              <a:t>Budget degli investimenti</a:t>
            </a:r>
            <a:endParaRPr sz="1800" b="1" i="0" dirty="0">
              <a:solidFill>
                <a:srgbClr val="426EB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360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rPr>
              <a:t>Patrimonio netto</a:t>
            </a:r>
            <a:endParaRPr dirty="0"/>
          </a:p>
          <a:p>
            <a:pPr marL="360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426EB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dirty="0">
                <a:solidFill>
                  <a:srgbClr val="3461AA"/>
                </a:solidFill>
                <a:latin typeface="Rubik"/>
                <a:ea typeface="Rubik"/>
                <a:cs typeface="Rubik"/>
                <a:sym typeface="Rubik"/>
              </a:rPr>
              <a:t>3. Obiettivi generali </a:t>
            </a:r>
            <a:r>
              <a:rPr lang="it-IT" sz="1800" b="1" i="0" dirty="0" err="1">
                <a:solidFill>
                  <a:srgbClr val="3461AA"/>
                </a:solidFill>
                <a:latin typeface="Rubik"/>
                <a:ea typeface="Rubik"/>
                <a:cs typeface="Rubik"/>
                <a:sym typeface="Rubik"/>
              </a:rPr>
              <a:t>PiSA</a:t>
            </a:r>
            <a:r>
              <a:rPr lang="it-IT" sz="1800" b="1" i="0" dirty="0">
                <a:solidFill>
                  <a:srgbClr val="3461AA"/>
                </a:solidFill>
                <a:latin typeface="Rubik"/>
                <a:ea typeface="Rubik"/>
                <a:cs typeface="Rubik"/>
                <a:sym typeface="Rubik"/>
              </a:rPr>
              <a:t> 2023-27</a:t>
            </a:r>
            <a:endParaRPr sz="1800" b="0" i="0" dirty="0">
              <a:solidFill>
                <a:srgbClr val="3461AA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 txBox="1">
            <a:spLocks noGrp="1"/>
          </p:cNvSpPr>
          <p:nvPr>
            <p:ph type="title"/>
          </p:nvPr>
        </p:nvSpPr>
        <p:spPr>
          <a:xfrm>
            <a:off x="774828" y="238126"/>
            <a:ext cx="10650644" cy="632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55D"/>
              </a:buClr>
              <a:buSzPts val="2800"/>
              <a:buFont typeface="Rubik"/>
              <a:buNone/>
            </a:pPr>
            <a:r>
              <a:rPr lang="it-IT" sz="2800">
                <a:solidFill>
                  <a:srgbClr val="1C355D"/>
                </a:solidFill>
              </a:rPr>
              <a:t>Attività finanziate con utilizzo di pn non vincolato</a:t>
            </a:r>
            <a:endParaRPr sz="2800">
              <a:solidFill>
                <a:srgbClr val="CD623A"/>
              </a:solidFill>
            </a:endParaRPr>
          </a:p>
        </p:txBody>
      </p:sp>
      <p:sp>
        <p:nvSpPr>
          <p:cNvPr id="236" name="Google Shape;236;p15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20</a:t>
            </a:fld>
            <a:endParaRPr/>
          </a:p>
        </p:txBody>
      </p:sp>
      <p:pic>
        <p:nvPicPr>
          <p:cNvPr id="237" name="Google Shape;237;p15" descr="Ingranagg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85777" y="95661"/>
            <a:ext cx="1362418" cy="1362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5" descr="Eur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51611" y="889547"/>
            <a:ext cx="523966" cy="52396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5"/>
          <p:cNvSpPr/>
          <p:nvPr/>
        </p:nvSpPr>
        <p:spPr>
          <a:xfrm>
            <a:off x="10192231" y="5804131"/>
            <a:ext cx="13869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i="1">
                <a:solidFill>
                  <a:srgbClr val="3461AA"/>
                </a:solidFill>
                <a:latin typeface="Rubik Light"/>
                <a:ea typeface="Rubik Light"/>
                <a:cs typeface="Rubik Light"/>
                <a:sym typeface="Rubik Light"/>
              </a:rPr>
              <a:t>(importo in Euro </a:t>
            </a:r>
            <a:endParaRPr/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328EE64C-5BE5-478C-9C9D-B3191A8451DE}"/>
              </a:ext>
            </a:extLst>
          </p:cNvPr>
          <p:cNvSpPr/>
          <p:nvPr/>
        </p:nvSpPr>
        <p:spPr>
          <a:xfrm>
            <a:off x="6661862" y="5633258"/>
            <a:ext cx="868218" cy="341745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67C295E9-1A38-446B-A692-CD97FB79A8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073710"/>
              </p:ext>
            </p:extLst>
          </p:nvPr>
        </p:nvGraphicFramePr>
        <p:xfrm>
          <a:off x="177097" y="721629"/>
          <a:ext cx="9885957" cy="5465425"/>
        </p:xfrm>
        <a:graphic>
          <a:graphicData uri="http://schemas.openxmlformats.org/drawingml/2006/table">
            <a:tbl>
              <a:tblPr firstRow="1" firstCol="1" bandRow="1"/>
              <a:tblGrid>
                <a:gridCol w="2326228">
                  <a:extLst>
                    <a:ext uri="{9D8B030D-6E8A-4147-A177-3AD203B41FA5}">
                      <a16:colId xmlns:a16="http://schemas.microsoft.com/office/drawing/2014/main" val="849802679"/>
                    </a:ext>
                  </a:extLst>
                </a:gridCol>
                <a:gridCol w="6137874">
                  <a:extLst>
                    <a:ext uri="{9D8B030D-6E8A-4147-A177-3AD203B41FA5}">
                      <a16:colId xmlns:a16="http://schemas.microsoft.com/office/drawing/2014/main" val="45426466"/>
                    </a:ext>
                  </a:extLst>
                </a:gridCol>
                <a:gridCol w="425745">
                  <a:extLst>
                    <a:ext uri="{9D8B030D-6E8A-4147-A177-3AD203B41FA5}">
                      <a16:colId xmlns:a16="http://schemas.microsoft.com/office/drawing/2014/main" val="313660371"/>
                    </a:ext>
                  </a:extLst>
                </a:gridCol>
                <a:gridCol w="456924">
                  <a:extLst>
                    <a:ext uri="{9D8B030D-6E8A-4147-A177-3AD203B41FA5}">
                      <a16:colId xmlns:a16="http://schemas.microsoft.com/office/drawing/2014/main" val="1933070643"/>
                    </a:ext>
                  </a:extLst>
                </a:gridCol>
                <a:gridCol w="539186">
                  <a:extLst>
                    <a:ext uri="{9D8B030D-6E8A-4147-A177-3AD203B41FA5}">
                      <a16:colId xmlns:a16="http://schemas.microsoft.com/office/drawing/2014/main" val="3861418694"/>
                    </a:ext>
                  </a:extLst>
                </a:gridCol>
              </a:tblGrid>
              <a:tr h="1981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STRUTTURA </a:t>
                      </a:r>
                      <a:endParaRPr lang="it-IT" sz="900" b="1" i="0" u="none" strike="noStrike" dirty="0">
                        <a:solidFill>
                          <a:srgbClr val="FFFFFF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DESCRIZIONE ATTIVITA'</a:t>
                      </a:r>
                      <a:endParaRPr lang="it-IT" sz="900" b="1" i="0" u="none" strike="noStrike">
                        <a:solidFill>
                          <a:srgbClr val="FFFFFF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2026</a:t>
                      </a:r>
                      <a:endParaRPr lang="it-IT" sz="900" b="1" i="0" u="none" strike="noStrike">
                        <a:solidFill>
                          <a:srgbClr val="FFFFFF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2027</a:t>
                      </a:r>
                      <a:endParaRPr lang="it-IT" sz="900" b="1" i="0" u="none" strike="noStrike">
                        <a:solidFill>
                          <a:srgbClr val="FFFFFF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2028</a:t>
                      </a:r>
                      <a:endParaRPr lang="it-IT" sz="900" b="1" i="0" u="none" strike="noStrike">
                        <a:solidFill>
                          <a:srgbClr val="FFFFFF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876129"/>
                  </a:ext>
                </a:extLst>
              </a:tr>
              <a:tr h="198152">
                <a:tc rowSpan="5"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RICERCA E VALORIZZAZIONE CONOSCENZE (TERZA MISSIONE)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Risorse di personale in supporto allo sviluppo di 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tavoli strategic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i e progetti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100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100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100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346214"/>
                  </a:ext>
                </a:extLst>
              </a:tr>
              <a:tr h="67884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Bando “</a:t>
                      </a:r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Seedcorn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 Grant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” per progetti di ricerca scientifica per incentivare la generazione e lo sviluppo di idee di ricerca innovative, per incentivare e supportare collaborazioni interdisciplinari e tra diversi Dipartimenti dell’Ateneo e per favorire la crescita della comunità scientifica dell’Ateneo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100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100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100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214315"/>
                  </a:ext>
                </a:extLst>
              </a:tr>
              <a:tr h="67884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Bergamo Next Level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: l’iniziativa principale di Terza missione dell’Università che racconta, con un approccio interdisciplinare, le ricerche e gli studi in corso sul futuro di città e provincia coinvolgendo gli attori istituzionali, culturali ed economici locali ma non solo.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100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100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100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843689"/>
                  </a:ext>
                </a:extLst>
              </a:tr>
              <a:tr h="1981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Sviluppo poli territoriali (Treviglio, Chiuro, </a:t>
                      </a:r>
                      <a:r>
                        <a:rPr lang="it-I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OrobieLAB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)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90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90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90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301501"/>
                  </a:ext>
                </a:extLst>
              </a:tr>
              <a:tr h="124922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Attività nell’ambito di 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CI-LAM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. CI-LAM è una piattaforma bilaterale nata nel 2017 per promuovere e valorizzare i risultati di attività di ricerca e sviluppo congiunte e all’avanguardia nel campo dello Smart &amp; Advanced Manufacturing. CI-LAM coinvolge imprese e università italiani e cinesi per lo sviluppo di attività congiunte di ricerca e sviluppo, orientate alle applicazioni e all’innovazione del prodotto, supportando gli stakeholder manifatturieri in entrambi i paesi, in particolare PMI e startup, ad adottare nuovi paradigmi e tecnologie industriali.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65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65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65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932349"/>
                  </a:ext>
                </a:extLst>
              </a:tr>
              <a:tr h="67884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CENTRI RICERCA E TERZA MISSIONE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CREO LAB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: laboratori di formazione finalizzati ad arricchire il percorso di studi e personale degli studenti fornendo loro competenze nell’ambito di innovazione e creatività, intraprendenza e spirito di adattamento di fronte all'incertezza, senso di responsabilità, capacità di lavorare in gruppo.)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130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130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130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978450"/>
                  </a:ext>
                </a:extLst>
              </a:tr>
              <a:tr h="62891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DSU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Progetto “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Open Campus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” per iniziative che mirano a promuovere la socialità, la salute, il confronto e una cultura della sostenibilità tra studentesse e studenti, docenti, personale tecnico-amministrativo e il territorio.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066761"/>
                  </a:ext>
                </a:extLst>
              </a:tr>
              <a:tr h="1981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ORIENTAMENTO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Accoglienza studenti stranier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i LM Internazionalizzate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115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115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115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447417"/>
                  </a:ext>
                </a:extLst>
              </a:tr>
              <a:tr h="198152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BIBLIOTECHE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Canone per servizio di </a:t>
                      </a:r>
                      <a:r>
                        <a:rPr lang="it-IT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Proofreading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75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75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75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516141"/>
                  </a:ext>
                </a:extLst>
              </a:tr>
              <a:tr h="36184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RISORSE UMANE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Interventi di 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sostenibilità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 e per la 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parità di genere 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(per l'esercizio 2026 la previsione complessiva è di € 130.000 di cui € 18.000 coperti con utile)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18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130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130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352998"/>
                  </a:ext>
                </a:extLst>
              </a:tr>
              <a:tr h="19815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ea typeface="Times New Roman" panose="02020603050405020304" pitchFamily="18" charset="0"/>
                          <a:cs typeface="Rubik" panose="00000500000000000000" pitchFamily="2" charset="-79"/>
                        </a:rPr>
                        <a:t> QUOTA BUDGET ECONOMICO E DA FINANZIARE CON UTILE NON VINCOLATO</a:t>
                      </a:r>
                      <a:endParaRPr lang="it-IT" sz="900" b="1" i="0" u="none" strike="noStrike" dirty="0">
                        <a:solidFill>
                          <a:srgbClr val="FFFFFF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052" marR="7052" marT="70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843</a:t>
                      </a:r>
                    </a:p>
                  </a:txBody>
                  <a:tcPr marL="7052" marR="7052" marT="70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955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955</a:t>
                      </a:r>
                    </a:p>
                  </a:txBody>
                  <a:tcPr marL="7052" marR="7052" marT="70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859500"/>
                  </a:ext>
                </a:extLst>
              </a:tr>
            </a:tbl>
          </a:graphicData>
        </a:graphic>
      </p:graphicFrame>
      <p:sp>
        <p:nvSpPr>
          <p:cNvPr id="15" name="Google Shape;241;p15">
            <a:extLst>
              <a:ext uri="{FF2B5EF4-FFF2-40B4-BE49-F238E27FC236}">
                <a16:creationId xmlns:a16="http://schemas.microsoft.com/office/drawing/2014/main" id="{7A30789A-1C0E-447A-A800-CC3FA33EECA7}"/>
              </a:ext>
            </a:extLst>
          </p:cNvPr>
          <p:cNvSpPr/>
          <p:nvPr/>
        </p:nvSpPr>
        <p:spPr>
          <a:xfrm>
            <a:off x="10372287" y="1291471"/>
            <a:ext cx="1819713" cy="4468093"/>
          </a:xfrm>
          <a:prstGeom prst="wedgeEllipseCallout">
            <a:avLst>
              <a:gd name="adj1" fmla="val -129411"/>
              <a:gd name="adj2" fmla="val 55569"/>
            </a:avLst>
          </a:prstGeom>
          <a:noFill/>
          <a:ln w="1905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attività innovative legate al </a:t>
            </a:r>
            <a:r>
              <a:rPr lang="it-IT" sz="1200" dirty="0" err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PiSA</a:t>
            </a:r>
            <a:r>
              <a:rPr lang="it-IT" sz="12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2023-2027 il cui stanziamento è stato previsto nel budget economico e che sono finanziate con </a:t>
            </a:r>
            <a:r>
              <a:rPr lang="it-IT" sz="1200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l’utilizzo di patrimonio netto non vincolato </a:t>
            </a:r>
            <a:r>
              <a:rPr lang="it-IT" sz="12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(utile libero di esercizi precedenti al 2025) ai fini del conseguimento del pareggio del budget economico </a:t>
            </a:r>
            <a:endParaRPr sz="12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"/>
          <p:cNvSpPr txBox="1">
            <a:spLocks noGrp="1"/>
          </p:cNvSpPr>
          <p:nvPr>
            <p:ph type="title"/>
          </p:nvPr>
        </p:nvSpPr>
        <p:spPr>
          <a:xfrm>
            <a:off x="900558" y="2258776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ubik"/>
              <a:buNone/>
            </a:pPr>
            <a:r>
              <a:rPr lang="it-IT" sz="4800" b="0" dirty="0"/>
              <a:t>3. Budget 2026 e </a:t>
            </a:r>
            <a:br>
              <a:rPr lang="it-IT" sz="4800" b="0" dirty="0"/>
            </a:br>
            <a:r>
              <a:rPr lang="it-IT" sz="4800" b="0" dirty="0"/>
              <a:t>obiettivi generali </a:t>
            </a:r>
            <a:r>
              <a:rPr lang="it-IT" sz="4800" b="0" dirty="0" err="1"/>
              <a:t>PiSA</a:t>
            </a:r>
            <a:endParaRPr sz="4800" b="0" dirty="0"/>
          </a:p>
        </p:txBody>
      </p:sp>
      <p:sp>
        <p:nvSpPr>
          <p:cNvPr id="247" name="Google Shape;247;p16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21</a:t>
            </a:fld>
            <a:endParaRPr/>
          </a:p>
        </p:txBody>
      </p:sp>
      <p:pic>
        <p:nvPicPr>
          <p:cNvPr id="248" name="Google Shape;248;p16"/>
          <p:cNvPicPr preferRelativeResize="0"/>
          <p:nvPr/>
        </p:nvPicPr>
        <p:blipFill rotWithShape="1">
          <a:blip r:embed="rId3">
            <a:alphaModFix/>
          </a:blip>
          <a:srcRect l="9672" t="16221" b="16327"/>
          <a:stretch/>
        </p:blipFill>
        <p:spPr>
          <a:xfrm rot="10800000">
            <a:off x="3015074" y="-10811"/>
            <a:ext cx="9176923" cy="6868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1B2569EB-A851-4C57-B31C-36C4BF2B4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537507"/>
              </p:ext>
            </p:extLst>
          </p:nvPr>
        </p:nvGraphicFramePr>
        <p:xfrm>
          <a:off x="774828" y="1240576"/>
          <a:ext cx="9214833" cy="4547487"/>
        </p:xfrm>
        <a:graphic>
          <a:graphicData uri="http://schemas.openxmlformats.org/drawingml/2006/table">
            <a:tbl>
              <a:tblPr/>
              <a:tblGrid>
                <a:gridCol w="9214833">
                  <a:extLst>
                    <a:ext uri="{9D8B030D-6E8A-4147-A177-3AD203B41FA5}">
                      <a16:colId xmlns:a16="http://schemas.microsoft.com/office/drawing/2014/main" val="4186012275"/>
                    </a:ext>
                  </a:extLst>
                </a:gridCol>
              </a:tblGrid>
              <a:tr h="269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COSTO DEL PERSONALE DOCENTE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5B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631999"/>
                  </a:ext>
                </a:extLst>
              </a:tr>
              <a:tr h="269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40%  COSTO TOTALE/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nr.obiettivi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specifici di DIDATTICA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940626"/>
                  </a:ext>
                </a:extLst>
              </a:tr>
              <a:tr h="269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40%  COSTO TOTALE /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nr.obiettivi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specifici di RICERCA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46800"/>
                  </a:ext>
                </a:extLst>
              </a:tr>
              <a:tr h="269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10%  COSTO TOTALE /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nr.obiettivi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specifici di SVILUPPO ORGANIZZATIVO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244031"/>
                  </a:ext>
                </a:extLst>
              </a:tr>
              <a:tr h="5316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10%  COSTO TOTALE /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nr.obiettivi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specifici di VALORIZZAZIONE DELLA CONOSCENZA (TERZA MISSIONE)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588329"/>
                  </a:ext>
                </a:extLst>
              </a:tr>
              <a:tr h="269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LETTORI =  100% / nr. obiettivi DIDATTICA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903697"/>
                  </a:ext>
                </a:extLst>
              </a:tr>
              <a:tr h="269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COSTO DEL PERSONALE TECNICO AMMINISTRATIVO </a:t>
                      </a:r>
                      <a:r>
                        <a:rPr lang="it-IT" sz="1600" b="1" i="0" u="none" strike="noStrike" dirty="0">
                          <a:solidFill>
                            <a:srgbClr val="00FF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(NEW)</a:t>
                      </a:r>
                      <a:endParaRPr lang="it-IT" sz="1600" b="1" i="0" u="none" strike="noStrike" dirty="0">
                        <a:solidFill>
                          <a:srgbClr val="FFFFFF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5B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022216"/>
                  </a:ext>
                </a:extLst>
              </a:tr>
              <a:tr h="13168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t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È stata individuata una corrispondenza tra le attività previste all'interno dei Servizi del Protocollo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GoodPractice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e gli obiettivi Specifici del Piano Strategico.</a:t>
                      </a:r>
                      <a:b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</a:b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L'incidenza percentuale dei costi consuntivi 2024 del personale sui servizi del Protocollo GP è stata riparametrata sugli obiettivi specifici del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PiSA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. Tale incidenza è stata proiettata sul dato previsionale 2026 dei costi del personale.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006637"/>
                  </a:ext>
                </a:extLst>
              </a:tr>
              <a:tr h="269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COSTO INIZIATIVE EDILIZIA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5B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309215"/>
                  </a:ext>
                </a:extLst>
              </a:tr>
              <a:tr h="269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100% COSTOSVILUPPO SPAZI e INFRASTRUTTURE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77965"/>
                  </a:ext>
                </a:extLst>
              </a:tr>
              <a:tr h="269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ctr"/>
                      <a:r>
                        <a:rPr lang="it-IT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COSTO INVESTIMENTI in ATTREZZATURE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5B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895391"/>
                  </a:ext>
                </a:extLst>
              </a:tr>
              <a:tr h="269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Allocazione puntuale su OBIETTICI SPECIFICI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053663"/>
                  </a:ext>
                </a:extLst>
              </a:tr>
            </a:tbl>
          </a:graphicData>
        </a:graphic>
      </p:graphicFrame>
      <p:sp>
        <p:nvSpPr>
          <p:cNvPr id="10" name="Google Shape;257;p17">
            <a:extLst>
              <a:ext uri="{FF2B5EF4-FFF2-40B4-BE49-F238E27FC236}">
                <a16:creationId xmlns:a16="http://schemas.microsoft.com/office/drawing/2014/main" id="{FDEC7D14-9289-45FC-923E-1A9F3A2F23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4828" y="238126"/>
            <a:ext cx="10650644" cy="68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>
              <a:spcAft>
                <a:spcPts val="0"/>
              </a:spcAft>
              <a:buClr>
                <a:srgbClr val="1C355D"/>
              </a:buClr>
              <a:buSzPct val="100000"/>
            </a:pPr>
            <a:r>
              <a:rPr lang="it-IT" sz="3200" dirty="0"/>
              <a:t>Principali criteri di allocazione costi sugli Obiettivi Specifici</a:t>
            </a:r>
            <a:endParaRPr sz="3200" dirty="0"/>
          </a:p>
        </p:txBody>
      </p:sp>
      <p:pic>
        <p:nvPicPr>
          <p:cNvPr id="11" name="Google Shape;255;p17">
            <a:extLst>
              <a:ext uri="{FF2B5EF4-FFF2-40B4-BE49-F238E27FC236}">
                <a16:creationId xmlns:a16="http://schemas.microsoft.com/office/drawing/2014/main" id="{3EBC3772-5E06-4496-8129-0AB9DC7480B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14835" y="581025"/>
            <a:ext cx="1270130" cy="1102880"/>
          </a:xfrm>
          <a:prstGeom prst="rect">
            <a:avLst/>
          </a:prstGeom>
          <a:solidFill>
            <a:srgbClr val="DDEAF6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72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8793EE-36D2-4B01-9B69-E336AE7E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Allocazione delle risorse agli obiettivi specifici del </a:t>
            </a:r>
            <a:r>
              <a:rPr lang="it-IT" dirty="0" err="1"/>
              <a:t>PiSA</a:t>
            </a:r>
            <a:r>
              <a:rPr lang="it-IT" dirty="0"/>
              <a:t> - Didattica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4D984C58-4BD6-4BE3-8568-987249DE8EE4}"/>
              </a:ext>
            </a:extLst>
          </p:cNvPr>
          <p:cNvGraphicFramePr>
            <a:graphicFrameLocks/>
          </p:cNvGraphicFramePr>
          <p:nvPr/>
        </p:nvGraphicFramePr>
        <p:xfrm>
          <a:off x="5649686" y="1142996"/>
          <a:ext cx="5943600" cy="4855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821C6DB6-DCFD-4D55-8490-6143228DE0C8}"/>
              </a:ext>
            </a:extLst>
          </p:cNvPr>
          <p:cNvGraphicFramePr>
            <a:graphicFrameLocks/>
          </p:cNvGraphicFramePr>
          <p:nvPr/>
        </p:nvGraphicFramePr>
        <p:xfrm>
          <a:off x="774828" y="1937658"/>
          <a:ext cx="4874858" cy="324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0920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8793EE-36D2-4B01-9B69-E336AE7E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Allocazione delle risorse agli obiettivi specifici del </a:t>
            </a:r>
            <a:r>
              <a:rPr lang="it-IT" dirty="0" err="1"/>
              <a:t>PiSA</a:t>
            </a:r>
            <a:r>
              <a:rPr lang="it-IT" dirty="0"/>
              <a:t> - Didattica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1005854-4BA0-4F03-9CCB-D2B4A44144FE}"/>
              </a:ext>
            </a:extLst>
          </p:cNvPr>
          <p:cNvSpPr/>
          <p:nvPr/>
        </p:nvSpPr>
        <p:spPr>
          <a:xfrm>
            <a:off x="914400" y="2013857"/>
            <a:ext cx="9818914" cy="3363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42208C-0585-4F8F-80D2-A455281CBB72}"/>
              </a:ext>
            </a:extLst>
          </p:cNvPr>
          <p:cNvSpPr txBox="1"/>
          <p:nvPr/>
        </p:nvSpPr>
        <p:spPr>
          <a:xfrm>
            <a:off x="914400" y="1937657"/>
            <a:ext cx="1026522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Principali azioni: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ubik" panose="00000500000000000000" pitchFamily="2" charset="-79"/>
              <a:ea typeface="+mn-ea"/>
              <a:cs typeface="Rubik" panose="00000500000000000000" pitchFamily="2" charset="-79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Istituzione di tre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nuovi percorsi di laurea magistrale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(LM-51 R Psicologia della salute nei contesti sociali, organizzativi e di comunità, LM-30 R Ingegneria delle Tecnologie per la Sostenibilità Energetica e Ambientale, LM-16 R Finanza, Banche e Gestione dei Patrimoni) e acquisizione come sede amministrativa di un corso di laurea triennale (Scienze Politiche e Strategie Globali)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Prosecuzione del percorso relativo alla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formazione iniziale degli insegnanti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 per la scuola secondaria di primo e secondo grado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Avvio progetto pilota del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programma di eccellenza per l’avviamento alla ricerca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di studenti meritevoli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Prosecuzione del progetto “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PNRR Orientamento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”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Implementazione del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progetto SPEED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(Sistema Integrato di Prevenzione e Contrasto alla Dispersione Universitaria)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Sostegno ai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processi formativi della middle governance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di Ateneo e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sviluppo di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nuove metodologie per la didattica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 universitaria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Sostegno  a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mobilità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semestrali o annuali, tipiche dei programmi Erasmus, extra-UE o di doppio titolo e a mobilità brevi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Sostegno all’iscrizione di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studenti stranieri </a:t>
            </a: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degree </a:t>
            </a:r>
            <a:r>
              <a:rPr kumimoji="0" lang="it-IT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seeking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ubik" panose="00000500000000000000" pitchFamily="2" charset="-79"/>
              <a:ea typeface="Rubik" panose="00000500000000000000" pitchFamily="2" charset="-7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972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8793EE-36D2-4B01-9B69-E336AE7E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Allocazione delle risorse agli obiettivi specifici del </a:t>
            </a:r>
            <a:r>
              <a:rPr lang="it-IT" dirty="0" err="1"/>
              <a:t>PiSA</a:t>
            </a:r>
            <a:r>
              <a:rPr lang="it-IT" dirty="0"/>
              <a:t> - Ricerca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11B69CB3-0297-49A9-964A-B1224797C4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140929"/>
              </p:ext>
            </p:extLst>
          </p:nvPr>
        </p:nvGraphicFramePr>
        <p:xfrm>
          <a:off x="5638800" y="1139517"/>
          <a:ext cx="5928187" cy="493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DF54B5B6-99AB-4647-955F-02ACFC90D1F0}"/>
              </a:ext>
            </a:extLst>
          </p:cNvPr>
          <p:cNvGraphicFramePr>
            <a:graphicFrameLocks/>
          </p:cNvGraphicFramePr>
          <p:nvPr/>
        </p:nvGraphicFramePr>
        <p:xfrm>
          <a:off x="774828" y="1937658"/>
          <a:ext cx="4874858" cy="324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7790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8793EE-36D2-4B01-9B69-E336AE7E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Allocazione delle risorse agli obiettivi specifici del </a:t>
            </a:r>
            <a:r>
              <a:rPr lang="it-IT" dirty="0" err="1"/>
              <a:t>PiSA</a:t>
            </a:r>
            <a:r>
              <a:rPr lang="it-IT" dirty="0"/>
              <a:t> - Ricerca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1005854-4BA0-4F03-9CCB-D2B4A44144FE}"/>
              </a:ext>
            </a:extLst>
          </p:cNvPr>
          <p:cNvSpPr/>
          <p:nvPr/>
        </p:nvSpPr>
        <p:spPr>
          <a:xfrm>
            <a:off x="914400" y="2013857"/>
            <a:ext cx="9818914" cy="3363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42208C-0585-4F8F-80D2-A455281CBB72}"/>
              </a:ext>
            </a:extLst>
          </p:cNvPr>
          <p:cNvSpPr txBox="1"/>
          <p:nvPr/>
        </p:nvSpPr>
        <p:spPr>
          <a:xfrm>
            <a:off x="914400" y="1937657"/>
            <a:ext cx="102652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Principali azioni: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ubik" panose="00000500000000000000" pitchFamily="2" charset="-79"/>
              <a:ea typeface="+mn-ea"/>
              <a:cs typeface="Rubik" panose="00000500000000000000" pitchFamily="2" charset="-79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Rubik" panose="00000500000000000000" pitchFamily="2" charset="-79"/>
              </a:rPr>
              <a:t>Incentivi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Rubik" panose="00000500000000000000" pitchFamily="2" charset="-79"/>
              </a:rPr>
              <a:t> per la concezione e l’implementazione di ricerca di elevata qualità e particolarmente innovativa, ad esempio la misura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Rubik" panose="00000500000000000000" pitchFamily="2" charset="-79"/>
              </a:rPr>
              <a:t>seedcorn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Rubik" panose="00000500000000000000" pitchFamily="2" charset="-79"/>
              </a:rPr>
              <a:t>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Rubik" panose="00000500000000000000" pitchFamily="2" charset="-79"/>
              </a:rPr>
              <a:t>grant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" panose="00000500000000000000" pitchFamily="2" charset="-79"/>
              <a:ea typeface="Rubik" panose="00000500000000000000" pitchFamily="2" charset="-79"/>
              <a:cs typeface="Rubik" panose="00000500000000000000" pitchFamily="2" charset="-79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Promozione di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scambi internazionali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attraverso la mobilità in ingresso e in uscita, oltre che organizzazione di eventi di ricerca di rilievo internazionale attraverso apposite misure d’Ateneo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" panose="00000500000000000000" pitchFamily="2" charset="-79"/>
              <a:ea typeface="Rubik" panose="00000500000000000000" pitchFamily="2" charset="-79"/>
              <a:cs typeface="Rubik" panose="00000500000000000000" pitchFamily="2" charset="-79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Potenziamento delle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attività di supporto e formazione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rivolte al personale docente e ricercatore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Ampliamento e consolidamento dell’offerta relativa ai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dottorati di ricerca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" panose="00000500000000000000" pitchFamily="2" charset="-79"/>
              <a:ea typeface="Rubik" panose="00000500000000000000" pitchFamily="2" charset="-79"/>
              <a:cs typeface="Rubik" panose="00000500000000000000" pitchFamily="2" charset="-79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Rafforzamento dell’attività di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comunicazione della ricerca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Rubik" panose="00000500000000000000" pitchFamily="2" charset="-79"/>
              </a:rPr>
              <a:t>Prosecuzione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 degli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interventi finalizzati alla creazione e consolidamento di laboratori ed infrastrutture di ricerca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di elevata visibilità, massa critica e fruibilità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ubik" panose="00000500000000000000" pitchFamily="2" charset="-79"/>
              <a:ea typeface="Rubik" panose="00000500000000000000" pitchFamily="2" charset="-79"/>
              <a:cs typeface="Rubik" panose="00000500000000000000" pitchFamily="2" charset="-79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" panose="00000500000000000000" pitchFamily="2" charset="-79"/>
              <a:ea typeface="+mn-ea"/>
              <a:cs typeface="Rubik" panose="00000500000000000000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045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8793EE-36D2-4B01-9B69-E336AE7E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828" y="503128"/>
            <a:ext cx="10650644" cy="996715"/>
          </a:xfrm>
        </p:spPr>
        <p:txBody>
          <a:bodyPr>
            <a:normAutofit fontScale="90000"/>
          </a:bodyPr>
          <a:lstStyle/>
          <a:p>
            <a:r>
              <a:rPr lang="it-IT" dirty="0"/>
              <a:t>Allocazione delle risorse agli obiettivi specifici del </a:t>
            </a:r>
            <a:r>
              <a:rPr lang="it-IT" dirty="0" err="1"/>
              <a:t>PiSA</a:t>
            </a:r>
            <a:r>
              <a:rPr lang="it-IT" dirty="0"/>
              <a:t> – Valorizzazione delle conoscenze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7137F7DC-2368-45C3-8984-87273BFB540A}"/>
              </a:ext>
            </a:extLst>
          </p:cNvPr>
          <p:cNvGraphicFramePr>
            <a:graphicFrameLocks/>
          </p:cNvGraphicFramePr>
          <p:nvPr/>
        </p:nvGraphicFramePr>
        <p:xfrm>
          <a:off x="774828" y="1937658"/>
          <a:ext cx="4874858" cy="324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7E881667-5591-44B8-BE12-42B44A57C5AF}"/>
              </a:ext>
            </a:extLst>
          </p:cNvPr>
          <p:cNvGraphicFramePr>
            <a:graphicFrameLocks/>
          </p:cNvGraphicFramePr>
          <p:nvPr/>
        </p:nvGraphicFramePr>
        <p:xfrm>
          <a:off x="5649686" y="1499843"/>
          <a:ext cx="5856514" cy="4476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2666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8793EE-36D2-4B01-9B69-E336AE7E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Allocazione delle risorse agli obiettivi specifici del </a:t>
            </a:r>
            <a:r>
              <a:rPr lang="it-IT" dirty="0" err="1"/>
              <a:t>PiSA</a:t>
            </a:r>
            <a:r>
              <a:rPr lang="it-IT" dirty="0"/>
              <a:t> – Valorizzazione delle conoscenze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1005854-4BA0-4F03-9CCB-D2B4A44144FE}"/>
              </a:ext>
            </a:extLst>
          </p:cNvPr>
          <p:cNvSpPr/>
          <p:nvPr/>
        </p:nvSpPr>
        <p:spPr>
          <a:xfrm>
            <a:off x="914400" y="2013857"/>
            <a:ext cx="9818914" cy="3363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42208C-0585-4F8F-80D2-A455281CBB72}"/>
              </a:ext>
            </a:extLst>
          </p:cNvPr>
          <p:cNvSpPr txBox="1"/>
          <p:nvPr/>
        </p:nvSpPr>
        <p:spPr>
          <a:xfrm>
            <a:off x="914400" y="1937657"/>
            <a:ext cx="102652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Principali azioni: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ubik" panose="00000500000000000000" pitchFamily="2" charset="-79"/>
              <a:ea typeface="+mn-ea"/>
              <a:cs typeface="Rubik" panose="00000500000000000000" pitchFamily="2" charset="-79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Evoluzione verso il modello di “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Entrepreneurial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 University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”, alla luce delle necessità e delle opportunità offerte dal contesto industriale, economico e sociale di riferimento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Valorizzazione delle attività di ricerca attraverso la partecipazione alla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Fondazione “U4I”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e ad altre iniziative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Partecipazione e contributo attivo ai network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di Terza Missione, Cluster ed altre iniziative di riferimento nazionali ed internazionali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Progettazione, organizzazione e monitoraggio di attività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non solo di Public Engagement, ma più in generale di valorizzazione delle conoscenze e creazione di beni pubblici che coinvolgano i cittadini e gli stakeholder del territorio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Formazione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 del personale scientifico e tecnico-amministrativo nell’ambito dei seminari “Dare Valore alla Ricerca”</a:t>
            </a:r>
          </a:p>
        </p:txBody>
      </p:sp>
    </p:spTree>
    <p:extLst>
      <p:ext uri="{BB962C8B-B14F-4D97-AF65-F5344CB8AC3E}">
        <p14:creationId xmlns:p14="http://schemas.microsoft.com/office/powerpoint/2010/main" val="17303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8793EE-36D2-4B01-9B69-E336AE7E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Allocazione delle risorse agli obiettivi specifici del </a:t>
            </a:r>
            <a:r>
              <a:rPr lang="it-IT" dirty="0" err="1"/>
              <a:t>PiSA</a:t>
            </a:r>
            <a:r>
              <a:rPr lang="it-IT" dirty="0"/>
              <a:t> – Sviluppo organizzativo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8A3461A0-1ADD-43D3-BFE4-4C8E5921CBBF}"/>
              </a:ext>
            </a:extLst>
          </p:cNvPr>
          <p:cNvGraphicFramePr>
            <a:graphicFrameLocks/>
          </p:cNvGraphicFramePr>
          <p:nvPr/>
        </p:nvGraphicFramePr>
        <p:xfrm>
          <a:off x="5617027" y="1566250"/>
          <a:ext cx="5808445" cy="438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6E9BB4CA-1DCE-4669-9EF5-52B85FEE6453}"/>
              </a:ext>
            </a:extLst>
          </p:cNvPr>
          <p:cNvGraphicFramePr>
            <a:graphicFrameLocks/>
          </p:cNvGraphicFramePr>
          <p:nvPr/>
        </p:nvGraphicFramePr>
        <p:xfrm>
          <a:off x="774828" y="1937658"/>
          <a:ext cx="4874858" cy="324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1358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263249" y="2258776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ubik"/>
              <a:buNone/>
            </a:pPr>
            <a:r>
              <a:rPr lang="it-IT" sz="4800" b="0"/>
              <a:t>1. Il processo di Budget e </a:t>
            </a:r>
            <a:br>
              <a:rPr lang="it-IT" sz="4800" b="0"/>
            </a:br>
            <a:r>
              <a:rPr lang="it-IT" sz="4800" b="0"/>
              <a:t>l’applicativo U budget</a:t>
            </a:r>
            <a:endParaRPr/>
          </a:p>
        </p:txBody>
      </p:sp>
      <p:sp>
        <p:nvSpPr>
          <p:cNvPr id="126" name="Google Shape;126;p3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pic>
        <p:nvPicPr>
          <p:cNvPr id="127" name="Google Shape;127;p3"/>
          <p:cNvPicPr preferRelativeResize="0"/>
          <p:nvPr/>
        </p:nvPicPr>
        <p:blipFill rotWithShape="1">
          <a:blip r:embed="rId3">
            <a:alphaModFix/>
          </a:blip>
          <a:srcRect l="9672" t="16221" b="16327"/>
          <a:stretch/>
        </p:blipFill>
        <p:spPr>
          <a:xfrm rot="10800000">
            <a:off x="3015074" y="-24666"/>
            <a:ext cx="9176923" cy="6868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8793EE-36D2-4B01-9B69-E336AE7E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Allocazione delle risorse agli obiettivi specifici del </a:t>
            </a:r>
            <a:r>
              <a:rPr lang="it-IT" dirty="0" err="1"/>
              <a:t>PiSA</a:t>
            </a:r>
            <a:r>
              <a:rPr lang="it-IT" dirty="0"/>
              <a:t> – Sviluppo organizzativo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1005854-4BA0-4F03-9CCB-D2B4A44144FE}"/>
              </a:ext>
            </a:extLst>
          </p:cNvPr>
          <p:cNvSpPr/>
          <p:nvPr/>
        </p:nvSpPr>
        <p:spPr>
          <a:xfrm>
            <a:off x="914400" y="2013857"/>
            <a:ext cx="9818914" cy="3363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42208C-0585-4F8F-80D2-A455281CBB72}"/>
              </a:ext>
            </a:extLst>
          </p:cNvPr>
          <p:cNvSpPr txBox="1"/>
          <p:nvPr/>
        </p:nvSpPr>
        <p:spPr>
          <a:xfrm>
            <a:off x="914400" y="1937657"/>
            <a:ext cx="10265229" cy="2649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Principali azioni: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ubik" panose="00000500000000000000" pitchFamily="2" charset="-79"/>
              <a:ea typeface="+mn-ea"/>
              <a:cs typeface="Rubik" panose="00000500000000000000" pitchFamily="2" charset="-79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Times New Roman" panose="02020603050405020304" pitchFamily="18" charset="0"/>
                <a:cs typeface="+mn-cs"/>
              </a:rPr>
              <a:t>Supporto organizzativo e amministrativo al Presidio della Qualità e al Nucleo di Valutazione dell’Ateneo, comprese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Times New Roman" panose="02020603050405020304" pitchFamily="18" charset="0"/>
                <a:cs typeface="+mn-cs"/>
              </a:rPr>
              <a:t>iniziative di formazione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Times New Roman" panose="02020603050405020304" pitchFamily="18" charset="0"/>
                <a:cs typeface="+mn-cs"/>
              </a:rPr>
              <a:t>e partecipazione a Comunità di pratica per i rispettivi componenti e per i delegati per le Politiche della qualità di dipartimento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Times New Roman" panose="02020603050405020304" pitchFamily="18" charset="0"/>
              </a:rPr>
              <a:t>Coordinamento degli attori del Sistema di Assicurazione della Qualità per le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Times New Roman" panose="02020603050405020304" pitchFamily="18" charset="0"/>
              </a:rPr>
              <a:t>procedure di autovalutazione, valutazione periodica e accreditamento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Times New Roman" panose="02020603050405020304" pitchFamily="18" charset="0"/>
              </a:rPr>
              <a:t> della Sede, dei Dipartimenti e dei Corsi di studio e di Dottorato di Ricerca in linea con i dettami ministeriali e le indicazioni di ANVUR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Times New Roman" panose="02020603050405020304" pitchFamily="18" charset="0"/>
                <a:cs typeface="Times New Roman" panose="02020603050405020304" pitchFamily="18" charset="0"/>
              </a:rPr>
              <a:t> (AVA3). 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4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8793EE-36D2-4B01-9B69-E336AE7E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Allocazione delle risorse agli obiettivi specifici del </a:t>
            </a:r>
            <a:r>
              <a:rPr lang="it-IT" dirty="0" err="1"/>
              <a:t>PiSA</a:t>
            </a:r>
            <a:r>
              <a:rPr lang="it-IT" dirty="0"/>
              <a:t> – Sviluppo sostenibile</a:t>
            </a: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828027F2-C0C5-429C-9262-26BC6E6F09B6}"/>
              </a:ext>
            </a:extLst>
          </p:cNvPr>
          <p:cNvGraphicFramePr>
            <a:graphicFrameLocks/>
          </p:cNvGraphicFramePr>
          <p:nvPr/>
        </p:nvGraphicFramePr>
        <p:xfrm>
          <a:off x="5640386" y="1447800"/>
          <a:ext cx="6257700" cy="4604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D5D3CD86-CEF2-4C2D-9DB1-E8EC54EE8115}"/>
              </a:ext>
            </a:extLst>
          </p:cNvPr>
          <p:cNvGraphicFramePr>
            <a:graphicFrameLocks/>
          </p:cNvGraphicFramePr>
          <p:nvPr/>
        </p:nvGraphicFramePr>
        <p:xfrm>
          <a:off x="774828" y="1937658"/>
          <a:ext cx="4874858" cy="324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5512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8793EE-36D2-4B01-9B69-E336AE7E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Allocazione delle risorse agli obiettivi specifici del </a:t>
            </a:r>
            <a:r>
              <a:rPr lang="it-IT" dirty="0" err="1"/>
              <a:t>PiSA</a:t>
            </a:r>
            <a:r>
              <a:rPr lang="it-IT" dirty="0"/>
              <a:t> – Sviluppo sostenibile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1005854-4BA0-4F03-9CCB-D2B4A44144FE}"/>
              </a:ext>
            </a:extLst>
          </p:cNvPr>
          <p:cNvSpPr/>
          <p:nvPr/>
        </p:nvSpPr>
        <p:spPr>
          <a:xfrm>
            <a:off x="914400" y="2013857"/>
            <a:ext cx="9818914" cy="3363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42208C-0585-4F8F-80D2-A455281CBB72}"/>
              </a:ext>
            </a:extLst>
          </p:cNvPr>
          <p:cNvSpPr txBox="1"/>
          <p:nvPr/>
        </p:nvSpPr>
        <p:spPr>
          <a:xfrm>
            <a:off x="914400" y="1937657"/>
            <a:ext cx="102652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Principali azioni: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ubik" panose="00000500000000000000" pitchFamily="2" charset="-79"/>
              <a:ea typeface="+mn-ea"/>
              <a:cs typeface="Rubik" panose="00000500000000000000" pitchFamily="2" charset="-79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Stesura del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Piano Spostamenti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Casa Università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Redazione del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Piano per l'Eliminazione delle Barriere Architettoniche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Pubblicazione del secondo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Bilancio di genere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di Ateneo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Proseguimento delle azioni a sostegno dell’efficientamento energetico nelle sedi universitarie e delle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iniziative a sostegno della mobilità a basso impatto ambientale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 (bonus trasporti e convenzioni con ATB, 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BiGi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, TPL, Trenord e Le Frecce)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Times New Roman" panose="02020603050405020304" pitchFamily="18" charset="0"/>
              </a:rPr>
              <a:t>Avvio del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Times New Roman" panose="02020603050405020304" pitchFamily="18" charset="0"/>
              </a:rPr>
              <a:t>monitoraggio del livello di comfort dei luoghi di lavoro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Times New Roman" panose="02020603050405020304" pitchFamily="18" charset="0"/>
              </a:rPr>
              <a:t>Stipula di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Times New Roman" panose="02020603050405020304" pitchFamily="18" charset="0"/>
              </a:rPr>
              <a:t>convenzioni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Times New Roman" panose="02020603050405020304" pitchFamily="18" charset="0"/>
              </a:rPr>
              <a:t> con asili nido ubicati in prossimità delle sedi universitarie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534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8793EE-36D2-4B01-9B69-E336AE7E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Allocazione delle risorse agli obiettivi specifici del </a:t>
            </a:r>
            <a:r>
              <a:rPr lang="it-IT" dirty="0" err="1"/>
              <a:t>PiSA</a:t>
            </a:r>
            <a:r>
              <a:rPr lang="it-IT" dirty="0"/>
              <a:t> – Sviluppo spazi e infrastrutture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AA8874F2-9763-4993-9E07-2758CF0FE5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511059"/>
              </p:ext>
            </p:extLst>
          </p:nvPr>
        </p:nvGraphicFramePr>
        <p:xfrm>
          <a:off x="5747656" y="1665514"/>
          <a:ext cx="5770571" cy="4288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43F565AC-0549-4B9F-82D5-F95AA155DAD4}"/>
              </a:ext>
            </a:extLst>
          </p:cNvPr>
          <p:cNvGraphicFramePr>
            <a:graphicFrameLocks/>
          </p:cNvGraphicFramePr>
          <p:nvPr/>
        </p:nvGraphicFramePr>
        <p:xfrm>
          <a:off x="774828" y="1937658"/>
          <a:ext cx="4874858" cy="324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2276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8793EE-36D2-4B01-9B69-E336AE7E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Allocazione delle risorse agli obiettivi specifici del </a:t>
            </a:r>
            <a:r>
              <a:rPr lang="it-IT" dirty="0" err="1"/>
              <a:t>PiSA</a:t>
            </a:r>
            <a:r>
              <a:rPr lang="it-IT" dirty="0"/>
              <a:t> – Sviluppo spazi e infrastrutture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F1005854-4BA0-4F03-9CCB-D2B4A44144FE}"/>
              </a:ext>
            </a:extLst>
          </p:cNvPr>
          <p:cNvSpPr/>
          <p:nvPr/>
        </p:nvSpPr>
        <p:spPr>
          <a:xfrm>
            <a:off x="914400" y="2013857"/>
            <a:ext cx="9818914" cy="3363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42208C-0585-4F8F-80D2-A455281CBB72}"/>
              </a:ext>
            </a:extLst>
          </p:cNvPr>
          <p:cNvSpPr txBox="1"/>
          <p:nvPr/>
        </p:nvSpPr>
        <p:spPr>
          <a:xfrm>
            <a:off x="914400" y="1937657"/>
            <a:ext cx="102652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Principali azioni: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ubik" panose="00000500000000000000" pitchFamily="2" charset="-79"/>
              <a:ea typeface="+mn-ea"/>
              <a:cs typeface="Rubik" panose="00000500000000000000" pitchFamily="2" charset="-79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Realizzazione di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nuovi spazi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(riqualificazione della ex Caserma Montelungo e Colleoni, ristrutturazione e rifunzionalizzazione del complesso immobiliare di via Statuto,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Rubik" panose="00000500000000000000" pitchFamily="2" charset="-79"/>
                <a:cs typeface="+mn-cs"/>
              </a:rPr>
              <a:t>ristrutturazione dell’ex cabina primaria della centrale Enel di Dalmine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Intervento di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adeguamento sedi e contenimento consumi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(Rifunzionalizzazione via dei Caniana, risanamento conservativo delle facciate dell’edificio sede del CUS, rifunzionalizzazione e adeguamento spazi –5 Pignolo per uso archivio-deposito, adeguamento impianti di rilevazione fumi e antincendio)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Ottimizzazione e customizzazione delle soluzioni CINECA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- GDA, UNIFIND e IRIS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Reingegnerizzazione dell’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Ecosistema Web di Ateneo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Ingegnerizzazione di un sistema di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ticketing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e di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gestione dei claim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ubik" panose="00000500000000000000" pitchFamily="2" charset="-79"/>
              <a:ea typeface="+mn-ea"/>
              <a:cs typeface="Rubik" panose="00000500000000000000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ubik" panose="00000500000000000000" pitchFamily="2" charset="-79"/>
                <a:ea typeface="+mn-ea"/>
                <a:cs typeface="Rubik" panose="00000500000000000000" pitchFamily="2" charset="-79"/>
              </a:rPr>
              <a:t>Per i dettagli si rimanda al Piano degli Investimenti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711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0"/>
          <p:cNvSpPr txBox="1">
            <a:spLocks noGrp="1"/>
          </p:cNvSpPr>
          <p:nvPr>
            <p:ph type="title"/>
          </p:nvPr>
        </p:nvSpPr>
        <p:spPr>
          <a:xfrm>
            <a:off x="774828" y="4361896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ubik"/>
              <a:buNone/>
            </a:pPr>
            <a:r>
              <a:rPr lang="it-IT" sz="4800"/>
              <a:t>Grazie.</a:t>
            </a:r>
            <a:endParaRPr/>
          </a:p>
        </p:txBody>
      </p:sp>
      <p:sp>
        <p:nvSpPr>
          <p:cNvPr id="352" name="Google Shape;352;p30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35</a:t>
            </a:fld>
            <a:endParaRPr/>
          </a:p>
        </p:txBody>
      </p:sp>
      <p:pic>
        <p:nvPicPr>
          <p:cNvPr id="353" name="Google Shape;353;p30"/>
          <p:cNvPicPr preferRelativeResize="0"/>
          <p:nvPr/>
        </p:nvPicPr>
        <p:blipFill rotWithShape="1">
          <a:blip r:embed="rId3">
            <a:alphaModFix/>
          </a:blip>
          <a:srcRect l="9672" t="16221" b="16327"/>
          <a:stretch/>
        </p:blipFill>
        <p:spPr>
          <a:xfrm rot="10800000">
            <a:off x="3015074" y="-1"/>
            <a:ext cx="9176923" cy="6868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F163514-3D10-47DD-8DE6-66D109FE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CC9F7-E331-4A4D-8258-210102ABDB4E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rgbClr val="426EB0"/>
                </a:solidFill>
                <a:effectLst/>
                <a:uLnTx/>
                <a:uFillTx/>
                <a:latin typeface="Rubik" pitchFamily="2" charset="-79"/>
                <a:ea typeface="+mn-ea"/>
                <a:cs typeface="Rubik" pitchFamily="2" charset="-79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rgbClr val="426EB0"/>
              </a:solidFill>
              <a:effectLst/>
              <a:uLnTx/>
              <a:uFillTx/>
              <a:latin typeface="Rubik" pitchFamily="2" charset="-79"/>
              <a:ea typeface="+mn-ea"/>
              <a:cs typeface="Rubik" pitchFamily="2" charset="-79"/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757474" y="200825"/>
            <a:ext cx="10650644" cy="365125"/>
          </a:xfrm>
        </p:spPr>
        <p:txBody>
          <a:bodyPr>
            <a:normAutofit fontScale="90000"/>
          </a:bodyPr>
          <a:lstStyle/>
          <a:p>
            <a:r>
              <a:rPr lang="it-IT" sz="2400" dirty="0"/>
              <a:t>Processo di budget</a:t>
            </a:r>
          </a:p>
        </p:txBody>
      </p:sp>
      <p:sp>
        <p:nvSpPr>
          <p:cNvPr id="9" name="Freccia circolare a sinistra 8">
            <a:extLst>
              <a:ext uri="{FF2B5EF4-FFF2-40B4-BE49-F238E27FC236}">
                <a16:creationId xmlns:a16="http://schemas.microsoft.com/office/drawing/2014/main" id="{88B16602-3122-4041-9F44-CFC691F6D548}"/>
              </a:ext>
            </a:extLst>
          </p:cNvPr>
          <p:cNvSpPr/>
          <p:nvPr/>
        </p:nvSpPr>
        <p:spPr>
          <a:xfrm>
            <a:off x="8195669" y="638899"/>
            <a:ext cx="2304454" cy="2845858"/>
          </a:xfrm>
          <a:prstGeom prst="curved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FAB9C7F-6535-4524-B9F4-EAB34AE42D0F}"/>
              </a:ext>
            </a:extLst>
          </p:cNvPr>
          <p:cNvSpPr txBox="1"/>
          <p:nvPr/>
        </p:nvSpPr>
        <p:spPr>
          <a:xfrm>
            <a:off x="8659274" y="1521974"/>
            <a:ext cx="1377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applicativo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Ubudget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B24A259-8AB5-4F29-A956-4787D64A3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35" y="565950"/>
            <a:ext cx="4394594" cy="5594881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7EC74D5-D4D9-43AB-A910-4CEDA1B548DB}"/>
              </a:ext>
            </a:extLst>
          </p:cNvPr>
          <p:cNvSpPr txBox="1"/>
          <p:nvPr/>
        </p:nvSpPr>
        <p:spPr>
          <a:xfrm>
            <a:off x="7625729" y="4053197"/>
            <a:ext cx="2205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Raccordo con obiettivi del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PiSA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2023-2027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0243260-3B1C-78D4-F2EF-3A81F1C51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5332" y="3222831"/>
            <a:ext cx="1909955" cy="2715018"/>
          </a:xfrm>
          <a:prstGeom prst="rect">
            <a:avLst/>
          </a:prstGeom>
        </p:spPr>
      </p:pic>
      <p:pic>
        <p:nvPicPr>
          <p:cNvPr id="13" name="Immagine 12" descr="budget 2026 ireland">
            <a:extLst>
              <a:ext uri="{FF2B5EF4-FFF2-40B4-BE49-F238E27FC236}">
                <a16:creationId xmlns:a16="http://schemas.microsoft.com/office/drawing/2014/main" id="{25009EEC-9FB0-4CDA-AF32-0DAF80E0D4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370" y="292506"/>
            <a:ext cx="1376045" cy="692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18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>
            <a:spLocks noGrp="1"/>
          </p:cNvSpPr>
          <p:nvPr>
            <p:ph type="title"/>
          </p:nvPr>
        </p:nvSpPr>
        <p:spPr>
          <a:xfrm>
            <a:off x="900558" y="2258776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ubik"/>
              <a:buNone/>
            </a:pPr>
            <a:r>
              <a:rPr lang="it-IT" sz="4800" b="0"/>
              <a:t>2. I dati di bilancio</a:t>
            </a:r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3">
            <a:alphaModFix/>
          </a:blip>
          <a:srcRect l="9672" t="16221" b="16327"/>
          <a:stretch/>
        </p:blipFill>
        <p:spPr>
          <a:xfrm rot="10800000">
            <a:off x="3015074" y="-10811"/>
            <a:ext cx="9176923" cy="6868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6EB0"/>
              </a:buClr>
              <a:buSzPts val="1200"/>
              <a:buFont typeface="Rubik"/>
              <a:buNone/>
            </a:pPr>
            <a:fld id="{00000000-1234-1234-1234-123412341234}" type="slidenum">
              <a:rPr lang="it-IT" sz="1200" b="1" i="0" u="none" strike="noStrike" cap="none">
                <a:solidFill>
                  <a:srgbClr val="426EB0"/>
                </a:solidFill>
                <a:latin typeface="Rubik"/>
                <a:ea typeface="Rubik"/>
                <a:cs typeface="Rubik"/>
                <a:sym typeface="Rubik"/>
              </a:rPr>
              <a:t>6</a:t>
            </a:fld>
            <a:endParaRPr sz="1200" b="1" i="0" u="none" strike="noStrike" cap="none">
              <a:solidFill>
                <a:srgbClr val="426EB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8901849" y="5804131"/>
            <a:ext cx="260199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61AA"/>
              </a:buClr>
              <a:buSzPts val="1200"/>
              <a:buFont typeface="Rubik Light"/>
              <a:buNone/>
            </a:pPr>
            <a:r>
              <a:rPr lang="it-IT" sz="1200" b="0" i="1" u="none" strike="noStrike" cap="none">
                <a:solidFill>
                  <a:srgbClr val="3461AA"/>
                </a:solidFill>
                <a:latin typeface="Rubik Light"/>
                <a:ea typeface="Rubik Light"/>
                <a:cs typeface="Rubik Light"/>
                <a:sym typeface="Rubik Light"/>
              </a:rPr>
              <a:t>(importo in Euro/migliaia)</a:t>
            </a:r>
            <a:endParaRPr/>
          </a:p>
        </p:txBody>
      </p:sp>
      <p:sp>
        <p:nvSpPr>
          <p:cNvPr id="152" name="Google Shape;152;p6"/>
          <p:cNvSpPr txBox="1">
            <a:spLocks noGrp="1"/>
          </p:cNvSpPr>
          <p:nvPr>
            <p:ph type="title"/>
          </p:nvPr>
        </p:nvSpPr>
        <p:spPr>
          <a:xfrm>
            <a:off x="757474" y="200825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ubik"/>
              <a:buNone/>
            </a:pPr>
            <a:r>
              <a:rPr lang="it-IT" sz="2400"/>
              <a:t>Budget economico sintetico</a:t>
            </a:r>
            <a:endParaRPr/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4533" y="208514"/>
            <a:ext cx="1438622" cy="112692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1F953482-46F0-4279-B571-92CEEC38F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937874"/>
              </p:ext>
            </p:extLst>
          </p:nvPr>
        </p:nvGraphicFramePr>
        <p:xfrm>
          <a:off x="999242" y="771974"/>
          <a:ext cx="7591247" cy="5096472"/>
        </p:xfrm>
        <a:graphic>
          <a:graphicData uri="http://schemas.openxmlformats.org/drawingml/2006/table">
            <a:tbl>
              <a:tblPr/>
              <a:tblGrid>
                <a:gridCol w="5710471">
                  <a:extLst>
                    <a:ext uri="{9D8B030D-6E8A-4147-A177-3AD203B41FA5}">
                      <a16:colId xmlns:a16="http://schemas.microsoft.com/office/drawing/2014/main" val="3023772068"/>
                    </a:ext>
                  </a:extLst>
                </a:gridCol>
                <a:gridCol w="940388">
                  <a:extLst>
                    <a:ext uri="{9D8B030D-6E8A-4147-A177-3AD203B41FA5}">
                      <a16:colId xmlns:a16="http://schemas.microsoft.com/office/drawing/2014/main" val="2504450557"/>
                    </a:ext>
                  </a:extLst>
                </a:gridCol>
                <a:gridCol w="940388">
                  <a:extLst>
                    <a:ext uri="{9D8B030D-6E8A-4147-A177-3AD203B41FA5}">
                      <a16:colId xmlns:a16="http://schemas.microsoft.com/office/drawing/2014/main" val="2765768127"/>
                    </a:ext>
                  </a:extLst>
                </a:gridCol>
              </a:tblGrid>
              <a:tr h="17197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BUDGET ECONOMICO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2025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2026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769043"/>
                  </a:ext>
                </a:extLst>
              </a:tr>
              <a:tr h="17197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I. PROVENTI PROPRI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30.397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29.217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321848"/>
                  </a:ext>
                </a:extLst>
              </a:tr>
              <a:tr h="17197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II. CONTRIBUTI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84.011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84.917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192491"/>
                  </a:ext>
                </a:extLst>
              </a:tr>
              <a:tr h="3218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III. PROVENTI PER GESTIONE DIRETTA INTERVENTI PER IL DIRITTO ALLO STUDIO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8.779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7.239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697173"/>
                  </a:ext>
                </a:extLst>
              </a:tr>
              <a:tr h="17197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IV. ALTRI PROVENTI E RICAVI DIVERSI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2.091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1.657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738831"/>
                  </a:ext>
                </a:extLst>
              </a:tr>
              <a:tr h="17197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V. VARIAZIONE RIMANENZE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761506"/>
                  </a:ext>
                </a:extLst>
              </a:tr>
              <a:tr h="171974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VI. INCREMENTO DELLE IMMOBILIZZAZIONI PER LAVORI INTERNI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072907"/>
                  </a:ext>
                </a:extLst>
              </a:tr>
              <a:tr h="178800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TOTALE PROVENTI OPERATIVI (A)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125.278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123.029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49460"/>
                  </a:ext>
                </a:extLst>
              </a:tr>
              <a:tr h="1788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VII. COSTI DEL PERSONALE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74.178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76.711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138811"/>
                  </a:ext>
                </a:extLst>
              </a:tr>
              <a:tr h="1788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VIII. COSTI DELLA GESTIONE CORRENTE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40.136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35.968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616722"/>
                  </a:ext>
                </a:extLst>
              </a:tr>
              <a:tr h="1788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IX. AMMORTAMENTI E SVALUTAZIONI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6.912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5.929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580325"/>
                  </a:ext>
                </a:extLst>
              </a:tr>
              <a:tr h="1788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X. ACCANTONAMENTI PER RISCHI E ONERI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250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250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171397"/>
                  </a:ext>
                </a:extLst>
              </a:tr>
              <a:tr h="1788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XI. ONERI DIVERSI DI GESTIONE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256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260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88097"/>
                  </a:ext>
                </a:extLst>
              </a:tr>
              <a:tr h="178800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TOTALE COSTI OPERATIVI (B)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121.732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119.118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4795118"/>
                  </a:ext>
                </a:extLst>
              </a:tr>
              <a:tr h="17880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DIFFERENZA PROVENTI E COSTI OPERATIVI (A - B)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3.546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3.911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804672"/>
                  </a:ext>
                </a:extLst>
              </a:tr>
              <a:tr h="1788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C) PROVENTI E ONERI FINANZIARI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-112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-78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571890"/>
                  </a:ext>
                </a:extLst>
              </a:tr>
              <a:tr h="1788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D) RETTIFICHE DI VALORE DI ATTIVITA' FINANZIARIE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- 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- 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952767"/>
                  </a:ext>
                </a:extLst>
              </a:tr>
              <a:tr h="1788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E) PROVENTI E ONERI STRAORDINARI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- 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- 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267049"/>
                  </a:ext>
                </a:extLst>
              </a:tr>
              <a:tr h="178800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Risultato prima imposte (A - B + - C + - D + - E)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3.434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3.833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780252"/>
                  </a:ext>
                </a:extLst>
              </a:tr>
              <a:tr h="3576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F) IMPOSTE SUL REDDITO DELL'ESERCIZIO CORRENTI, DIFFERITE, ANTICIPATE (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irap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+ </a:t>
                      </a:r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ires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)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4.514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4.676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375288"/>
                  </a:ext>
                </a:extLst>
              </a:tr>
              <a:tr h="178800"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RISULTATO ECONOMICO PRESUNTO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-1.080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-843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788168"/>
                  </a:ext>
                </a:extLst>
              </a:tr>
              <a:tr h="3576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UTILE DA VINCOLARE A COPERTURA DI PROGETTI IN CORSO FINANZIATI DA ATENEO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1.080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843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650780"/>
                  </a:ext>
                </a:extLst>
              </a:tr>
              <a:tr h="178800">
                <a:tc>
                  <a:txBody>
                    <a:bodyPr/>
                    <a:lstStyle/>
                    <a:p>
                      <a:pPr algn="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RISULTATO A PAREGGIO/MAGGIORI RICAVI RISPETTO AI COSTI</a:t>
                      </a:r>
                    </a:p>
                  </a:txBody>
                  <a:tcPr marL="6613" marR="6613" marT="66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-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- </a:t>
                      </a:r>
                    </a:p>
                  </a:txBody>
                  <a:tcPr marL="6613" marR="6613" marT="66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930825"/>
                  </a:ext>
                </a:extLst>
              </a:tr>
              <a:tr h="1788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* i saldi includono i progetti in corso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6613" marR="6613" marT="66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63207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99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55D"/>
              </a:buClr>
              <a:buSzPct val="100000"/>
              <a:buFont typeface="Rubik"/>
              <a:buNone/>
            </a:pPr>
            <a:r>
              <a:rPr lang="it-IT">
                <a:solidFill>
                  <a:srgbClr val="1C355D"/>
                </a:solidFill>
              </a:rPr>
              <a:t>I. </a:t>
            </a:r>
            <a:r>
              <a:rPr lang="it-IT" sz="3600">
                <a:solidFill>
                  <a:srgbClr val="1C355D"/>
                </a:solidFill>
              </a:rPr>
              <a:t>PROVENTI</a:t>
            </a:r>
            <a:br>
              <a:rPr lang="it-IT">
                <a:solidFill>
                  <a:srgbClr val="1C355D"/>
                </a:solidFill>
              </a:rPr>
            </a:br>
            <a:r>
              <a:rPr lang="it-IT">
                <a:solidFill>
                  <a:srgbClr val="1C355D"/>
                </a:solidFill>
              </a:rPr>
              <a:t>Proventi per la didattica</a:t>
            </a:r>
            <a:r>
              <a:rPr lang="it-IT">
                <a:solidFill>
                  <a:srgbClr val="1C355D"/>
                </a:solidFill>
                <a:highlight>
                  <a:srgbClr val="FFFF00"/>
                </a:highlight>
              </a:rPr>
              <a:t> </a:t>
            </a:r>
            <a:endParaRPr/>
          </a:p>
        </p:txBody>
      </p:sp>
      <p:sp>
        <p:nvSpPr>
          <p:cNvPr id="159" name="Google Shape;159;p7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  <p:sp>
        <p:nvSpPr>
          <p:cNvPr id="160" name="Google Shape;160;p7"/>
          <p:cNvSpPr/>
          <p:nvPr/>
        </p:nvSpPr>
        <p:spPr>
          <a:xfrm>
            <a:off x="9801134" y="5804131"/>
            <a:ext cx="170271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i="1">
                <a:solidFill>
                  <a:srgbClr val="3461AA"/>
                </a:solidFill>
                <a:latin typeface="Rubik Light"/>
                <a:ea typeface="Rubik Light"/>
                <a:cs typeface="Rubik Light"/>
                <a:sym typeface="Rubik Light"/>
              </a:rPr>
              <a:t>(importo in Euro/000)</a:t>
            </a:r>
            <a:endParaRPr/>
          </a:p>
        </p:txBody>
      </p:sp>
      <p:pic>
        <p:nvPicPr>
          <p:cNvPr id="161" name="Google Shape;16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0414632" y="523286"/>
            <a:ext cx="1089212" cy="108921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/>
          <p:nvPr/>
        </p:nvSpPr>
        <p:spPr>
          <a:xfrm>
            <a:off x="7424185" y="1533757"/>
            <a:ext cx="29050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Rapporto tasse/FFO</a:t>
            </a:r>
            <a:endParaRPr dirty="0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EF53274-0C25-4C74-ADB6-41185B517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624787"/>
              </p:ext>
            </p:extLst>
          </p:nvPr>
        </p:nvGraphicFramePr>
        <p:xfrm>
          <a:off x="7214440" y="2276779"/>
          <a:ext cx="3886200" cy="3246120"/>
        </p:xfrm>
        <a:graphic>
          <a:graphicData uri="http://schemas.openxmlformats.org/drawingml/2006/table">
            <a:tbl>
              <a:tblPr/>
              <a:tblGrid>
                <a:gridCol w="2870200">
                  <a:extLst>
                    <a:ext uri="{9D8B030D-6E8A-4147-A177-3AD203B41FA5}">
                      <a16:colId xmlns:a16="http://schemas.microsoft.com/office/drawing/2014/main" val="425971117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01115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Voci calcolo indicatore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Previsione 2026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5301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Fondo di Finanziamento Ordinario (A)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81.966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422875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Contribuzione studentesca al netto dei rimborsi tasse agli iscritti in corso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15.730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76832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Contribuzione studentesca di studenti iscritti OLTRE la durata normale del corso di studi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   4.737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897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Contribuzione studentesca studenti in corso (B)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10.993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4816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Rapporto contribuzione studentesca / FFO (B/A) ≤ 20%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991253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21C5CF7C-2191-48CA-B074-1CDA6BD279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343404"/>
              </p:ext>
            </p:extLst>
          </p:nvPr>
        </p:nvGraphicFramePr>
        <p:xfrm>
          <a:off x="480898" y="1533757"/>
          <a:ext cx="5473700" cy="4564380"/>
        </p:xfrm>
        <a:graphic>
          <a:graphicData uri="http://schemas.openxmlformats.org/drawingml/2006/table">
            <a:tbl>
              <a:tblPr/>
              <a:tblGrid>
                <a:gridCol w="2870200">
                  <a:extLst>
                    <a:ext uri="{9D8B030D-6E8A-4147-A177-3AD203B41FA5}">
                      <a16:colId xmlns:a16="http://schemas.microsoft.com/office/drawing/2014/main" val="419739146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3040931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897159816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88092049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Composizione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Delta</a:t>
                      </a:r>
                      <a:b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</a:br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2026-2025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9995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Contributo onnicomprensivo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16.000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16.000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- 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20239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Tasse e contributi per corsi di perfezionamento e master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870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908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033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Tasse di iscrizione a corsi TFA e specializzazione per l'insegnamento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1475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3789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Tasse e contributi vari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93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59238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Indennità ritardato pagamento tasse e contributi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5908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Tasse preiscrizione corsi di laurea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180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180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1969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Tasse corsi di dottorato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80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60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-25%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260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Tasse di iscrizione a corsi singoli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264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Contributo per esami di stato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90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4608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TOTALE "Proventi per la didattica"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19.138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19.828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27634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47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55D"/>
              </a:buClr>
              <a:buSzPct val="100000"/>
              <a:buFont typeface="Rubik"/>
              <a:buNone/>
            </a:pPr>
            <a:r>
              <a:rPr lang="it-IT" sz="3600" dirty="0">
                <a:solidFill>
                  <a:srgbClr val="1C355D"/>
                </a:solidFill>
              </a:rPr>
              <a:t>II</a:t>
            </a:r>
            <a:r>
              <a:rPr lang="it-IT" dirty="0">
                <a:solidFill>
                  <a:srgbClr val="1C355D"/>
                </a:solidFill>
              </a:rPr>
              <a:t>. Contributi</a:t>
            </a:r>
            <a:br>
              <a:rPr lang="it-IT" dirty="0">
                <a:solidFill>
                  <a:srgbClr val="1C355D"/>
                </a:solidFill>
              </a:rPr>
            </a:br>
            <a:br>
              <a:rPr lang="it-IT" dirty="0">
                <a:solidFill>
                  <a:srgbClr val="1C355D"/>
                </a:solidFill>
              </a:rPr>
            </a:br>
            <a:endParaRPr dirty="0">
              <a:highlight>
                <a:srgbClr val="FFFF00"/>
              </a:highlight>
            </a:endParaRPr>
          </a:p>
        </p:txBody>
      </p:sp>
      <p:sp>
        <p:nvSpPr>
          <p:cNvPr id="170" name="Google Shape;170;p8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  <p:sp>
        <p:nvSpPr>
          <p:cNvPr id="171" name="Google Shape;171;p8"/>
          <p:cNvSpPr/>
          <p:nvPr/>
        </p:nvSpPr>
        <p:spPr>
          <a:xfrm>
            <a:off x="10267612" y="5856024"/>
            <a:ext cx="16546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i="1" dirty="0">
                <a:solidFill>
                  <a:srgbClr val="3461AA"/>
                </a:solidFill>
                <a:latin typeface="Rubik Light"/>
                <a:ea typeface="Rubik Light"/>
                <a:cs typeface="Rubik Light"/>
                <a:sym typeface="Rubik Light"/>
              </a:rPr>
              <a:t>(importo in Euro/000</a:t>
            </a:r>
            <a:endParaRPr dirty="0"/>
          </a:p>
        </p:txBody>
      </p:sp>
      <p:pic>
        <p:nvPicPr>
          <p:cNvPr id="172" name="Google Shape;17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4918" y="356888"/>
            <a:ext cx="1474744" cy="121598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8"/>
          <p:cNvSpPr/>
          <p:nvPr/>
        </p:nvSpPr>
        <p:spPr>
          <a:xfrm>
            <a:off x="6990000" y="1268981"/>
            <a:ext cx="3349836" cy="198326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5715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77 </a:t>
            </a:r>
            <a:r>
              <a:rPr lang="it-IT" b="1" dirty="0" err="1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mil</a:t>
            </a:r>
            <a:r>
              <a:rPr lang="it-IT" b="1" dirty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/euro per FFO (quote base e premiale, perequativo, piani straordinari e no tax area </a:t>
            </a:r>
            <a:r>
              <a:rPr lang="it-IT" sz="1200" b="1" dirty="0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rPr>
              <a:t>)</a:t>
            </a:r>
            <a:endParaRPr dirty="0"/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048BEB9F-1DCB-4A16-ADA2-8579111362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90097"/>
              </p:ext>
            </p:extLst>
          </p:nvPr>
        </p:nvGraphicFramePr>
        <p:xfrm>
          <a:off x="774828" y="1572877"/>
          <a:ext cx="5473700" cy="4183380"/>
        </p:xfrm>
        <a:graphic>
          <a:graphicData uri="http://schemas.openxmlformats.org/drawingml/2006/table">
            <a:tbl>
              <a:tblPr/>
              <a:tblGrid>
                <a:gridCol w="2870200">
                  <a:extLst>
                    <a:ext uri="{9D8B030D-6E8A-4147-A177-3AD203B41FA5}">
                      <a16:colId xmlns:a16="http://schemas.microsoft.com/office/drawing/2014/main" val="386128246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5914304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64396782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319496358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Composizione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2025</a:t>
                      </a:r>
                      <a:br>
                        <a:rPr lang="it-IT" sz="15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</a:br>
                      <a:endParaRPr lang="it-IT" sz="1500" b="1" i="0" u="none" strike="noStrike">
                        <a:solidFill>
                          <a:srgbClr val="FFFFFF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2026</a:t>
                      </a:r>
                      <a:br>
                        <a:rPr lang="it-IT" sz="15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</a:br>
                      <a:endParaRPr lang="it-IT" sz="1500" b="1" i="0" u="none" strike="noStrike">
                        <a:solidFill>
                          <a:srgbClr val="FFFFFF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Delta</a:t>
                      </a:r>
                      <a:br>
                        <a:rPr lang="it-IT" sz="15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</a:br>
                      <a:r>
                        <a:rPr lang="it-IT" sz="15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2026 vs 2025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06294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1) Contributi Miur e altre Amministrazioni centrali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81.946 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83.356 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66731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2) Contributi Regioni e Province autonome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  -   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-   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63955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3) Contributi altre Amministrazioni locali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87 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87 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08187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4) Contributi dall'Unione Europea e dal Resto del Mondo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1.085 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1.000 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0222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5) Contributi da Università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791 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374 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-53%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0697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6) Contributi da altri (pubblici)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   1 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  -   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-100%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5668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500" b="1" i="0" u="none" strike="noStrike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7) Contributi da altri (privati)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    101 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    100 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9391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TOTALE CONTRIBUTI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    84.011 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     84.917 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6238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"/>
          <p:cNvSpPr txBox="1">
            <a:spLocks noGrp="1"/>
          </p:cNvSpPr>
          <p:nvPr>
            <p:ph type="title"/>
          </p:nvPr>
        </p:nvSpPr>
        <p:spPr>
          <a:xfrm>
            <a:off x="774828" y="569535"/>
            <a:ext cx="10650644" cy="47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55D"/>
              </a:buClr>
              <a:buSzPct val="100000"/>
              <a:buFont typeface="Rubik"/>
              <a:buNone/>
            </a:pPr>
            <a:r>
              <a:rPr lang="it-IT" sz="3600" dirty="0">
                <a:solidFill>
                  <a:srgbClr val="1C355D"/>
                </a:solidFill>
              </a:rPr>
              <a:t>II</a:t>
            </a:r>
            <a:r>
              <a:rPr lang="it-IT" dirty="0">
                <a:solidFill>
                  <a:srgbClr val="1C355D"/>
                </a:solidFill>
              </a:rPr>
              <a:t>. </a:t>
            </a:r>
            <a:r>
              <a:rPr lang="it-IT" dirty="0" err="1">
                <a:solidFill>
                  <a:srgbClr val="1C355D"/>
                </a:solidFill>
              </a:rPr>
              <a:t>Ffo</a:t>
            </a:r>
            <a:r>
              <a:rPr lang="it-IT" dirty="0">
                <a:solidFill>
                  <a:srgbClr val="1C355D"/>
                </a:solidFill>
              </a:rPr>
              <a:t> (trend assegnazioni)</a:t>
            </a:r>
            <a:br>
              <a:rPr lang="it-IT" dirty="0">
                <a:solidFill>
                  <a:srgbClr val="1C355D"/>
                </a:solidFill>
              </a:rPr>
            </a:br>
            <a:endParaRPr dirty="0">
              <a:highlight>
                <a:srgbClr val="FFFF00"/>
              </a:highlight>
            </a:endParaRPr>
          </a:p>
        </p:txBody>
      </p:sp>
      <p:sp>
        <p:nvSpPr>
          <p:cNvPr id="170" name="Google Shape;170;p8"/>
          <p:cNvSpPr txBox="1">
            <a:spLocks noGrp="1"/>
          </p:cNvSpPr>
          <p:nvPr>
            <p:ph type="sldNum" idx="12"/>
          </p:nvPr>
        </p:nvSpPr>
        <p:spPr>
          <a:xfrm>
            <a:off x="8664918" y="62929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  <p:sp>
        <p:nvSpPr>
          <p:cNvPr id="171" name="Google Shape;171;p8"/>
          <p:cNvSpPr/>
          <p:nvPr/>
        </p:nvSpPr>
        <p:spPr>
          <a:xfrm>
            <a:off x="10267612" y="5856024"/>
            <a:ext cx="16546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i="1" dirty="0">
                <a:solidFill>
                  <a:srgbClr val="3461AA"/>
                </a:solidFill>
                <a:latin typeface="Rubik Light"/>
                <a:ea typeface="Rubik Light"/>
                <a:cs typeface="Rubik Light"/>
                <a:sym typeface="Rubik Light"/>
              </a:rPr>
              <a:t>(importo in Euro/000</a:t>
            </a:r>
            <a:endParaRPr dirty="0"/>
          </a:p>
        </p:txBody>
      </p:sp>
      <p:pic>
        <p:nvPicPr>
          <p:cNvPr id="172" name="Google Shape;17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4918" y="356888"/>
            <a:ext cx="1474744" cy="12159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9EBC497B-1F47-4237-88A9-C4F655DE7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83995"/>
              </p:ext>
            </p:extLst>
          </p:nvPr>
        </p:nvGraphicFramePr>
        <p:xfrm>
          <a:off x="774828" y="1047750"/>
          <a:ext cx="7861300" cy="2446020"/>
        </p:xfrm>
        <a:graphic>
          <a:graphicData uri="http://schemas.openxmlformats.org/drawingml/2006/table">
            <a:tbl>
              <a:tblPr/>
              <a:tblGrid>
                <a:gridCol w="2527300">
                  <a:extLst>
                    <a:ext uri="{9D8B030D-6E8A-4147-A177-3AD203B41FA5}">
                      <a16:colId xmlns:a16="http://schemas.microsoft.com/office/drawing/2014/main" val="1158605049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3279587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61074424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74385124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57768743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05450483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143808996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Delta 2025-2024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02163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Quota base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41.247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43.780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45.439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42.071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47.348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47253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Quota premiale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17.394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18.329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19.811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19.560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19.795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22521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Intervento perequativo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-1.827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749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705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1.915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172%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2466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Integrazione quota base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794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1.561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1.490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1.532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1.433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84120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Totale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57.609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63.600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67.490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63.868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70.491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63229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Piani straordinari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5.043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5.823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7.476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10.105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4.901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-51%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1853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  <a:hlinkClick r:id="rId4" action="ppaction://hlinkfile"/>
                        </a:rPr>
                        <a:t>Totale inclusi piani straordinari[1]</a:t>
                      </a: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64.741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70.396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76.393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74.646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75.392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163156"/>
                  </a:ext>
                </a:extLst>
              </a:tr>
              <a:tr h="175260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it-IT" sz="1200" b="1" i="1" u="sng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  <a:hlinkClick r:id="rId5" action="ppaction://hlinkfile"/>
                        </a:rPr>
                        <a:t>[1] Esclusi i recuperi e le assegnazioni una tantum effettuati a valere sulla quota base e inclusi interventi consolidabili e rettifiche</a:t>
                      </a:r>
                      <a:endParaRPr lang="it-IT" sz="1200" b="1" i="1" u="sng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Rubik" panose="00000500000000000000" pitchFamily="2" charset="-79"/>
                        <a:cs typeface="Rubik" panose="00000500000000000000" pitchFamily="2" charset="-79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80066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643C4B6-E408-4FC0-88CD-3AB431A54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074660"/>
              </p:ext>
            </p:extLst>
          </p:nvPr>
        </p:nvGraphicFramePr>
        <p:xfrm>
          <a:off x="803618" y="3790886"/>
          <a:ext cx="7861300" cy="1927860"/>
        </p:xfrm>
        <a:graphic>
          <a:graphicData uri="http://schemas.openxmlformats.org/drawingml/2006/table">
            <a:tbl>
              <a:tblPr/>
              <a:tblGrid>
                <a:gridCol w="2527300">
                  <a:extLst>
                    <a:ext uri="{9D8B030D-6E8A-4147-A177-3AD203B41FA5}">
                      <a16:colId xmlns:a16="http://schemas.microsoft.com/office/drawing/2014/main" val="73288123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303139499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79811647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6907918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90081726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39534994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4041198532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COMPOSIZIONE QUOTA BASE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Delta 2025-2024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67023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Quota costo standard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21.208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23.272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24.475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23.479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24.595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455046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Quota storica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18.419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20.508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20.965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17.209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16.098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42152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Consolidamento scatti stipendiali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1.093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1.093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28419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Consolidamento valorizzazione PTA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290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050665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Consolidamento piani straordinari conclusi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5.272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92711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Totale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41.247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43.780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45.439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42.071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47.348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74840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Peso assegnazione FFO UniBg sul sistema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0,91%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0,99%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1,04%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1,01%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0,98%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ubik" panose="00000500000000000000" pitchFamily="2" charset="-79"/>
                          <a:cs typeface="Rubik" panose="00000500000000000000" pitchFamily="2" charset="-79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198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679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4873</Words>
  <Application>Microsoft Office PowerPoint</Application>
  <PresentationFormat>Widescreen</PresentationFormat>
  <Paragraphs>1253</Paragraphs>
  <Slides>35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35</vt:i4>
      </vt:variant>
    </vt:vector>
  </HeadingPairs>
  <TitlesOfParts>
    <vt:vector size="45" baseType="lpstr">
      <vt:lpstr>Arial</vt:lpstr>
      <vt:lpstr>Symbol</vt:lpstr>
      <vt:lpstr>Franklin Gothic Book</vt:lpstr>
      <vt:lpstr>Calibri</vt:lpstr>
      <vt:lpstr>Rubik</vt:lpstr>
      <vt:lpstr>Rubik Light</vt:lpstr>
      <vt:lpstr>Libre Franklin</vt:lpstr>
      <vt:lpstr>Tema di Office</vt:lpstr>
      <vt:lpstr>1_Tema di Office</vt:lpstr>
      <vt:lpstr>2_Tema di Office</vt:lpstr>
      <vt:lpstr>Bilancio di PREVISIONE 2026</vt:lpstr>
      <vt:lpstr>Bilancio di previsione 2026</vt:lpstr>
      <vt:lpstr>1. Il processo di Budget e  l’applicativo U budget</vt:lpstr>
      <vt:lpstr>Processo di budget</vt:lpstr>
      <vt:lpstr>2. I dati di bilancio</vt:lpstr>
      <vt:lpstr>Budget economico sintetico</vt:lpstr>
      <vt:lpstr>I. PROVENTI Proventi per la didattica </vt:lpstr>
      <vt:lpstr>II. Contributi  </vt:lpstr>
      <vt:lpstr>II. Ffo (trend assegnazioni) </vt:lpstr>
      <vt:lpstr>COSTI COSTI DEL PERSONALE (netto irap)</vt:lpstr>
      <vt:lpstr>COSTI COSTI DEL PERSONALE (netto irap)</vt:lpstr>
      <vt:lpstr>COSTI COSTI DELLA GESTIONE CORRENTE</vt:lpstr>
      <vt:lpstr>COSTI COSTI DELLA GESTIONE CORRENTE  - FOCUS</vt:lpstr>
      <vt:lpstr>COSTI COSTI DELLA GESTIONE CORRENTE  - FOCUS</vt:lpstr>
      <vt:lpstr>COSTI COSTI DELLA GESTIONE CORRENTE  - FOCUS</vt:lpstr>
      <vt:lpstr>Nuovi stanziamenti al budget degli investimenti 2026</vt:lpstr>
      <vt:lpstr>Riporto stanziamenti iniziative finanziate ante 2026</vt:lpstr>
      <vt:lpstr>Movimentazioni pn  </vt:lpstr>
      <vt:lpstr>Pn NON VINCOLATO</vt:lpstr>
      <vt:lpstr>Attività finanziate con utilizzo di pn non vincolato</vt:lpstr>
      <vt:lpstr>3. Budget 2026 e  obiettivi generali PiSA</vt:lpstr>
      <vt:lpstr>Principali criteri di allocazione costi sugli Obiettivi Specifici</vt:lpstr>
      <vt:lpstr>Allocazione delle risorse agli obiettivi specifici del PiSA - Didattica</vt:lpstr>
      <vt:lpstr>Allocazione delle risorse agli obiettivi specifici del PiSA - Didattica</vt:lpstr>
      <vt:lpstr>Allocazione delle risorse agli obiettivi specifici del PiSA - Ricerca</vt:lpstr>
      <vt:lpstr>Allocazione delle risorse agli obiettivi specifici del PiSA - Ricerca</vt:lpstr>
      <vt:lpstr>Allocazione delle risorse agli obiettivi specifici del PiSA – Valorizzazione delle conoscenze</vt:lpstr>
      <vt:lpstr>Allocazione delle risorse agli obiettivi specifici del PiSA – Valorizzazione delle conoscenze</vt:lpstr>
      <vt:lpstr>Allocazione delle risorse agli obiettivi specifici del PiSA – Sviluppo organizzativo</vt:lpstr>
      <vt:lpstr>Allocazione delle risorse agli obiettivi specifici del PiSA – Sviluppo organizzativo</vt:lpstr>
      <vt:lpstr>Allocazione delle risorse agli obiettivi specifici del PiSA – Sviluppo sostenibile</vt:lpstr>
      <vt:lpstr>Allocazione delle risorse agli obiettivi specifici del PiSA – Sviluppo sostenibile</vt:lpstr>
      <vt:lpstr>Allocazione delle risorse agli obiettivi specifici del PiSA – Sviluppo spazi e infrastrutture</vt:lpstr>
      <vt:lpstr>Allocazione delle risorse agli obiettivi specifici del PiSA – Sviluppo spazi e infrastrutture</vt:lpstr>
      <vt:lpstr>Grazie.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Bilancio di PREVISIONE 2025</dc:title>
  <dc:creator>Utente di Microsoft Office</dc:creator>
  <cp:lastModifiedBy>Rosangela CATTANEO</cp:lastModifiedBy>
  <cp:revision>78</cp:revision>
  <cp:lastPrinted>2025-12-01T10:09:57Z</cp:lastPrinted>
  <dcterms:created xsi:type="dcterms:W3CDTF">2018-11-28T11:02:36Z</dcterms:created>
  <dcterms:modified xsi:type="dcterms:W3CDTF">2026-01-14T08:29:34Z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0x0101002873EA9B6F58614E8C18248E22FE58AD</vt:lpwstr>
  </property>
</Properties>
</file>