
<file path=[Content_Types].xml><?xml version="1.0" encoding="utf-8"?>
<Types xmlns="http://schemas.openxmlformats.org/package/2006/content-types">
  <Default Extension="fntdata" ContentType="application/x-fontdata"/>
  <Default Extension="jp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theme/themeOverride1.xml" ContentType="application/vnd.openxmlformats-officedocument.themeOverride+xml"/>
  <Override PartName="/ppt/notesSlides/notesSlide5.xml" ContentType="application/vnd.openxmlformats-officedocument.presentationml.notesSl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theme/themeOverride2.xml" ContentType="application/vnd.openxmlformats-officedocument.themeOverr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theme/themeOverride3.xml" ContentType="application/vnd.openxmlformats-officedocument.themeOverride+xml"/>
  <Override PartName="/ppt/notesSlides/notesSlide8.xml" ContentType="application/vnd.openxmlformats-officedocument.presentationml.notesSlid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theme/themeOverride4.xml" ContentType="application/vnd.openxmlformats-officedocument.themeOverride+xml"/>
  <Override PartName="/ppt/notesSlides/notesSlide9.xml" ContentType="application/vnd.openxmlformats-officedocument.presentationml.notesSlid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theme/themeOverride5.xml" ContentType="application/vnd.openxmlformats-officedocument.themeOverride+xml"/>
  <Override PartName="/ppt/notesSlides/notesSlide10.xml" ContentType="application/vnd.openxmlformats-officedocument.presentationml.notesSlid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theme/themeOverride6.xml" ContentType="application/vnd.openxmlformats-officedocument.themeOverr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theme/themeOverride7.xml" ContentType="application/vnd.openxmlformats-officedocument.themeOverride+xml"/>
  <Override PartName="/ppt/notesSlides/notesSlide13.xml" ContentType="application/vnd.openxmlformats-officedocument.presentationml.notesSlid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theme/themeOverride8.xml" ContentType="application/vnd.openxmlformats-officedocument.themeOverride+xml"/>
  <Override PartName="/ppt/notesSlides/notesSlide14.xml" ContentType="application/vnd.openxmlformats-officedocument.presentationml.notesSlide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theme/themeOverride9.xml" ContentType="application/vnd.openxmlformats-officedocument.themeOverride+xml"/>
  <Override PartName="/ppt/notesSlides/notesSlide15.xml" ContentType="application/vnd.openxmlformats-officedocument.presentationml.notesSlide+xml"/>
  <Override PartName="/ppt/charts/chart11.xml" ContentType="application/vnd.openxmlformats-officedocument.drawingml.chart+xml"/>
  <Override PartName="/ppt/charts/style11.xml" ContentType="application/vnd.ms-office.chartstyle+xml"/>
  <Override PartName="/ppt/charts/colors11.xml" ContentType="application/vnd.ms-office.chartcolorstyle+xml"/>
  <Override PartName="/ppt/theme/themeOverride10.xml" ContentType="application/vnd.openxmlformats-officedocument.themeOverr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embedTrueTypeFonts="1" saveSubsetFonts="1" autoCompressPictures="0">
  <p:sldMasterIdLst>
    <p:sldMasterId id="2147483648" r:id="rId1"/>
  </p:sldMasterIdLst>
  <p:notesMasterIdLst>
    <p:notesMasterId r:id="rId22"/>
  </p:notesMasterIdLst>
  <p:handoutMasterIdLst>
    <p:handoutMasterId r:id="rId23"/>
  </p:handoutMasterIdLst>
  <p:sldIdLst>
    <p:sldId id="256" r:id="rId2"/>
    <p:sldId id="257" r:id="rId3"/>
    <p:sldId id="285" r:id="rId4"/>
    <p:sldId id="259" r:id="rId5"/>
    <p:sldId id="260" r:id="rId6"/>
    <p:sldId id="262" r:id="rId7"/>
    <p:sldId id="263" r:id="rId8"/>
    <p:sldId id="265" r:id="rId9"/>
    <p:sldId id="266" r:id="rId10"/>
    <p:sldId id="268" r:id="rId11"/>
    <p:sldId id="271" r:id="rId12"/>
    <p:sldId id="272" r:id="rId13"/>
    <p:sldId id="276" r:id="rId14"/>
    <p:sldId id="277" r:id="rId15"/>
    <p:sldId id="278" r:id="rId16"/>
    <p:sldId id="280" r:id="rId17"/>
    <p:sldId id="281" r:id="rId18"/>
    <p:sldId id="282" r:id="rId19"/>
    <p:sldId id="283" r:id="rId20"/>
    <p:sldId id="284" r:id="rId21"/>
  </p:sldIdLst>
  <p:sldSz cx="12192000" cy="6858000"/>
  <p:notesSz cx="6858000" cy="9872663"/>
  <p:embeddedFontLst>
    <p:embeddedFont>
      <p:font typeface="Libre Franklin" pitchFamily="2" charset="0"/>
      <p:regular r:id="rId24"/>
      <p:bold r:id="rId25"/>
      <p:italic r:id="rId26"/>
      <p:boldItalic r:id="rId27"/>
    </p:embeddedFont>
    <p:embeddedFont>
      <p:font typeface="Rubik" panose="00000500000000000000" pitchFamily="2" charset="-79"/>
      <p:regular r:id="rId28"/>
      <p:bold r:id="rId29"/>
      <p:italic r:id="rId30"/>
      <p:boldItalic r:id="rId31"/>
    </p:embeddedFont>
    <p:embeddedFont>
      <p:font typeface="Rubik Light" panose="00000400000000000000" pitchFamily="2" charset="-79"/>
      <p:regular r:id="rId32"/>
      <p:bold r:id="rId33"/>
      <p:italic r:id="rId34"/>
      <p:boldItalic r:id="rId35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GoogleSlidesCustomDataVersion2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48" roundtripDataSignature="AMtx7mj+5oh2AAYabJlm4CrDXdWqJO7Upg==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3BF552C3-47D3-1F81-E56A-D4278BAACFFD}" name="Sergio Cavalieri" initials="SC" userId="S::sergio.cavalieri@unibg.it::aa2d3c9e-0095-4ffa-ab4e-39d33a6d007b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ffaella CARENINI" initials="RC" lastIdx="1" clrIdx="0">
    <p:extLst>
      <p:ext uri="{19B8F6BF-5375-455C-9EA6-DF929625EA0E}">
        <p15:presenceInfo xmlns:p15="http://schemas.microsoft.com/office/powerpoint/2012/main" userId="S::raffaella.carenini@unibg.it::9dd6800d-9259-4eee-9c8b-1394d84a82e3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8EBF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00DD1853-6286-4480-95D5-B832237A60B2}">
  <a:tblStyle styleId="{00DD1853-6286-4480-95D5-B832237A60B2}" styleName="Table_0">
    <a:wholeTbl>
      <a:tcTxStyle b="off" i="off">
        <a:font>
          <a:latin typeface="Arial"/>
          <a:ea typeface="Arial"/>
          <a:cs typeface="Arial"/>
        </a:font>
        <a:srgbClr val="000000"/>
      </a:tcTxStyle>
      <a:tcStyle>
        <a:tcBdr/>
      </a:tcStyle>
    </a:wholeTbl>
    <a:band1H>
      <a:tcTxStyle b="off" i="off"/>
      <a:tcStyle>
        <a:tcBdr/>
      </a:tcStyle>
    </a:band1H>
    <a:band2H>
      <a:tcTxStyle b="off" i="off"/>
      <a:tcStyle>
        <a:tcBdr/>
      </a:tcStyle>
    </a:band2H>
    <a:band1V>
      <a:tcTxStyle b="off" i="off"/>
      <a:tcStyle>
        <a:tcBdr/>
      </a:tcStyle>
    </a:band1V>
    <a:band2V>
      <a:tcTxStyle b="off" i="off"/>
      <a:tcStyle>
        <a:tcBdr/>
      </a:tcStyle>
    </a:band2V>
    <a:lastCol>
      <a:tcTxStyle b="off" i="off"/>
      <a:tcStyle>
        <a:tcBdr/>
      </a:tcStyle>
    </a:lastCol>
    <a:firstCol>
      <a:tcTxStyle b="off" i="off"/>
      <a:tcStyle>
        <a:tcBdr/>
      </a:tcStyle>
    </a:firstCol>
    <a:lastRow>
      <a:tcTxStyle b="off" i="off"/>
      <a:tcStyle>
        <a:tcBdr/>
      </a:tcStyle>
    </a:lastRow>
    <a:seCell>
      <a:tcTxStyle b="off" i="off"/>
      <a:tcStyle>
        <a:tcBdr/>
      </a:tcStyle>
    </a:seCell>
    <a:swCell>
      <a:tcTxStyle b="off" i="off"/>
      <a:tcStyle>
        <a:tcBdr/>
      </a:tcStyle>
    </a:swCell>
    <a:firstRow>
      <a:tcTxStyle b="off" i="off"/>
      <a:tcStyle>
        <a:tcBdr/>
      </a:tcStyle>
    </a:firstRow>
    <a:neCell>
      <a:tcTxStyle b="off" i="off"/>
      <a:tcStyle>
        <a:tcBdr/>
      </a:tcStyle>
    </a:neCell>
    <a:nwCell>
      <a:tcTxStyle b="off" i="off"/>
      <a:tcStyle>
        <a:tcBdr/>
      </a:tcStyle>
    </a:nwCell>
  </a:tblStyle>
  <a:tblStyle styleId="{9E5B2195-D5AC-4515-BE20-129F0149D63C}" styleName="Table_1">
    <a:wholeTbl>
      <a:tcTxStyle b="off" i="off">
        <a:font>
          <a:latin typeface="Franklin Gothic Book"/>
          <a:ea typeface="Franklin Gothic Book"/>
          <a:cs typeface="Franklin Gothic Book"/>
        </a:font>
        <a:schemeClr val="dk1"/>
      </a:tcTxStyle>
      <a:tcStyle>
        <a:tcBdr>
          <a:lef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E8EBF5"/>
          </a:solidFill>
        </a:fill>
      </a:tcStyle>
    </a:wholeTbl>
    <a:band1H>
      <a:tcTxStyle b="off" i="off"/>
      <a:tcStyle>
        <a:tcBdr/>
        <a:fill>
          <a:solidFill>
            <a:srgbClr val="CDD4EA"/>
          </a:solidFill>
        </a:fill>
      </a:tcStyle>
    </a:band1H>
    <a:band2H>
      <a:tcTxStyle b="off" i="off"/>
      <a:tcStyle>
        <a:tcBdr/>
      </a:tcStyle>
    </a:band2H>
    <a:band1V>
      <a:tcTxStyle b="off" i="off"/>
      <a:tcStyle>
        <a:tcBdr/>
        <a:fill>
          <a:solidFill>
            <a:srgbClr val="CDD4EA"/>
          </a:solidFill>
        </a:fill>
      </a:tcStyle>
    </a:band1V>
    <a:band2V>
      <a:tcTxStyle b="off" i="off"/>
      <a:tcStyle>
        <a:tcBdr/>
      </a:tcStyle>
    </a:band2V>
    <a:lastCol>
      <a:tcTxStyle b="on" i="off">
        <a:font>
          <a:latin typeface="Franklin Gothic Book"/>
          <a:ea typeface="Franklin Gothic Book"/>
          <a:cs typeface="Franklin Gothic Book"/>
        </a:font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 i="off">
        <a:font>
          <a:latin typeface="Franklin Gothic Book"/>
          <a:ea typeface="Franklin Gothic Book"/>
          <a:cs typeface="Franklin Gothic Book"/>
        </a:font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 i="off">
        <a:font>
          <a:latin typeface="Franklin Gothic Book"/>
          <a:ea typeface="Franklin Gothic Book"/>
          <a:cs typeface="Franklin Gothic Book"/>
        </a:font>
        <a:schemeClr val="lt1"/>
      </a:tcTxStyle>
      <a:tcStyle>
        <a:tcBdr>
          <a:top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</a:tcBdr>
        <a:fill>
          <a:solidFill>
            <a:schemeClr val="accent1"/>
          </a:solidFill>
        </a:fill>
      </a:tcStyle>
    </a:lastRow>
    <a:seCell>
      <a:tcTxStyle b="off" i="off"/>
      <a:tcStyle>
        <a:tcBdr/>
      </a:tcStyle>
    </a:seCell>
    <a:swCell>
      <a:tcTxStyle b="off" i="off"/>
      <a:tcStyle>
        <a:tcBdr/>
      </a:tcStyle>
    </a:swCell>
    <a:firstRow>
      <a:tcTxStyle b="on" i="off">
        <a:font>
          <a:latin typeface="Franklin Gothic Book"/>
          <a:ea typeface="Franklin Gothic Book"/>
          <a:cs typeface="Franklin Gothic Book"/>
        </a:font>
        <a:schemeClr val="lt1"/>
      </a:tcTxStyle>
      <a:tcStyle>
        <a:tcBdr>
          <a:bottom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</a:tcBdr>
        <a:fill>
          <a:solidFill>
            <a:schemeClr val="accent1"/>
          </a:solidFill>
        </a:fill>
      </a:tcStyle>
    </a:firstRow>
    <a:neCell>
      <a:tcTxStyle b="off" i="off"/>
      <a:tcStyle>
        <a:tcBdr/>
      </a:tcStyle>
    </a:neCell>
    <a:nwCell>
      <a:tcTxStyle b="off" i="off"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020" autoAdjust="0"/>
  </p:normalViewPr>
  <p:slideViewPr>
    <p:cSldViewPr snapToGrid="0">
      <p:cViewPr varScale="1">
        <p:scale>
          <a:sx n="77" d="100"/>
          <a:sy n="77" d="100"/>
        </p:scale>
        <p:origin x="883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font" Target="fonts/font3.fntdata"/><Relationship Id="rId21" Type="http://schemas.openxmlformats.org/officeDocument/2006/relationships/slide" Target="slides/slide20.xml"/><Relationship Id="rId34" Type="http://schemas.openxmlformats.org/officeDocument/2006/relationships/font" Target="fonts/font11.fntdata"/><Relationship Id="rId50" Type="http://schemas.openxmlformats.org/officeDocument/2006/relationships/presProps" Target="pres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font" Target="fonts/font6.fntdata"/><Relationship Id="rId54" Type="http://schemas.microsoft.com/office/2018/10/relationships/authors" Target="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font" Target="fonts/font1.fntdata"/><Relationship Id="rId32" Type="http://schemas.openxmlformats.org/officeDocument/2006/relationships/font" Target="fonts/font9.fntdata"/><Relationship Id="rId53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28" Type="http://schemas.openxmlformats.org/officeDocument/2006/relationships/font" Target="fonts/font5.fntdata"/><Relationship Id="rId49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font" Target="fonts/font8.fntdata"/><Relationship Id="rId52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font" Target="fonts/font4.fntdata"/><Relationship Id="rId30" Type="http://schemas.openxmlformats.org/officeDocument/2006/relationships/font" Target="fonts/font7.fntdata"/><Relationship Id="rId35" Type="http://schemas.openxmlformats.org/officeDocument/2006/relationships/font" Target="fonts/font12.fntdata"/><Relationship Id="rId48" Type="http://customschemas.google.com/relationships/presentationmetadata" Target="metadata"/><Relationship Id="rId8" Type="http://schemas.openxmlformats.org/officeDocument/2006/relationships/slide" Target="slides/slide7.xml"/><Relationship Id="rId51" Type="http://schemas.openxmlformats.org/officeDocument/2006/relationships/viewProps" Target="viewProp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font" Target="fonts/font2.fntdata"/><Relationship Id="rId33" Type="http://schemas.openxmlformats.org/officeDocument/2006/relationships/font" Target="fonts/font10.fntdata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9.xml"/><Relationship Id="rId2" Type="http://schemas.microsoft.com/office/2011/relationships/chartColorStyle" Target="colors10.xml"/><Relationship Id="rId1" Type="http://schemas.microsoft.com/office/2011/relationships/chartStyle" Target="style10.xml"/><Relationship Id="rId4" Type="http://schemas.openxmlformats.org/officeDocument/2006/relationships/oleObject" Target="file:///C:\Users\nicole.beretta\Downloads\23.03.2026_Riclassificato%20Stato%20Patrimoniale%20SINTETICO.xlsx" TargetMode="Externa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0.xml"/><Relationship Id="rId2" Type="http://schemas.microsoft.com/office/2011/relationships/chartColorStyle" Target="colors11.xml"/><Relationship Id="rId1" Type="http://schemas.microsoft.com/office/2011/relationships/chartStyle" Target="style11.xml"/><Relationship Id="rId4" Type="http://schemas.openxmlformats.org/officeDocument/2006/relationships/oleObject" Target="file:///C:\Users\nicole.beretta\Downloads\23.03.2026_Riclassificato%20Stato%20Patrimoniale%20SINTETICO.xlsx" TargetMode="Externa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oleObject" Target="file:///G:\.shortcut-targets-by-id\1OINSGaIkM0wDmHhNJhPnaSfrvdo9m6fU\SETTORE%20PIANIFICAZIONE%20E%20VALUTAZIONE\Controllo%20di%20Gestione\Bilancio%20consuntivo%202025\25.03.2026_%20Conto%20Economico%20con%20grafici.xlsx" TargetMode="Externa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2.xml"/><Relationship Id="rId2" Type="http://schemas.microsoft.com/office/2011/relationships/chartColorStyle" Target="colors3.xml"/><Relationship Id="rId1" Type="http://schemas.microsoft.com/office/2011/relationships/chartStyle" Target="style3.xml"/><Relationship Id="rId4" Type="http://schemas.openxmlformats.org/officeDocument/2006/relationships/oleObject" Target="file:///G:\.shortcut-targets-by-id\1OINSGaIkM0wDmHhNJhPnaSfrvdo9m6fU\SETTORE%20PIANIFICAZIONE%20E%20VALUTAZIONE\Controllo%20di%20Gestione\Bilancio%20consuntivo%202025\25.03.2026_%20Conto%20Economico%20con%20grafici.xlsx" TargetMode="Externa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3.xml"/><Relationship Id="rId2" Type="http://schemas.microsoft.com/office/2011/relationships/chartColorStyle" Target="colors4.xml"/><Relationship Id="rId1" Type="http://schemas.microsoft.com/office/2011/relationships/chartStyle" Target="style4.xml"/><Relationship Id="rId4" Type="http://schemas.openxmlformats.org/officeDocument/2006/relationships/oleObject" Target="file:///G:\.shortcut-targets-by-id\1OINSGaIkM0wDmHhNJhPnaSfrvdo9m6fU\SETTORE%20PIANIFICAZIONE%20E%20VALUTAZIONE\Controllo%20di%20Gestione\Bilancio%20consuntivo%202025\25.03.2026_%20Conto%20Economico%20con%20grafici.xlsx" TargetMode="Externa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4.xml"/><Relationship Id="rId2" Type="http://schemas.microsoft.com/office/2011/relationships/chartColorStyle" Target="colors5.xml"/><Relationship Id="rId1" Type="http://schemas.microsoft.com/office/2011/relationships/chartStyle" Target="style5.xml"/><Relationship Id="rId4" Type="http://schemas.openxmlformats.org/officeDocument/2006/relationships/oleObject" Target="file:///G:\.shortcut-targets-by-id\1OINSGaIkM0wDmHhNJhPnaSfrvdo9m6fU\SETTORE%20PIANIFICAZIONE%20E%20VALUTAZIONE\Controllo%20di%20Gestione\Bilancio%20consuntivo%202025\25.03.2026_%20Conto%20Economico%20con%20grafici.xlsx" TargetMode="Externa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5.xml"/><Relationship Id="rId2" Type="http://schemas.microsoft.com/office/2011/relationships/chartColorStyle" Target="colors6.xml"/><Relationship Id="rId1" Type="http://schemas.microsoft.com/office/2011/relationships/chartStyle" Target="style6.xml"/><Relationship Id="rId4" Type="http://schemas.openxmlformats.org/officeDocument/2006/relationships/oleObject" Target="file:///G:\.shortcut-targets-by-id\1OINSGaIkM0wDmHhNJhPnaSfrvdo9m6fU\SETTORE%20PIANIFICAZIONE%20E%20VALUTAZIONE\Controllo%20di%20Gestione\Bilancio%20consuntivo%202025\25.03.2026_%20Conto%20Economico%20con%20grafici.xlsx" TargetMode="Externa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6.xml"/><Relationship Id="rId2" Type="http://schemas.microsoft.com/office/2011/relationships/chartColorStyle" Target="colors7.xml"/><Relationship Id="rId1" Type="http://schemas.microsoft.com/office/2011/relationships/chartStyle" Target="style7.xml"/><Relationship Id="rId4" Type="http://schemas.openxmlformats.org/officeDocument/2006/relationships/oleObject" Target="file:///G:\.shortcut-targets-by-id\1OINSGaIkM0wDmHhNJhPnaSfrvdo9m6fU\SETTORE%20PIANIFICAZIONE%20E%20VALUTAZIONE\Controllo%20di%20Gestione\Bilancio%20consuntivo%202025\25.03.2026_%20Conto%20Economico%20con%20grafici.xlsx" TargetMode="Externa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7.xml"/><Relationship Id="rId2" Type="http://schemas.microsoft.com/office/2011/relationships/chartColorStyle" Target="colors8.xml"/><Relationship Id="rId1" Type="http://schemas.microsoft.com/office/2011/relationships/chartStyle" Target="style8.xml"/><Relationship Id="rId4" Type="http://schemas.openxmlformats.org/officeDocument/2006/relationships/oleObject" Target="file:///C:\Users\nicole.beretta\Downloads\23.03.2026_Riclassificato%20Stato%20Patrimoniale%20SINTETICO.xlsx" TargetMode="Externa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8.xml"/><Relationship Id="rId2" Type="http://schemas.microsoft.com/office/2011/relationships/chartColorStyle" Target="colors9.xml"/><Relationship Id="rId1" Type="http://schemas.microsoft.com/office/2011/relationships/chartStyle" Target="style9.xml"/><Relationship Id="rId4" Type="http://schemas.openxmlformats.org/officeDocument/2006/relationships/oleObject" Target="file:///C:\Users\nicole.beretta\Downloads\23.03.2026_Riclassificato%20Stato%20Patrimoniale%20SINTETICO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it-IT" sz="1600" dirty="0">
                <a:latin typeface="Rubik" pitchFamily="2" charset="-79"/>
                <a:cs typeface="Rubik" pitchFamily="2" charset="-79"/>
              </a:rPr>
              <a:t>Titolo del grafico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title>
    <c:autoTitleDeleted val="0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Foglio1!$B$1</c:f>
              <c:strCache>
                <c:ptCount val="1"/>
                <c:pt idx="0">
                  <c:v>Serie 1</c:v>
                </c:pt>
              </c:strCache>
            </c:strRef>
          </c:tx>
          <c:spPr>
            <a:solidFill>
              <a:srgbClr val="426EB0"/>
            </a:solidFill>
            <a:ln>
              <a:noFill/>
            </a:ln>
            <a:effectLst/>
          </c:spPr>
          <c:invertIfNegative val="0"/>
          <c:cat>
            <c:strRef>
              <c:f>Foglio1!$A$2:$A$5</c:f>
              <c:strCache>
                <c:ptCount val="4"/>
                <c:pt idx="0">
                  <c:v>Categoria 1</c:v>
                </c:pt>
                <c:pt idx="1">
                  <c:v>Categoria 2</c:v>
                </c:pt>
                <c:pt idx="2">
                  <c:v>Categoria 3</c:v>
                </c:pt>
                <c:pt idx="3">
                  <c:v>Categoria 4</c:v>
                </c:pt>
              </c:strCache>
            </c:strRef>
          </c:cat>
          <c:val>
            <c:numRef>
              <c:f>Foglio1!$B$2:$B$5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843-6243-93FF-BA006A7DA150}"/>
            </c:ext>
          </c:extLst>
        </c:ser>
        <c:ser>
          <c:idx val="1"/>
          <c:order val="1"/>
          <c:tx>
            <c:strRef>
              <c:f>Foglio1!$C$1</c:f>
              <c:strCache>
                <c:ptCount val="1"/>
                <c:pt idx="0">
                  <c:v>Serie 2</c:v>
                </c:pt>
              </c:strCache>
            </c:strRef>
          </c:tx>
          <c:spPr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cat>
            <c:strRef>
              <c:f>Foglio1!$A$2:$A$5</c:f>
              <c:strCache>
                <c:ptCount val="4"/>
                <c:pt idx="0">
                  <c:v>Categoria 1</c:v>
                </c:pt>
                <c:pt idx="1">
                  <c:v>Categoria 2</c:v>
                </c:pt>
                <c:pt idx="2">
                  <c:v>Categoria 3</c:v>
                </c:pt>
                <c:pt idx="3">
                  <c:v>Categoria 4</c:v>
                </c:pt>
              </c:strCache>
            </c:strRef>
          </c:cat>
          <c:val>
            <c:numRef>
              <c:f>Foglio1!$C$2:$C$5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843-6243-93FF-BA006A7DA150}"/>
            </c:ext>
          </c:extLst>
        </c:ser>
        <c:ser>
          <c:idx val="2"/>
          <c:order val="2"/>
          <c:tx>
            <c:strRef>
              <c:f>Foglio1!$D$1</c:f>
              <c:strCache>
                <c:ptCount val="1"/>
                <c:pt idx="0">
                  <c:v>Serie 3</c:v>
                </c:pt>
              </c:strCache>
            </c:strRef>
          </c:tx>
          <c:spPr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  <a:effectLst/>
          </c:spPr>
          <c:invertIfNegative val="0"/>
          <c:cat>
            <c:strRef>
              <c:f>Foglio1!$A$2:$A$5</c:f>
              <c:strCache>
                <c:ptCount val="4"/>
                <c:pt idx="0">
                  <c:v>Categoria 1</c:v>
                </c:pt>
                <c:pt idx="1">
                  <c:v>Categoria 2</c:v>
                </c:pt>
                <c:pt idx="2">
                  <c:v>Categoria 3</c:v>
                </c:pt>
                <c:pt idx="3">
                  <c:v>Categoria 4</c:v>
                </c:pt>
              </c:strCache>
            </c:strRef>
          </c:cat>
          <c:val>
            <c:numRef>
              <c:f>Foglio1!$D$2:$D$5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F843-6243-93FF-BA006A7DA15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2128333840"/>
        <c:axId val="2116774704"/>
      </c:barChart>
      <c:catAx>
        <c:axId val="212833384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Rubik" pitchFamily="2" charset="-79"/>
                <a:ea typeface="+mn-ea"/>
                <a:cs typeface="Rubik" pitchFamily="2" charset="-79"/>
              </a:defRPr>
            </a:pPr>
            <a:endParaRPr lang="it-IT"/>
          </a:p>
        </c:txPr>
        <c:crossAx val="2116774704"/>
        <c:crosses val="autoZero"/>
        <c:auto val="1"/>
        <c:lblAlgn val="ctr"/>
        <c:lblOffset val="100"/>
        <c:noMultiLvlLbl val="0"/>
      </c:catAx>
      <c:valAx>
        <c:axId val="211677470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212833384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Rubik" pitchFamily="2" charset="-79"/>
              <a:ea typeface="+mn-ea"/>
              <a:cs typeface="Rubik" pitchFamily="2" charset="-79"/>
            </a:defRPr>
          </a:pPr>
          <a:endParaRPr lang="it-IT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it-IT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'Attivo circolante'!$B$5</c:f>
              <c:strCache>
                <c:ptCount val="1"/>
                <c:pt idx="0">
                  <c:v>Saldo al 31/12/2025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'Attivo circolante'!$A$6:$A$14</c:f>
              <c:strCache>
                <c:ptCount val="9"/>
                <c:pt idx="0">
                  <c:v>       1) Crediti verso MIUR e Amministrazioni centrali</c:v>
                </c:pt>
                <c:pt idx="1">
                  <c:v>       2) Crediti verso Regioni e Province Autonome</c:v>
                </c:pt>
                <c:pt idx="2">
                  <c:v>       3) Crediti verso altre Amministrazioni locali</c:v>
                </c:pt>
                <c:pt idx="3">
                  <c:v>       4) Crediti verso l'Unione Europea e Mondo</c:v>
                </c:pt>
                <c:pt idx="4">
                  <c:v>       5) Crediti verso Università</c:v>
                </c:pt>
                <c:pt idx="5">
                  <c:v>       6) Crediti verso studenti per tasse e contributi</c:v>
                </c:pt>
                <c:pt idx="6">
                  <c:v>       7) Crediti verso società ed enti controllati</c:v>
                </c:pt>
                <c:pt idx="7">
                  <c:v>       8) Crediti verso altri (pubblici)</c:v>
                </c:pt>
                <c:pt idx="8">
                  <c:v>       9) Crediti verso altri (privati)</c:v>
                </c:pt>
              </c:strCache>
            </c:strRef>
          </c:cat>
          <c:val>
            <c:numRef>
              <c:f>'Attivo circolante'!$B$6:$B$14</c:f>
              <c:numCache>
                <c:formatCode>#,##0.00######</c:formatCode>
                <c:ptCount val="9"/>
                <c:pt idx="0">
                  <c:v>48786839.210000001</c:v>
                </c:pt>
                <c:pt idx="1">
                  <c:v>3661363.22</c:v>
                </c:pt>
                <c:pt idx="2">
                  <c:v>209933.43</c:v>
                </c:pt>
                <c:pt idx="3">
                  <c:v>827663.55</c:v>
                </c:pt>
                <c:pt idx="4">
                  <c:v>2263527.75</c:v>
                </c:pt>
                <c:pt idx="5">
                  <c:v>21108874.559999999</c:v>
                </c:pt>
                <c:pt idx="6">
                  <c:v>0</c:v>
                </c:pt>
                <c:pt idx="7">
                  <c:v>787736.98</c:v>
                </c:pt>
                <c:pt idx="8">
                  <c:v>5707629.6200000001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16F-4868-A25F-FD849CBCB87D}"/>
            </c:ext>
          </c:extLst>
        </c:ser>
        <c:ser>
          <c:idx val="1"/>
          <c:order val="1"/>
          <c:tx>
            <c:strRef>
              <c:f>'Attivo circolante'!$C$5</c:f>
              <c:strCache>
                <c:ptCount val="1"/>
                <c:pt idx="0">
                  <c:v>Saldo al 31/12/2024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'Attivo circolante'!$A$6:$A$14</c:f>
              <c:strCache>
                <c:ptCount val="9"/>
                <c:pt idx="0">
                  <c:v>       1) Crediti verso MIUR e Amministrazioni centrali</c:v>
                </c:pt>
                <c:pt idx="1">
                  <c:v>       2) Crediti verso Regioni e Province Autonome</c:v>
                </c:pt>
                <c:pt idx="2">
                  <c:v>       3) Crediti verso altre Amministrazioni locali</c:v>
                </c:pt>
                <c:pt idx="3">
                  <c:v>       4) Crediti verso l'Unione Europea e Mondo</c:v>
                </c:pt>
                <c:pt idx="4">
                  <c:v>       5) Crediti verso Università</c:v>
                </c:pt>
                <c:pt idx="5">
                  <c:v>       6) Crediti verso studenti per tasse e contributi</c:v>
                </c:pt>
                <c:pt idx="6">
                  <c:v>       7) Crediti verso società ed enti controllati</c:v>
                </c:pt>
                <c:pt idx="7">
                  <c:v>       8) Crediti verso altri (pubblici)</c:v>
                </c:pt>
                <c:pt idx="8">
                  <c:v>       9) Crediti verso altri (privati)</c:v>
                </c:pt>
              </c:strCache>
            </c:strRef>
          </c:cat>
          <c:val>
            <c:numRef>
              <c:f>'Attivo circolante'!$C$6:$C$14</c:f>
              <c:numCache>
                <c:formatCode>#,##0.00######</c:formatCode>
                <c:ptCount val="9"/>
                <c:pt idx="0">
                  <c:v>59819700.270000003</c:v>
                </c:pt>
                <c:pt idx="1">
                  <c:v>15696630.1</c:v>
                </c:pt>
                <c:pt idx="2">
                  <c:v>146550</c:v>
                </c:pt>
                <c:pt idx="3">
                  <c:v>635570.92000000004</c:v>
                </c:pt>
                <c:pt idx="4">
                  <c:v>2124638.9</c:v>
                </c:pt>
                <c:pt idx="5">
                  <c:v>16965014.149999999</c:v>
                </c:pt>
                <c:pt idx="6">
                  <c:v>5531.5</c:v>
                </c:pt>
                <c:pt idx="7">
                  <c:v>1094075.3899999999</c:v>
                </c:pt>
                <c:pt idx="8">
                  <c:v>5726678.21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16F-4868-A25F-FD849CBCB87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833137024"/>
        <c:axId val="833139520"/>
      </c:barChart>
      <c:catAx>
        <c:axId val="83313702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1" i="0" u="none" strike="noStrike" kern="1200" baseline="0">
                <a:solidFill>
                  <a:schemeClr val="tx1"/>
                </a:solidFill>
                <a:latin typeface="Rubik" panose="00000500000000000000" pitchFamily="2" charset="-79"/>
                <a:ea typeface="+mn-ea"/>
                <a:cs typeface="Rubik" panose="00000500000000000000" pitchFamily="2" charset="-79"/>
              </a:defRPr>
            </a:pPr>
            <a:endParaRPr lang="it-IT"/>
          </a:p>
        </c:txPr>
        <c:crossAx val="833139520"/>
        <c:crosses val="autoZero"/>
        <c:auto val="1"/>
        <c:lblAlgn val="ctr"/>
        <c:lblOffset val="100"/>
        <c:noMultiLvlLbl val="0"/>
      </c:catAx>
      <c:valAx>
        <c:axId val="833139520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1" i="0" u="none" strike="noStrike" kern="1200" baseline="0">
                <a:solidFill>
                  <a:schemeClr val="tx1"/>
                </a:solidFill>
                <a:latin typeface="Rubik" panose="00000500000000000000" pitchFamily="2" charset="-79"/>
                <a:ea typeface="+mn-ea"/>
                <a:cs typeface="Rubik" panose="00000500000000000000" pitchFamily="2" charset="-79"/>
              </a:defRPr>
            </a:pPr>
            <a:endParaRPr lang="it-IT"/>
          </a:p>
        </c:txPr>
        <c:crossAx val="833137024"/>
        <c:crosses val="autoZero"/>
        <c:crossBetween val="between"/>
        <c:dispUnits>
          <c:builtInUnit val="thousands"/>
          <c:dispUnits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00" b="1" i="0" u="none" strike="noStrike" kern="1200" baseline="0">
                    <a:solidFill>
                      <a:schemeClr val="tx1"/>
                    </a:solidFill>
                    <a:latin typeface="Rubik" panose="00000500000000000000" pitchFamily="2" charset="-79"/>
                    <a:ea typeface="+mn-ea"/>
                    <a:cs typeface="Rubik" panose="00000500000000000000" pitchFamily="2" charset="-79"/>
                  </a:defRPr>
                </a:pPr>
                <a:endParaRPr lang="it-IT"/>
              </a:p>
            </c:txPr>
          </c:dispUnitsLbl>
        </c:dispUnits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1" i="0" u="none" strike="noStrike" kern="1200" baseline="0">
              <a:solidFill>
                <a:schemeClr val="tx1"/>
              </a:solidFill>
              <a:latin typeface="Rubik" panose="00000500000000000000" pitchFamily="2" charset="-79"/>
              <a:ea typeface="+mn-ea"/>
              <a:cs typeface="Rubik" panose="00000500000000000000" pitchFamily="2" charset="-79"/>
            </a:defRPr>
          </a:pPr>
          <a:endParaRPr lang="it-IT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000" b="1">
          <a:solidFill>
            <a:schemeClr val="tx1"/>
          </a:solidFill>
          <a:latin typeface="Rubik" panose="00000500000000000000" pitchFamily="2" charset="-79"/>
          <a:cs typeface="Rubik" panose="00000500000000000000" pitchFamily="2" charset="-79"/>
        </a:defRPr>
      </a:pPr>
      <a:endParaRPr lang="it-IT"/>
    </a:p>
  </c:txPr>
  <c:externalData r:id="rId4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Debiti!$B$1</c:f>
              <c:strCache>
                <c:ptCount val="1"/>
                <c:pt idx="0">
                  <c:v>Saldo al 31/12/2025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Debiti!$A$2:$A$13</c:f>
              <c:strCache>
                <c:ptCount val="12"/>
                <c:pt idx="0">
                  <c:v>     1) Mutui e Debiti verso banche</c:v>
                </c:pt>
                <c:pt idx="1">
                  <c:v>     2) Debiti verso MIUR e Amministrazioni centrali</c:v>
                </c:pt>
                <c:pt idx="2">
                  <c:v>     3) Debiti verso Regione e Province Autonome</c:v>
                </c:pt>
                <c:pt idx="3">
                  <c:v>     4) Debiti verso altre Amministrazioni locali</c:v>
                </c:pt>
                <c:pt idx="4">
                  <c:v>     5) Debiti verso l'Unione Europea e Mondo</c:v>
                </c:pt>
                <c:pt idx="5">
                  <c:v>     6) Debiti verso Università</c:v>
                </c:pt>
                <c:pt idx="6">
                  <c:v>     7) Debiti verso studenti</c:v>
                </c:pt>
                <c:pt idx="7">
                  <c:v>     8) Acconti</c:v>
                </c:pt>
                <c:pt idx="8">
                  <c:v>     9) Debiti verso fornitori</c:v>
                </c:pt>
                <c:pt idx="9">
                  <c:v>     10) Debiti verso dipendenti</c:v>
                </c:pt>
                <c:pt idx="10">
                  <c:v>     11) Debiti verso società o enti controllati</c:v>
                </c:pt>
                <c:pt idx="11">
                  <c:v>     12) Debiti altri debiti</c:v>
                </c:pt>
              </c:strCache>
            </c:strRef>
          </c:cat>
          <c:val>
            <c:numRef>
              <c:f>Debiti!$B$2:$B$13</c:f>
              <c:numCache>
                <c:formatCode>#,##0.00######</c:formatCode>
                <c:ptCount val="12"/>
                <c:pt idx="0">
                  <c:v>1759705.06</c:v>
                </c:pt>
                <c:pt idx="1">
                  <c:v>0</c:v>
                </c:pt>
                <c:pt idx="2">
                  <c:v>2993627</c:v>
                </c:pt>
                <c:pt idx="3">
                  <c:v>71319.850000000006</c:v>
                </c:pt>
                <c:pt idx="4">
                  <c:v>0</c:v>
                </c:pt>
                <c:pt idx="5">
                  <c:v>462868.71</c:v>
                </c:pt>
                <c:pt idx="6">
                  <c:v>73175.990000000005</c:v>
                </c:pt>
                <c:pt idx="7">
                  <c:v>0</c:v>
                </c:pt>
                <c:pt idx="8">
                  <c:v>3923332.43</c:v>
                </c:pt>
                <c:pt idx="9">
                  <c:v>877275.25</c:v>
                </c:pt>
                <c:pt idx="10">
                  <c:v>0</c:v>
                </c:pt>
                <c:pt idx="11">
                  <c:v>5641808.54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FFB-437A-B7CC-37BD5CAF328B}"/>
            </c:ext>
          </c:extLst>
        </c:ser>
        <c:ser>
          <c:idx val="1"/>
          <c:order val="1"/>
          <c:tx>
            <c:strRef>
              <c:f>Debiti!$C$1</c:f>
              <c:strCache>
                <c:ptCount val="1"/>
                <c:pt idx="0">
                  <c:v>Saldo al 31/12/2024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Debiti!$A$2:$A$13</c:f>
              <c:strCache>
                <c:ptCount val="12"/>
                <c:pt idx="0">
                  <c:v>     1) Mutui e Debiti verso banche</c:v>
                </c:pt>
                <c:pt idx="1">
                  <c:v>     2) Debiti verso MIUR e Amministrazioni centrali</c:v>
                </c:pt>
                <c:pt idx="2">
                  <c:v>     3) Debiti verso Regione e Province Autonome</c:v>
                </c:pt>
                <c:pt idx="3">
                  <c:v>     4) Debiti verso altre Amministrazioni locali</c:v>
                </c:pt>
                <c:pt idx="4">
                  <c:v>     5) Debiti verso l'Unione Europea e Mondo</c:v>
                </c:pt>
                <c:pt idx="5">
                  <c:v>     6) Debiti verso Università</c:v>
                </c:pt>
                <c:pt idx="6">
                  <c:v>     7) Debiti verso studenti</c:v>
                </c:pt>
                <c:pt idx="7">
                  <c:v>     8) Acconti</c:v>
                </c:pt>
                <c:pt idx="8">
                  <c:v>     9) Debiti verso fornitori</c:v>
                </c:pt>
                <c:pt idx="9">
                  <c:v>     10) Debiti verso dipendenti</c:v>
                </c:pt>
                <c:pt idx="10">
                  <c:v>     11) Debiti verso società o enti controllati</c:v>
                </c:pt>
                <c:pt idx="11">
                  <c:v>     12) Debiti altri debiti</c:v>
                </c:pt>
              </c:strCache>
            </c:strRef>
          </c:cat>
          <c:val>
            <c:numRef>
              <c:f>Debiti!$C$2:$C$13</c:f>
              <c:numCache>
                <c:formatCode>#,##0.00######</c:formatCode>
                <c:ptCount val="12"/>
                <c:pt idx="0">
                  <c:v>2580099.64</c:v>
                </c:pt>
                <c:pt idx="1">
                  <c:v>0</c:v>
                </c:pt>
                <c:pt idx="2">
                  <c:v>3146584</c:v>
                </c:pt>
                <c:pt idx="3">
                  <c:v>4854.8500000000004</c:v>
                </c:pt>
                <c:pt idx="4">
                  <c:v>0</c:v>
                </c:pt>
                <c:pt idx="5">
                  <c:v>9332</c:v>
                </c:pt>
                <c:pt idx="6">
                  <c:v>926319.99</c:v>
                </c:pt>
                <c:pt idx="7">
                  <c:v>0</c:v>
                </c:pt>
                <c:pt idx="8">
                  <c:v>3450886.75</c:v>
                </c:pt>
                <c:pt idx="9">
                  <c:v>710346.98</c:v>
                </c:pt>
                <c:pt idx="10">
                  <c:v>0</c:v>
                </c:pt>
                <c:pt idx="11">
                  <c:v>5979795.0099999998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FFB-437A-B7CC-37BD5CAF328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616438048"/>
        <c:axId val="616439296"/>
      </c:barChart>
      <c:catAx>
        <c:axId val="616438048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1" i="0" u="none" strike="noStrike" kern="1200" baseline="0">
                <a:solidFill>
                  <a:schemeClr val="tx1"/>
                </a:solidFill>
                <a:latin typeface="Rubik" panose="00000500000000000000" pitchFamily="2" charset="-79"/>
                <a:ea typeface="+mn-ea"/>
                <a:cs typeface="Rubik" panose="00000500000000000000" pitchFamily="2" charset="-79"/>
              </a:defRPr>
            </a:pPr>
            <a:endParaRPr lang="it-IT"/>
          </a:p>
        </c:txPr>
        <c:crossAx val="616439296"/>
        <c:crosses val="autoZero"/>
        <c:auto val="1"/>
        <c:lblAlgn val="ctr"/>
        <c:lblOffset val="100"/>
        <c:noMultiLvlLbl val="0"/>
      </c:catAx>
      <c:valAx>
        <c:axId val="616439296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1" i="0" u="none" strike="noStrike" kern="1200" baseline="0">
                <a:solidFill>
                  <a:schemeClr val="tx1"/>
                </a:solidFill>
                <a:latin typeface="Rubik" panose="00000500000000000000" pitchFamily="2" charset="-79"/>
                <a:ea typeface="+mn-ea"/>
                <a:cs typeface="Rubik" panose="00000500000000000000" pitchFamily="2" charset="-79"/>
              </a:defRPr>
            </a:pPr>
            <a:endParaRPr lang="it-IT"/>
          </a:p>
        </c:txPr>
        <c:crossAx val="616438048"/>
        <c:crosses val="autoZero"/>
        <c:crossBetween val="between"/>
        <c:dispUnits>
          <c:builtInUnit val="thousands"/>
          <c:dispUnits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00" b="1" i="0" u="none" strike="noStrike" kern="1200" baseline="0">
                    <a:solidFill>
                      <a:schemeClr val="tx1"/>
                    </a:solidFill>
                    <a:latin typeface="Rubik" panose="00000500000000000000" pitchFamily="2" charset="-79"/>
                    <a:ea typeface="+mn-ea"/>
                    <a:cs typeface="Rubik" panose="00000500000000000000" pitchFamily="2" charset="-79"/>
                  </a:defRPr>
                </a:pPr>
                <a:endParaRPr lang="it-IT"/>
              </a:p>
            </c:txPr>
          </c:dispUnitsLbl>
        </c:dispUnits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1" i="0" u="none" strike="noStrike" kern="1200" baseline="0">
              <a:solidFill>
                <a:schemeClr val="tx1"/>
              </a:solidFill>
              <a:latin typeface="Rubik" panose="00000500000000000000" pitchFamily="2" charset="-79"/>
              <a:ea typeface="+mn-ea"/>
              <a:cs typeface="Rubik" panose="00000500000000000000" pitchFamily="2" charset="-79"/>
            </a:defRPr>
          </a:pPr>
          <a:endParaRPr lang="it-IT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000" b="1">
          <a:solidFill>
            <a:schemeClr val="tx1"/>
          </a:solidFill>
          <a:latin typeface="Rubik" panose="00000500000000000000" pitchFamily="2" charset="-79"/>
          <a:cs typeface="Rubik" panose="00000500000000000000" pitchFamily="2" charset="-79"/>
        </a:defRPr>
      </a:pPr>
      <a:endParaRPr lang="it-IT"/>
    </a:p>
  </c:txPr>
  <c:externalData r:id="rId4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3C96-4CDD-B623-60E06AF5B5CE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3C96-4CDD-B623-60E06AF5B5CE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3C96-4CDD-B623-60E06AF5B5CE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3C96-4CDD-B623-60E06AF5B5CE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200" b="1" i="0" u="none" strike="noStrike" kern="1200" baseline="0">
                      <a:solidFill>
                        <a:schemeClr val="bg1"/>
                      </a:solidFill>
                      <a:latin typeface="Rubik" panose="00000500000000000000" pitchFamily="2" charset="-79"/>
                      <a:ea typeface="+mn-ea"/>
                      <a:cs typeface="Rubik" panose="00000500000000000000" pitchFamily="2" charset="-79"/>
                    </a:defRPr>
                  </a:pPr>
                  <a:endParaRPr lang="it-IT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1-3C96-4CDD-B623-60E06AF5B5CE}"/>
                </c:ext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200" b="1" i="0" u="none" strike="noStrike" kern="1200" baseline="0">
                      <a:solidFill>
                        <a:schemeClr val="bg1"/>
                      </a:solidFill>
                      <a:latin typeface="Rubik" panose="00000500000000000000" pitchFamily="2" charset="-79"/>
                      <a:ea typeface="+mn-ea"/>
                      <a:cs typeface="Rubik" panose="00000500000000000000" pitchFamily="2" charset="-79"/>
                    </a:defRPr>
                  </a:pPr>
                  <a:endParaRPr lang="it-IT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3-3C96-4CDD-B623-60E06AF5B5CE}"/>
                </c:ext>
              </c:extLst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200" b="1" i="0" u="none" strike="noStrike" kern="1200" baseline="0">
                      <a:solidFill>
                        <a:schemeClr val="bg1"/>
                      </a:solidFill>
                      <a:latin typeface="Rubik" panose="00000500000000000000" pitchFamily="2" charset="-79"/>
                      <a:ea typeface="+mn-ea"/>
                      <a:cs typeface="Rubik" panose="00000500000000000000" pitchFamily="2" charset="-79"/>
                    </a:defRPr>
                  </a:pPr>
                  <a:endParaRPr lang="it-IT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5-3C96-4CDD-B623-60E06AF5B5C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Rubik" panose="00000500000000000000" pitchFamily="2" charset="-79"/>
                    <a:ea typeface="+mn-ea"/>
                    <a:cs typeface="Rubik" panose="00000500000000000000" pitchFamily="2" charset="-79"/>
                  </a:defRPr>
                </a:pPr>
                <a:endParaRPr lang="it-IT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proventi!$A$22:$A$25</c:f>
              <c:strCache>
                <c:ptCount val="4"/>
                <c:pt idx="0">
                  <c:v>I. PROVENTI PROPRI</c:v>
                </c:pt>
                <c:pt idx="1">
                  <c:v>II. CONTRIBUTI</c:v>
                </c:pt>
                <c:pt idx="2">
                  <c:v>III. PROVENTI PER GESTIONE DIRETTA INTERVENTI PER IL DIRITTO ALLO STUDIO</c:v>
                </c:pt>
                <c:pt idx="3">
                  <c:v>IV. ALTRI PROVENTI E RICAVI DIVERSI</c:v>
                </c:pt>
              </c:strCache>
            </c:strRef>
          </c:cat>
          <c:val>
            <c:numRef>
              <c:f>proventi!$D$22:$D$25</c:f>
              <c:numCache>
                <c:formatCode>0.00%</c:formatCode>
                <c:ptCount val="4"/>
                <c:pt idx="0">
                  <c:v>0.29360431124119674</c:v>
                </c:pt>
                <c:pt idx="1">
                  <c:v>0.62531895182874808</c:v>
                </c:pt>
                <c:pt idx="2">
                  <c:v>6.3708504291271395E-2</c:v>
                </c:pt>
                <c:pt idx="3">
                  <c:v>1.7368232638783673E-2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3C96-4CDD-B623-60E06AF5B5CE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64385297232582772"/>
          <c:y val="5.6839975155777281E-2"/>
          <c:w val="0.33860316802504953"/>
          <c:h val="0.8099841718258499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1" i="0" u="none" strike="noStrike" kern="1200" baseline="0">
              <a:solidFill>
                <a:schemeClr val="tx1"/>
              </a:solidFill>
              <a:latin typeface="Rubik" panose="00000500000000000000" pitchFamily="2" charset="-79"/>
              <a:ea typeface="+mn-ea"/>
              <a:cs typeface="Rubik" panose="00000500000000000000" pitchFamily="2" charset="-79"/>
            </a:defRPr>
          </a:pPr>
          <a:endParaRPr lang="it-IT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it-IT"/>
    </a:p>
  </c:txPr>
  <c:externalData r:id="rId4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proventi!$B$1:$B$2</c:f>
              <c:strCache>
                <c:ptCount val="2"/>
                <c:pt idx="0">
                  <c:v>Saldo al 31/12/2025 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proventi!$A$3:$A$5</c:f>
              <c:strCache>
                <c:ptCount val="3"/>
                <c:pt idx="0">
                  <c:v>     1) Proventi per la didattica</c:v>
                </c:pt>
                <c:pt idx="1">
                  <c:v>     2) Proventi da Ricerche commissionate e trasferimento tecnologico</c:v>
                </c:pt>
                <c:pt idx="2">
                  <c:v>     3) Proventi da Ricerche con finanziamenti competitivi</c:v>
                </c:pt>
              </c:strCache>
            </c:strRef>
          </c:cat>
          <c:val>
            <c:numRef>
              <c:f>proventi!$B$3:$B$5</c:f>
              <c:numCache>
                <c:formatCode>#,##0.00######</c:formatCode>
                <c:ptCount val="3"/>
                <c:pt idx="0">
                  <c:v>20171333.02</c:v>
                </c:pt>
                <c:pt idx="1">
                  <c:v>1641826.05</c:v>
                </c:pt>
                <c:pt idx="2">
                  <c:v>20545089.73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CF5-4DB8-8B83-0D66371C213C}"/>
            </c:ext>
          </c:extLst>
        </c:ser>
        <c:ser>
          <c:idx val="1"/>
          <c:order val="1"/>
          <c:tx>
            <c:strRef>
              <c:f>proventi!$C$1:$C$2</c:f>
              <c:strCache>
                <c:ptCount val="2"/>
                <c:pt idx="0">
                  <c:v>Saldo al 31/12/2024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proventi!$A$3:$A$5</c:f>
              <c:strCache>
                <c:ptCount val="3"/>
                <c:pt idx="0">
                  <c:v>     1) Proventi per la didattica</c:v>
                </c:pt>
                <c:pt idx="1">
                  <c:v>     2) Proventi da Ricerche commissionate e trasferimento tecnologico</c:v>
                </c:pt>
                <c:pt idx="2">
                  <c:v>     3) Proventi da Ricerche con finanziamenti competitivi</c:v>
                </c:pt>
              </c:strCache>
            </c:strRef>
          </c:cat>
          <c:val>
            <c:numRef>
              <c:f>proventi!$C$3:$C$5</c:f>
              <c:numCache>
                <c:formatCode>#,##0.00######</c:formatCode>
                <c:ptCount val="3"/>
                <c:pt idx="0">
                  <c:v>17455561.600000001</c:v>
                </c:pt>
                <c:pt idx="1">
                  <c:v>1829425.4</c:v>
                </c:pt>
                <c:pt idx="2">
                  <c:v>9369276.5899999999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CF5-4DB8-8B83-0D66371C213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1267661807"/>
        <c:axId val="1267660975"/>
      </c:barChart>
      <c:catAx>
        <c:axId val="1267661807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1" i="0" u="none" strike="noStrike" kern="1200" baseline="0">
                <a:solidFill>
                  <a:schemeClr val="tx1"/>
                </a:solidFill>
                <a:latin typeface="Rubik" panose="00000500000000000000" pitchFamily="2" charset="-79"/>
                <a:ea typeface="+mn-ea"/>
                <a:cs typeface="Rubik" panose="00000500000000000000" pitchFamily="2" charset="-79"/>
              </a:defRPr>
            </a:pPr>
            <a:endParaRPr lang="it-IT"/>
          </a:p>
        </c:txPr>
        <c:crossAx val="1267660975"/>
        <c:crosses val="autoZero"/>
        <c:auto val="1"/>
        <c:lblAlgn val="ctr"/>
        <c:lblOffset val="100"/>
        <c:noMultiLvlLbl val="0"/>
      </c:catAx>
      <c:valAx>
        <c:axId val="1267660975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1" i="0" u="none" strike="noStrike" kern="1200" baseline="0">
                <a:solidFill>
                  <a:schemeClr val="tx1"/>
                </a:solidFill>
                <a:latin typeface="Rubik" panose="00000500000000000000" pitchFamily="2" charset="-79"/>
                <a:ea typeface="+mn-ea"/>
                <a:cs typeface="Rubik" panose="00000500000000000000" pitchFamily="2" charset="-79"/>
              </a:defRPr>
            </a:pPr>
            <a:endParaRPr lang="it-IT"/>
          </a:p>
        </c:txPr>
        <c:crossAx val="1267661807"/>
        <c:crosses val="autoZero"/>
        <c:crossBetween val="between"/>
        <c:dispUnits>
          <c:builtInUnit val="thousands"/>
          <c:dispUnits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00" b="1" i="0" u="none" strike="noStrike" kern="1200" baseline="0">
                    <a:solidFill>
                      <a:schemeClr val="tx1"/>
                    </a:solidFill>
                    <a:latin typeface="Rubik" panose="00000500000000000000" pitchFamily="2" charset="-79"/>
                    <a:ea typeface="+mn-ea"/>
                    <a:cs typeface="Rubik" panose="00000500000000000000" pitchFamily="2" charset="-79"/>
                  </a:defRPr>
                </a:pPr>
                <a:endParaRPr lang="it-IT"/>
              </a:p>
            </c:txPr>
          </c:dispUnitsLbl>
        </c:dispUnits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1" i="0" u="none" strike="noStrike" kern="1200" baseline="0">
              <a:solidFill>
                <a:schemeClr val="tx1"/>
              </a:solidFill>
              <a:latin typeface="Rubik" panose="00000500000000000000" pitchFamily="2" charset="-79"/>
              <a:ea typeface="+mn-ea"/>
              <a:cs typeface="Rubik" panose="00000500000000000000" pitchFamily="2" charset="-79"/>
            </a:defRPr>
          </a:pPr>
          <a:endParaRPr lang="it-IT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000" b="1">
          <a:solidFill>
            <a:schemeClr val="tx1"/>
          </a:solidFill>
          <a:latin typeface="Rubik" panose="00000500000000000000" pitchFamily="2" charset="-79"/>
          <a:cs typeface="Rubik" panose="00000500000000000000" pitchFamily="2" charset="-79"/>
        </a:defRPr>
      </a:pPr>
      <a:endParaRPr lang="it-IT"/>
    </a:p>
  </c:txPr>
  <c:externalData r:id="rId4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proventi!$B$7</c:f>
              <c:strCache>
                <c:ptCount val="1"/>
                <c:pt idx="0">
                  <c:v>Saldo al 31/12/2025 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proventi!$A$8:$A$14</c:f>
              <c:strCache>
                <c:ptCount val="7"/>
                <c:pt idx="0">
                  <c:v>     1) Contributi Miur e altre Amministrazioni centrali</c:v>
                </c:pt>
                <c:pt idx="1">
                  <c:v>     2) Contributi Regioni e Province autonome</c:v>
                </c:pt>
                <c:pt idx="2">
                  <c:v>     3) Contributi altre Amministrazioni locali</c:v>
                </c:pt>
                <c:pt idx="3">
                  <c:v>     4) Contributi UE e altri Organismi Internazionali</c:v>
                </c:pt>
                <c:pt idx="4">
                  <c:v>     5) Contributi da Università</c:v>
                </c:pt>
                <c:pt idx="5">
                  <c:v>     6) Contributi da altri (pubblici)</c:v>
                </c:pt>
                <c:pt idx="6">
                  <c:v>     7) Contributi da altri (privati)</c:v>
                </c:pt>
              </c:strCache>
            </c:strRef>
          </c:cat>
          <c:val>
            <c:numRef>
              <c:f>proventi!$B$8:$B$14</c:f>
              <c:numCache>
                <c:formatCode>#,##0.00######</c:formatCode>
                <c:ptCount val="7"/>
                <c:pt idx="0" formatCode="#,##0.00">
                  <c:v>85742253.299999997</c:v>
                </c:pt>
                <c:pt idx="1">
                  <c:v>1305751.02</c:v>
                </c:pt>
                <c:pt idx="2">
                  <c:v>41904.44</c:v>
                </c:pt>
                <c:pt idx="3">
                  <c:v>1349654.68</c:v>
                </c:pt>
                <c:pt idx="4">
                  <c:v>379607.89</c:v>
                </c:pt>
                <c:pt idx="5" formatCode="#,##0.00">
                  <c:v>406929.18</c:v>
                </c:pt>
                <c:pt idx="6">
                  <c:v>988568.44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565-4DC0-BBB8-45C13795B2FB}"/>
            </c:ext>
          </c:extLst>
        </c:ser>
        <c:ser>
          <c:idx val="1"/>
          <c:order val="1"/>
          <c:tx>
            <c:strRef>
              <c:f>proventi!$C$7</c:f>
              <c:strCache>
                <c:ptCount val="1"/>
                <c:pt idx="0">
                  <c:v>Saldo al 31/12/2024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proventi!$A$8:$A$14</c:f>
              <c:strCache>
                <c:ptCount val="7"/>
                <c:pt idx="0">
                  <c:v>     1) Contributi Miur e altre Amministrazioni centrali</c:v>
                </c:pt>
                <c:pt idx="1">
                  <c:v>     2) Contributi Regioni e Province autonome</c:v>
                </c:pt>
                <c:pt idx="2">
                  <c:v>     3) Contributi altre Amministrazioni locali</c:v>
                </c:pt>
                <c:pt idx="3">
                  <c:v>     4) Contributi UE e altri Organismi Internazionali</c:v>
                </c:pt>
                <c:pt idx="4">
                  <c:v>     5) Contributi da Università</c:v>
                </c:pt>
                <c:pt idx="5">
                  <c:v>     6) Contributi da altri (pubblici)</c:v>
                </c:pt>
                <c:pt idx="6">
                  <c:v>     7) Contributi da altri (privati)</c:v>
                </c:pt>
              </c:strCache>
            </c:strRef>
          </c:cat>
          <c:val>
            <c:numRef>
              <c:f>proventi!$C$8:$C$14</c:f>
              <c:numCache>
                <c:formatCode>#,##0.00######</c:formatCode>
                <c:ptCount val="7"/>
                <c:pt idx="0">
                  <c:v>81055759.900000006</c:v>
                </c:pt>
                <c:pt idx="1">
                  <c:v>364902.09</c:v>
                </c:pt>
                <c:pt idx="2">
                  <c:v>28415.13</c:v>
                </c:pt>
                <c:pt idx="3">
                  <c:v>1158320.24</c:v>
                </c:pt>
                <c:pt idx="4">
                  <c:v>436195.78</c:v>
                </c:pt>
                <c:pt idx="5">
                  <c:v>402754.04</c:v>
                </c:pt>
                <c:pt idx="6">
                  <c:v>747873.2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565-4DC0-BBB8-45C13795B2F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1153527919"/>
        <c:axId val="1153528335"/>
      </c:barChart>
      <c:catAx>
        <c:axId val="1153527919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1" i="0" u="none" strike="noStrike" kern="1200" baseline="0">
                <a:solidFill>
                  <a:schemeClr val="tx1"/>
                </a:solidFill>
                <a:latin typeface="Rubik" panose="00000500000000000000" pitchFamily="2" charset="-79"/>
                <a:ea typeface="+mn-ea"/>
                <a:cs typeface="Rubik" panose="00000500000000000000" pitchFamily="2" charset="-79"/>
              </a:defRPr>
            </a:pPr>
            <a:endParaRPr lang="it-IT"/>
          </a:p>
        </c:txPr>
        <c:crossAx val="1153528335"/>
        <c:crosses val="autoZero"/>
        <c:auto val="1"/>
        <c:lblAlgn val="ctr"/>
        <c:lblOffset val="100"/>
        <c:noMultiLvlLbl val="0"/>
      </c:catAx>
      <c:valAx>
        <c:axId val="1153528335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1" i="0" u="none" strike="noStrike" kern="1200" baseline="0">
                <a:solidFill>
                  <a:schemeClr val="tx1"/>
                </a:solidFill>
                <a:latin typeface="Rubik" panose="00000500000000000000" pitchFamily="2" charset="-79"/>
                <a:ea typeface="+mn-ea"/>
                <a:cs typeface="Rubik" panose="00000500000000000000" pitchFamily="2" charset="-79"/>
              </a:defRPr>
            </a:pPr>
            <a:endParaRPr lang="it-IT"/>
          </a:p>
        </c:txPr>
        <c:crossAx val="1153527919"/>
        <c:crosses val="autoZero"/>
        <c:crossBetween val="between"/>
        <c:dispUnits>
          <c:builtInUnit val="thousands"/>
          <c:dispUnits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00" b="1" i="0" u="none" strike="noStrike" kern="1200" baseline="0">
                    <a:solidFill>
                      <a:schemeClr val="tx1"/>
                    </a:solidFill>
                    <a:latin typeface="Rubik" panose="00000500000000000000" pitchFamily="2" charset="-79"/>
                    <a:ea typeface="+mn-ea"/>
                    <a:cs typeface="Rubik" panose="00000500000000000000" pitchFamily="2" charset="-79"/>
                  </a:defRPr>
                </a:pPr>
                <a:endParaRPr lang="it-IT"/>
              </a:p>
            </c:txPr>
          </c:dispUnitsLbl>
        </c:dispUnits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1" i="0" u="none" strike="noStrike" kern="1200" baseline="0">
              <a:solidFill>
                <a:schemeClr val="tx1"/>
              </a:solidFill>
              <a:latin typeface="Rubik" panose="00000500000000000000" pitchFamily="2" charset="-79"/>
              <a:ea typeface="+mn-ea"/>
              <a:cs typeface="Rubik" panose="00000500000000000000" pitchFamily="2" charset="-79"/>
            </a:defRPr>
          </a:pPr>
          <a:endParaRPr lang="it-IT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000" b="1">
          <a:solidFill>
            <a:schemeClr val="tx1"/>
          </a:solidFill>
          <a:latin typeface="Rubik" panose="00000500000000000000" pitchFamily="2" charset="-79"/>
          <a:cs typeface="Rubik" panose="00000500000000000000" pitchFamily="2" charset="-79"/>
        </a:defRPr>
      </a:pPr>
      <a:endParaRPr lang="it-IT"/>
    </a:p>
  </c:txPr>
  <c:externalData r:id="rId4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BABB-4C3E-AFE3-9D97A10A1DBD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BABB-4C3E-AFE3-9D97A10A1DBD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BABB-4C3E-AFE3-9D97A10A1DBD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BABB-4C3E-AFE3-9D97A10A1DBD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BABB-4C3E-AFE3-9D97A10A1DBD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1200" b="1" i="0" u="none" strike="noStrike" kern="1200" baseline="0">
                      <a:solidFill>
                        <a:schemeClr val="bg1"/>
                      </a:solidFill>
                      <a:latin typeface="Rubik" panose="00000500000000000000" pitchFamily="2" charset="-79"/>
                      <a:ea typeface="+mn-ea"/>
                      <a:cs typeface="Rubik" panose="00000500000000000000" pitchFamily="2" charset="-79"/>
                    </a:defRPr>
                  </a:pPr>
                  <a:endParaRPr lang="it-IT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1-BABB-4C3E-AFE3-9D97A10A1DBD}"/>
                </c:ext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1200" b="1" i="0" u="none" strike="noStrike" kern="1200" baseline="0">
                      <a:solidFill>
                        <a:schemeClr val="bg1"/>
                      </a:solidFill>
                      <a:latin typeface="Rubik" panose="00000500000000000000" pitchFamily="2" charset="-79"/>
                      <a:ea typeface="+mn-ea"/>
                      <a:cs typeface="Rubik" panose="00000500000000000000" pitchFamily="2" charset="-79"/>
                    </a:defRPr>
                  </a:pPr>
                  <a:endParaRPr lang="it-IT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3-BABB-4C3E-AFE3-9D97A10A1DBD}"/>
                </c:ext>
              </c:extLst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1200" b="1" i="0" u="none" strike="noStrike" kern="1200" baseline="0">
                      <a:solidFill>
                        <a:schemeClr val="bg1"/>
                      </a:solidFill>
                      <a:latin typeface="Rubik" panose="00000500000000000000" pitchFamily="2" charset="-79"/>
                      <a:ea typeface="+mn-ea"/>
                      <a:cs typeface="Rubik" panose="00000500000000000000" pitchFamily="2" charset="-79"/>
                    </a:defRPr>
                  </a:pPr>
                  <a:endParaRPr lang="it-IT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5-BABB-4C3E-AFE3-9D97A10A1DB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Rubik" panose="00000500000000000000" pitchFamily="2" charset="-79"/>
                    <a:ea typeface="+mn-ea"/>
                    <a:cs typeface="Rubik" panose="00000500000000000000" pitchFamily="2" charset="-79"/>
                  </a:defRPr>
                </a:pPr>
                <a:endParaRPr lang="it-IT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costi!$A$28:$A$32</c:f>
              <c:strCache>
                <c:ptCount val="5"/>
                <c:pt idx="0">
                  <c:v>VII. COSTI DEL PERSONALE</c:v>
                </c:pt>
                <c:pt idx="1">
                  <c:v>VIII. COSTI DELLA GESTIONE CORRENTE</c:v>
                </c:pt>
                <c:pt idx="2">
                  <c:v>IX. AMMORTAMENTI E SVALUTAZIONI</c:v>
                </c:pt>
                <c:pt idx="3">
                  <c:v>X. ACCANTONAMENTI PER RISCHI E ONERI</c:v>
                </c:pt>
                <c:pt idx="4">
                  <c:v>XI. ONERI DIVERSI DI GESTIONE</c:v>
                </c:pt>
              </c:strCache>
            </c:strRef>
          </c:cat>
          <c:val>
            <c:numRef>
              <c:f>costi!$C$28:$C$32</c:f>
              <c:numCache>
                <c:formatCode>0.00%</c:formatCode>
                <c:ptCount val="5"/>
                <c:pt idx="0">
                  <c:v>0.58199236651264474</c:v>
                </c:pt>
                <c:pt idx="1">
                  <c:v>0.3242040157633671</c:v>
                </c:pt>
                <c:pt idx="2">
                  <c:v>8.0941669128284405E-2</c:v>
                </c:pt>
                <c:pt idx="3">
                  <c:v>9.1356826569106188E-3</c:v>
                </c:pt>
                <c:pt idx="4">
                  <c:v>3.7262659387931156E-3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BABB-4C3E-AFE3-9D97A10A1DBD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legendEntry>
        <c:idx val="2"/>
        <c:txPr>
          <a:bodyPr rot="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chemeClr val="tx1"/>
                </a:solidFill>
                <a:latin typeface="Rubik" panose="00000500000000000000" pitchFamily="2" charset="-79"/>
                <a:ea typeface="+mn-ea"/>
                <a:cs typeface="Rubik" panose="00000500000000000000" pitchFamily="2" charset="-79"/>
              </a:defRPr>
            </a:pPr>
            <a:endParaRPr lang="it-IT"/>
          </a:p>
        </c:txPr>
      </c:legendEntry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1" i="0" u="none" strike="noStrike" kern="1200" baseline="0">
              <a:solidFill>
                <a:schemeClr val="tx1"/>
              </a:solidFill>
              <a:latin typeface="Rubik" panose="00000500000000000000" pitchFamily="2" charset="-79"/>
              <a:ea typeface="+mn-ea"/>
              <a:cs typeface="Rubik" panose="00000500000000000000" pitchFamily="2" charset="-79"/>
            </a:defRPr>
          </a:pPr>
          <a:endParaRPr lang="it-IT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>
          <a:latin typeface="Rubik" panose="00000500000000000000" pitchFamily="2" charset="-79"/>
          <a:cs typeface="Rubik" panose="00000500000000000000" pitchFamily="2" charset="-79"/>
        </a:defRPr>
      </a:pPr>
      <a:endParaRPr lang="it-IT"/>
    </a:p>
  </c:txPr>
  <c:externalData r:id="rId4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costi!$B$1</c:f>
              <c:strCache>
                <c:ptCount val="1"/>
                <c:pt idx="0">
                  <c:v>Saldo al 31/12/2025 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costi!$A$9:$A$10</c:f>
              <c:strCache>
                <c:ptCount val="2"/>
                <c:pt idx="0">
                  <c:v>1) Costi del personale dedicato alla ricerca e alla didattica:</c:v>
                </c:pt>
                <c:pt idx="1">
                  <c:v>2) Costi del personale dirigente e tecnico amministrativo</c:v>
                </c:pt>
              </c:strCache>
            </c:strRef>
          </c:cat>
          <c:val>
            <c:numRef>
              <c:f>costi!$B$9:$B$10</c:f>
              <c:numCache>
                <c:formatCode>#,##0.00</c:formatCode>
                <c:ptCount val="2"/>
                <c:pt idx="0">
                  <c:v>59160077.049999997</c:v>
                </c:pt>
                <c:pt idx="1">
                  <c:v>14796289.9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A94-4D43-8953-D2DAD5C49CA7}"/>
            </c:ext>
          </c:extLst>
        </c:ser>
        <c:ser>
          <c:idx val="1"/>
          <c:order val="1"/>
          <c:tx>
            <c:strRef>
              <c:f>costi!$C$1</c:f>
              <c:strCache>
                <c:ptCount val="1"/>
                <c:pt idx="0">
                  <c:v>Saldo al 31/12/2024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costi!$A$9:$A$10</c:f>
              <c:strCache>
                <c:ptCount val="2"/>
                <c:pt idx="0">
                  <c:v>1) Costi del personale dedicato alla ricerca e alla didattica:</c:v>
                </c:pt>
                <c:pt idx="1">
                  <c:v>2) Costi del personale dirigente e tecnico amministrativo</c:v>
                </c:pt>
              </c:strCache>
            </c:strRef>
          </c:cat>
          <c:val>
            <c:numRef>
              <c:f>costi!$C$9:$C$10</c:f>
              <c:numCache>
                <c:formatCode>#,##0.00######</c:formatCode>
                <c:ptCount val="2"/>
                <c:pt idx="0">
                  <c:v>54558130.899999999</c:v>
                </c:pt>
                <c:pt idx="1">
                  <c:v>14059040.880000001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A94-4D43-8953-D2DAD5C49CA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1158570527"/>
        <c:axId val="1158571359"/>
      </c:barChart>
      <c:catAx>
        <c:axId val="1158570527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chemeClr val="tx1"/>
                </a:solidFill>
                <a:latin typeface="Rubik" panose="00000500000000000000" pitchFamily="2" charset="-79"/>
                <a:ea typeface="+mn-ea"/>
                <a:cs typeface="Rubik" panose="00000500000000000000" pitchFamily="2" charset="-79"/>
              </a:defRPr>
            </a:pPr>
            <a:endParaRPr lang="it-IT"/>
          </a:p>
        </c:txPr>
        <c:crossAx val="1158571359"/>
        <c:crosses val="autoZero"/>
        <c:auto val="1"/>
        <c:lblAlgn val="ctr"/>
        <c:lblOffset val="100"/>
        <c:noMultiLvlLbl val="0"/>
      </c:catAx>
      <c:valAx>
        <c:axId val="1158571359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chemeClr val="tx1"/>
                </a:solidFill>
                <a:latin typeface="Rubik" panose="00000500000000000000" pitchFamily="2" charset="-79"/>
                <a:ea typeface="+mn-ea"/>
                <a:cs typeface="Rubik" panose="00000500000000000000" pitchFamily="2" charset="-79"/>
              </a:defRPr>
            </a:pPr>
            <a:endParaRPr lang="it-IT"/>
          </a:p>
        </c:txPr>
        <c:crossAx val="1158570527"/>
        <c:crosses val="autoZero"/>
        <c:crossBetween val="between"/>
        <c:dispUnits>
          <c:builtInUnit val="thousands"/>
          <c:dispUnits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00" b="1" i="0" u="none" strike="noStrike" kern="1200" baseline="0">
                    <a:solidFill>
                      <a:schemeClr val="tx1"/>
                    </a:solidFill>
                    <a:latin typeface="Rubik" panose="00000500000000000000" pitchFamily="2" charset="-79"/>
                    <a:ea typeface="+mn-ea"/>
                    <a:cs typeface="Rubik" panose="00000500000000000000" pitchFamily="2" charset="-79"/>
                  </a:defRPr>
                </a:pPr>
                <a:endParaRPr lang="it-IT"/>
              </a:p>
            </c:txPr>
          </c:dispUnitsLbl>
        </c:dispUnits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1" i="0" u="none" strike="noStrike" kern="1200" baseline="0">
              <a:solidFill>
                <a:schemeClr val="tx1"/>
              </a:solidFill>
              <a:latin typeface="Rubik" panose="00000500000000000000" pitchFamily="2" charset="-79"/>
              <a:ea typeface="+mn-ea"/>
              <a:cs typeface="Rubik" panose="00000500000000000000" pitchFamily="2" charset="-79"/>
            </a:defRPr>
          </a:pPr>
          <a:endParaRPr lang="it-IT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b="1">
          <a:solidFill>
            <a:schemeClr val="tx1"/>
          </a:solidFill>
          <a:latin typeface="Rubik" panose="00000500000000000000" pitchFamily="2" charset="-79"/>
          <a:cs typeface="Rubik" panose="00000500000000000000" pitchFamily="2" charset="-79"/>
        </a:defRPr>
      </a:pPr>
      <a:endParaRPr lang="it-IT"/>
    </a:p>
  </c:txPr>
  <c:externalData r:id="rId4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costi!$B$12</c:f>
              <c:strCache>
                <c:ptCount val="1"/>
                <c:pt idx="0">
                  <c:v>Saldo al 31/12/2025 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costi!$A$13:$A$24</c:f>
              <c:strCache>
                <c:ptCount val="12"/>
                <c:pt idx="0">
                  <c:v>     1) Costi per sostegno agli studenti</c:v>
                </c:pt>
                <c:pt idx="1">
                  <c:v>     2) Costi per il diritto allo studio</c:v>
                </c:pt>
                <c:pt idx="2">
                  <c:v>     3) Costi per la ricerca e l'attività editoriale</c:v>
                </c:pt>
                <c:pt idx="3">
                  <c:v>     4) Trasferimenti a partner di progetti coordinati</c:v>
                </c:pt>
                <c:pt idx="4">
                  <c:v>     5) Acquisto materiale consumo per laboratori</c:v>
                </c:pt>
                <c:pt idx="5">
                  <c:v>     6) Variazione rimanenze di materiale per laboratori</c:v>
                </c:pt>
                <c:pt idx="6">
                  <c:v>     7) Acquisto di libri, periodici e materiale bibliografico</c:v>
                </c:pt>
                <c:pt idx="7">
                  <c:v>     8) Acquisto di servizi e collaborazioni tecnico gestionali</c:v>
                </c:pt>
                <c:pt idx="8">
                  <c:v>     9) Acquisto altri materiali</c:v>
                </c:pt>
                <c:pt idx="9">
                  <c:v>     10) Variazione delle rimanenze di materiali</c:v>
                </c:pt>
                <c:pt idx="10">
                  <c:v>     11) Costi per godimento beni di terzi</c:v>
                </c:pt>
                <c:pt idx="11">
                  <c:v>     12) Altri costi</c:v>
                </c:pt>
              </c:strCache>
            </c:strRef>
          </c:cat>
          <c:val>
            <c:numRef>
              <c:f>costi!$B$13:$B$24</c:f>
              <c:numCache>
                <c:formatCode>#,##0.00######</c:formatCode>
                <c:ptCount val="12"/>
                <c:pt idx="0">
                  <c:v>7788447.54</c:v>
                </c:pt>
                <c:pt idx="1">
                  <c:v>8287723.6500000004</c:v>
                </c:pt>
                <c:pt idx="2">
                  <c:v>384691.55</c:v>
                </c:pt>
                <c:pt idx="3">
                  <c:v>4387064.79</c:v>
                </c:pt>
                <c:pt idx="4">
                  <c:v>209928.18</c:v>
                </c:pt>
                <c:pt idx="5">
                  <c:v>0</c:v>
                </c:pt>
                <c:pt idx="6">
                  <c:v>1706985.53</c:v>
                </c:pt>
                <c:pt idx="7">
                  <c:v>14429904.27</c:v>
                </c:pt>
                <c:pt idx="8">
                  <c:v>266812.83</c:v>
                </c:pt>
                <c:pt idx="9">
                  <c:v>0</c:v>
                </c:pt>
                <c:pt idx="10">
                  <c:v>2701368.07</c:v>
                </c:pt>
                <c:pt idx="11">
                  <c:v>1035124.52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1CC-48DE-97A3-AA4BD0F090D3}"/>
            </c:ext>
          </c:extLst>
        </c:ser>
        <c:ser>
          <c:idx val="1"/>
          <c:order val="1"/>
          <c:tx>
            <c:strRef>
              <c:f>costi!$C$12</c:f>
              <c:strCache>
                <c:ptCount val="1"/>
                <c:pt idx="0">
                  <c:v>Saldo al 31/12/2024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costi!$A$13:$A$24</c:f>
              <c:strCache>
                <c:ptCount val="12"/>
                <c:pt idx="0">
                  <c:v>     1) Costi per sostegno agli studenti</c:v>
                </c:pt>
                <c:pt idx="1">
                  <c:v>     2) Costi per il diritto allo studio</c:v>
                </c:pt>
                <c:pt idx="2">
                  <c:v>     3) Costi per la ricerca e l'attività editoriale</c:v>
                </c:pt>
                <c:pt idx="3">
                  <c:v>     4) Trasferimenti a partner di progetti coordinati</c:v>
                </c:pt>
                <c:pt idx="4">
                  <c:v>     5) Acquisto materiale consumo per laboratori</c:v>
                </c:pt>
                <c:pt idx="5">
                  <c:v>     6) Variazione rimanenze di materiale per laboratori</c:v>
                </c:pt>
                <c:pt idx="6">
                  <c:v>     7) Acquisto di libri, periodici e materiale bibliografico</c:v>
                </c:pt>
                <c:pt idx="7">
                  <c:v>     8) Acquisto di servizi e collaborazioni tecnico gestionali</c:v>
                </c:pt>
                <c:pt idx="8">
                  <c:v>     9) Acquisto altri materiali</c:v>
                </c:pt>
                <c:pt idx="9">
                  <c:v>     10) Variazione delle rimanenze di materiali</c:v>
                </c:pt>
                <c:pt idx="10">
                  <c:v>     11) Costi per godimento beni di terzi</c:v>
                </c:pt>
                <c:pt idx="11">
                  <c:v>     12) Altri costi</c:v>
                </c:pt>
              </c:strCache>
            </c:strRef>
          </c:cat>
          <c:val>
            <c:numRef>
              <c:f>costi!$C$13:$C$24</c:f>
              <c:numCache>
                <c:formatCode>#,##0.00######</c:formatCode>
                <c:ptCount val="12"/>
                <c:pt idx="0">
                  <c:v>7020704.4900000002</c:v>
                </c:pt>
                <c:pt idx="1">
                  <c:v>9069359.0999999996</c:v>
                </c:pt>
                <c:pt idx="2">
                  <c:v>259345.66</c:v>
                </c:pt>
                <c:pt idx="3">
                  <c:v>246566.36</c:v>
                </c:pt>
                <c:pt idx="4">
                  <c:v>198223.93</c:v>
                </c:pt>
                <c:pt idx="5">
                  <c:v>0</c:v>
                </c:pt>
                <c:pt idx="6">
                  <c:v>1461472.18</c:v>
                </c:pt>
                <c:pt idx="7">
                  <c:v>12697252.359999999</c:v>
                </c:pt>
                <c:pt idx="8">
                  <c:v>243275.31</c:v>
                </c:pt>
                <c:pt idx="9">
                  <c:v>0</c:v>
                </c:pt>
                <c:pt idx="10">
                  <c:v>2638165.08</c:v>
                </c:pt>
                <c:pt idx="11">
                  <c:v>821193.29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1CC-48DE-97A3-AA4BD0F090D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1163020415"/>
        <c:axId val="1163019999"/>
      </c:barChart>
      <c:catAx>
        <c:axId val="1163020415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chemeClr val="tx1"/>
                </a:solidFill>
                <a:latin typeface="Rubik" panose="00000500000000000000" pitchFamily="2" charset="-79"/>
                <a:ea typeface="+mn-ea"/>
                <a:cs typeface="Rubik" panose="00000500000000000000" pitchFamily="2" charset="-79"/>
              </a:defRPr>
            </a:pPr>
            <a:endParaRPr lang="it-IT"/>
          </a:p>
        </c:txPr>
        <c:crossAx val="1163019999"/>
        <c:crosses val="autoZero"/>
        <c:auto val="1"/>
        <c:lblAlgn val="ctr"/>
        <c:lblOffset val="100"/>
        <c:noMultiLvlLbl val="0"/>
      </c:catAx>
      <c:valAx>
        <c:axId val="1163019999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chemeClr val="tx1"/>
                </a:solidFill>
                <a:latin typeface="Rubik" panose="00000500000000000000" pitchFamily="2" charset="-79"/>
                <a:ea typeface="+mn-ea"/>
                <a:cs typeface="Rubik" panose="00000500000000000000" pitchFamily="2" charset="-79"/>
              </a:defRPr>
            </a:pPr>
            <a:endParaRPr lang="it-IT"/>
          </a:p>
        </c:txPr>
        <c:crossAx val="1163020415"/>
        <c:crosses val="autoZero"/>
        <c:crossBetween val="between"/>
        <c:dispUnits>
          <c:builtInUnit val="thousands"/>
          <c:dispUnits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00" b="1" i="0" u="none" strike="noStrike" kern="1200" baseline="0">
                    <a:solidFill>
                      <a:schemeClr val="tx1"/>
                    </a:solidFill>
                    <a:latin typeface="Rubik" panose="00000500000000000000" pitchFamily="2" charset="-79"/>
                    <a:ea typeface="+mn-ea"/>
                    <a:cs typeface="Rubik" panose="00000500000000000000" pitchFamily="2" charset="-79"/>
                  </a:defRPr>
                </a:pPr>
                <a:endParaRPr lang="it-IT"/>
              </a:p>
            </c:txPr>
          </c:dispUnitsLbl>
        </c:dispUnits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1" i="0" u="none" strike="noStrike" kern="1200" baseline="0">
              <a:solidFill>
                <a:schemeClr val="tx1"/>
              </a:solidFill>
              <a:latin typeface="Rubik" panose="00000500000000000000" pitchFamily="2" charset="-79"/>
              <a:ea typeface="+mn-ea"/>
              <a:cs typeface="Rubik" panose="00000500000000000000" pitchFamily="2" charset="-79"/>
            </a:defRPr>
          </a:pPr>
          <a:endParaRPr lang="it-IT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b="1">
          <a:solidFill>
            <a:schemeClr val="tx1"/>
          </a:solidFill>
          <a:latin typeface="Rubik" panose="00000500000000000000" pitchFamily="2" charset="-79"/>
          <a:cs typeface="Rubik" panose="00000500000000000000" pitchFamily="2" charset="-79"/>
        </a:defRPr>
      </a:pPr>
      <a:endParaRPr lang="it-IT"/>
    </a:p>
  </c:txPr>
  <c:externalData r:id="rId4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79AD-475B-890E-FED00B346CEC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79AD-475B-890E-FED00B346CEC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79AD-475B-890E-FED00B346CEC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bg1"/>
                    </a:solidFill>
                    <a:latin typeface="Rubik" panose="00000500000000000000" pitchFamily="2" charset="-79"/>
                    <a:ea typeface="+mn-ea"/>
                    <a:cs typeface="Rubik" panose="00000500000000000000" pitchFamily="2" charset="-79"/>
                  </a:defRPr>
                </a:pPr>
                <a:endParaRPr lang="it-IT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Immobilizzazioni!$A$22:$A$24</c:f>
              <c:strCache>
                <c:ptCount val="3"/>
                <c:pt idx="0">
                  <c:v>Immobilizzazioni immateriali</c:v>
                </c:pt>
                <c:pt idx="1">
                  <c:v>Immobilizzazioni materiali</c:v>
                </c:pt>
                <c:pt idx="2">
                  <c:v>Immobilizzazioni finanziarie</c:v>
                </c:pt>
              </c:strCache>
            </c:strRef>
          </c:cat>
          <c:val>
            <c:numRef>
              <c:f>Immobilizzazioni!$B$22:$B$24</c:f>
              <c:numCache>
                <c:formatCode>#,##0.00######</c:formatCode>
                <c:ptCount val="3"/>
                <c:pt idx="0">
                  <c:v>9807241.3399999999</c:v>
                </c:pt>
                <c:pt idx="1">
                  <c:v>89185247.379999995</c:v>
                </c:pt>
                <c:pt idx="2">
                  <c:v>23013558.219999999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79AD-475B-890E-FED00B346CEC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baseline="0">
              <a:solidFill>
                <a:schemeClr val="tx1"/>
              </a:solidFill>
              <a:latin typeface="Rubik" panose="00000500000000000000" pitchFamily="2" charset="-79"/>
              <a:ea typeface="+mn-ea"/>
              <a:cs typeface="Rubik" panose="00000500000000000000" pitchFamily="2" charset="-79"/>
            </a:defRPr>
          </a:pPr>
          <a:endParaRPr lang="it-IT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it-IT"/>
    </a:p>
  </c:txPr>
  <c:externalData r:id="rId4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BB3A-4EA5-8434-B822EFA48C72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BB3A-4EA5-8434-B822EFA48C72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1" i="0" u="none" strike="noStrike" kern="1200" baseline="0">
                    <a:solidFill>
                      <a:schemeClr val="tx1"/>
                    </a:solidFill>
                    <a:latin typeface="Rubik" panose="00000500000000000000" pitchFamily="2" charset="-79"/>
                    <a:ea typeface="+mn-ea"/>
                    <a:cs typeface="Rubik" panose="00000500000000000000" pitchFamily="2" charset="-79"/>
                  </a:defRPr>
                </a:pPr>
                <a:endParaRPr lang="it-IT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'Attivo circolante'!$A$24:$A$25</c:f>
              <c:strCache>
                <c:ptCount val="2"/>
                <c:pt idx="0">
                  <c:v>Crediti</c:v>
                </c:pt>
                <c:pt idx="1">
                  <c:v>Disponibilità liquide</c:v>
                </c:pt>
              </c:strCache>
            </c:strRef>
          </c:cat>
          <c:val>
            <c:numRef>
              <c:f>'Attivo circolante'!$B$24:$B$25</c:f>
              <c:numCache>
                <c:formatCode>#,##0.00######</c:formatCode>
                <c:ptCount val="2"/>
                <c:pt idx="0">
                  <c:v>83353568.319999993</c:v>
                </c:pt>
                <c:pt idx="1">
                  <c:v>217587678.38999999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BB3A-4EA5-8434-B822EFA48C72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legendEntry>
        <c:idx val="0"/>
        <c:txPr>
          <a:bodyPr rot="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1"/>
                </a:solidFill>
                <a:latin typeface="Rubik" panose="00000500000000000000" pitchFamily="2" charset="-79"/>
                <a:ea typeface="+mn-ea"/>
                <a:cs typeface="Rubik" panose="00000500000000000000" pitchFamily="2" charset="-79"/>
              </a:defRPr>
            </a:pPr>
            <a:endParaRPr lang="it-IT"/>
          </a:p>
        </c:txPr>
      </c:legendEntry>
      <c:legendEntry>
        <c:idx val="1"/>
        <c:txPr>
          <a:bodyPr rot="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1"/>
                </a:solidFill>
                <a:latin typeface="Rubik" panose="00000500000000000000" pitchFamily="2" charset="-79"/>
                <a:ea typeface="+mn-ea"/>
                <a:cs typeface="Rubik" panose="00000500000000000000" pitchFamily="2" charset="-79"/>
              </a:defRPr>
            </a:pPr>
            <a:endParaRPr lang="it-IT"/>
          </a:p>
        </c:txPr>
      </c:legendEntry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1" i="0" u="none" strike="noStrike" kern="1200" baseline="0">
              <a:solidFill>
                <a:schemeClr val="tx1"/>
              </a:solidFill>
              <a:latin typeface="Rubik" panose="00000500000000000000" pitchFamily="2" charset="-79"/>
              <a:ea typeface="+mn-ea"/>
              <a:cs typeface="Rubik" panose="00000500000000000000" pitchFamily="2" charset="-79"/>
            </a:defRPr>
          </a:pPr>
          <a:endParaRPr lang="it-IT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000">
          <a:latin typeface="Rubik" panose="00000500000000000000" pitchFamily="2" charset="-79"/>
          <a:cs typeface="Rubik" panose="00000500000000000000" pitchFamily="2" charset="-79"/>
        </a:defRPr>
      </a:pPr>
      <a:endParaRPr lang="it-IT"/>
    </a:p>
  </c:txPr>
  <c:externalData r:id="rId4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1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>
            <a:extLst>
              <a:ext uri="{FF2B5EF4-FFF2-40B4-BE49-F238E27FC236}">
                <a16:creationId xmlns:a16="http://schemas.microsoft.com/office/drawing/2014/main" id="{F3305387-C6BF-413F-A2BA-9C60720D83A4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088BE92D-286B-4B4A-8928-96AC0FAAE0E0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62B4851-02C8-4764-83F8-B814B24040FE}" type="datetimeFigureOut">
              <a:rPr lang="it-IT" smtClean="0"/>
              <a:t>11/05/2026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630F12DB-A065-4CEB-B8E0-940387134DA9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377363"/>
            <a:ext cx="2971800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6DBECE9F-72E1-4EDC-B975-9E7AA7512D38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9377363"/>
            <a:ext cx="2971800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FA7E027-A389-4C65-9AF9-EF6B624E707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28611430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9534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4" y="0"/>
            <a:ext cx="2971800" cy="49534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466725" y="1233488"/>
            <a:ext cx="5924550" cy="3332162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1" y="4751220"/>
            <a:ext cx="5486400" cy="3887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9377318"/>
            <a:ext cx="2971800" cy="4953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4" y="9377318"/>
            <a:ext cx="2971800" cy="4953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it-IT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‹N›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hf hdr="0" dt="0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:notes"/>
          <p:cNvSpPr txBox="1">
            <a:spLocks noGrp="1"/>
          </p:cNvSpPr>
          <p:nvPr>
            <p:ph type="body" idx="1"/>
          </p:nvPr>
        </p:nvSpPr>
        <p:spPr>
          <a:xfrm>
            <a:off x="685801" y="4751220"/>
            <a:ext cx="5486400" cy="3887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dirty="0"/>
          </a:p>
        </p:txBody>
      </p:sp>
      <p:sp>
        <p:nvSpPr>
          <p:cNvPr id="90" name="Google Shape;90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466725" y="1233488"/>
            <a:ext cx="5924550" cy="3332162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" name="Segnaposto piè di pagina 1">
            <a:extLst>
              <a:ext uri="{FF2B5EF4-FFF2-40B4-BE49-F238E27FC236}">
                <a16:creationId xmlns:a16="http://schemas.microsoft.com/office/drawing/2014/main" id="{9CE77CDB-6935-44D0-9BAF-CB4C5FBC189E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endParaRPr lang="it-IT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Google Shape;175;p25:notes"/>
          <p:cNvSpPr txBox="1">
            <a:spLocks noGrp="1"/>
          </p:cNvSpPr>
          <p:nvPr>
            <p:ph type="body" idx="1"/>
          </p:nvPr>
        </p:nvSpPr>
        <p:spPr>
          <a:xfrm>
            <a:off x="685801" y="4751220"/>
            <a:ext cx="5486400" cy="3887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76" name="Google Shape;176;p25:notes"/>
          <p:cNvSpPr>
            <a:spLocks noGrp="1" noRot="1" noChangeAspect="1"/>
          </p:cNvSpPr>
          <p:nvPr>
            <p:ph type="sldImg" idx="2"/>
          </p:nvPr>
        </p:nvSpPr>
        <p:spPr>
          <a:xfrm>
            <a:off x="466725" y="1233488"/>
            <a:ext cx="5924550" cy="3332162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" name="Segnaposto piè di pagina 1">
            <a:extLst>
              <a:ext uri="{FF2B5EF4-FFF2-40B4-BE49-F238E27FC236}">
                <a16:creationId xmlns:a16="http://schemas.microsoft.com/office/drawing/2014/main" id="{7C527369-52BB-4355-9BE1-C3A5ADD18347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endParaRPr lang="it-IT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Google Shape;204;g34e1b4610a3_0_19:notes"/>
          <p:cNvSpPr txBox="1">
            <a:spLocks noGrp="1"/>
          </p:cNvSpPr>
          <p:nvPr>
            <p:ph type="body" idx="1"/>
          </p:nvPr>
        </p:nvSpPr>
        <p:spPr>
          <a:xfrm>
            <a:off x="685801" y="4751220"/>
            <a:ext cx="5486400" cy="388752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dirty="0"/>
          </a:p>
        </p:txBody>
      </p:sp>
      <p:sp>
        <p:nvSpPr>
          <p:cNvPr id="205" name="Google Shape;205;g34e1b4610a3_0_19:notes"/>
          <p:cNvSpPr>
            <a:spLocks noGrp="1" noRot="1" noChangeAspect="1"/>
          </p:cNvSpPr>
          <p:nvPr>
            <p:ph type="sldImg" idx="2"/>
          </p:nvPr>
        </p:nvSpPr>
        <p:spPr>
          <a:xfrm>
            <a:off x="466725" y="1233488"/>
            <a:ext cx="5924550" cy="3332162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" name="Segnaposto piè di pagina 1">
            <a:extLst>
              <a:ext uri="{FF2B5EF4-FFF2-40B4-BE49-F238E27FC236}">
                <a16:creationId xmlns:a16="http://schemas.microsoft.com/office/drawing/2014/main" id="{F0704D07-3817-48B9-8AD6-7AE1396DDE4E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endParaRPr lang="it-IT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Google Shape;210;p3:notes"/>
          <p:cNvSpPr txBox="1">
            <a:spLocks noGrp="1"/>
          </p:cNvSpPr>
          <p:nvPr>
            <p:ph type="body" idx="1"/>
          </p:nvPr>
        </p:nvSpPr>
        <p:spPr>
          <a:xfrm>
            <a:off x="685801" y="4751220"/>
            <a:ext cx="5486400" cy="3887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dirty="0"/>
          </a:p>
        </p:txBody>
      </p:sp>
      <p:sp>
        <p:nvSpPr>
          <p:cNvPr id="211" name="Google Shape;211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466725" y="1233488"/>
            <a:ext cx="5924550" cy="3332162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" name="Segnaposto piè di pagina 1">
            <a:extLst>
              <a:ext uri="{FF2B5EF4-FFF2-40B4-BE49-F238E27FC236}">
                <a16:creationId xmlns:a16="http://schemas.microsoft.com/office/drawing/2014/main" id="{B7852130-DEB5-4EB7-939E-B4ECC0E1B171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endParaRPr lang="it-IT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" name="Google Shape;243;p7:notes"/>
          <p:cNvSpPr txBox="1">
            <a:spLocks noGrp="1"/>
          </p:cNvSpPr>
          <p:nvPr>
            <p:ph type="body" idx="1"/>
          </p:nvPr>
        </p:nvSpPr>
        <p:spPr>
          <a:xfrm>
            <a:off x="685801" y="4751220"/>
            <a:ext cx="5486400" cy="3887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dirty="0"/>
          </a:p>
        </p:txBody>
      </p:sp>
      <p:sp>
        <p:nvSpPr>
          <p:cNvPr id="244" name="Google Shape;244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466725" y="1233488"/>
            <a:ext cx="5924550" cy="3332162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" name="Segnaposto piè di pagina 1">
            <a:extLst>
              <a:ext uri="{FF2B5EF4-FFF2-40B4-BE49-F238E27FC236}">
                <a16:creationId xmlns:a16="http://schemas.microsoft.com/office/drawing/2014/main" id="{5417EF82-0EB6-4FDF-AA8E-90305EC49823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endParaRPr lang="it-IT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" name="Google Shape;250;p8:notes"/>
          <p:cNvSpPr txBox="1">
            <a:spLocks noGrp="1"/>
          </p:cNvSpPr>
          <p:nvPr>
            <p:ph type="body" idx="1"/>
          </p:nvPr>
        </p:nvSpPr>
        <p:spPr>
          <a:xfrm>
            <a:off x="685801" y="4751220"/>
            <a:ext cx="5486400" cy="3887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dirty="0"/>
          </a:p>
        </p:txBody>
      </p:sp>
      <p:sp>
        <p:nvSpPr>
          <p:cNvPr id="251" name="Google Shape;251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466725" y="1233488"/>
            <a:ext cx="5924550" cy="3332162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" name="Segnaposto piè di pagina 1">
            <a:extLst>
              <a:ext uri="{FF2B5EF4-FFF2-40B4-BE49-F238E27FC236}">
                <a16:creationId xmlns:a16="http://schemas.microsoft.com/office/drawing/2014/main" id="{9B483C8A-935B-4DC6-91FB-A3F2C2225BEA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endParaRPr lang="it-IT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8" name="Google Shape;258;p9:notes"/>
          <p:cNvSpPr txBox="1">
            <a:spLocks noGrp="1"/>
          </p:cNvSpPr>
          <p:nvPr>
            <p:ph type="body" idx="1"/>
          </p:nvPr>
        </p:nvSpPr>
        <p:spPr>
          <a:xfrm>
            <a:off x="685801" y="4751220"/>
            <a:ext cx="5486400" cy="3887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dirty="0"/>
          </a:p>
        </p:txBody>
      </p:sp>
      <p:sp>
        <p:nvSpPr>
          <p:cNvPr id="259" name="Google Shape;25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466725" y="1233488"/>
            <a:ext cx="5924550" cy="3332162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" name="Segnaposto piè di pagina 1">
            <a:extLst>
              <a:ext uri="{FF2B5EF4-FFF2-40B4-BE49-F238E27FC236}">
                <a16:creationId xmlns:a16="http://schemas.microsoft.com/office/drawing/2014/main" id="{B158018A-616C-421F-8CCF-84852A90DAA1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endParaRPr lang="it-IT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0" name="Google Shape;280;p47:notes"/>
          <p:cNvSpPr txBox="1">
            <a:spLocks noGrp="1"/>
          </p:cNvSpPr>
          <p:nvPr>
            <p:ph type="body" idx="1"/>
          </p:nvPr>
        </p:nvSpPr>
        <p:spPr>
          <a:xfrm>
            <a:off x="685801" y="4751220"/>
            <a:ext cx="5486400" cy="3887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281" name="Google Shape;281;p47:notes"/>
          <p:cNvSpPr>
            <a:spLocks noGrp="1" noRot="1" noChangeAspect="1"/>
          </p:cNvSpPr>
          <p:nvPr>
            <p:ph type="sldImg" idx="2"/>
          </p:nvPr>
        </p:nvSpPr>
        <p:spPr>
          <a:xfrm>
            <a:off x="466725" y="1233488"/>
            <a:ext cx="5924550" cy="3332162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" name="Segnaposto piè di pagina 1">
            <a:extLst>
              <a:ext uri="{FF2B5EF4-FFF2-40B4-BE49-F238E27FC236}">
                <a16:creationId xmlns:a16="http://schemas.microsoft.com/office/drawing/2014/main" id="{4AEC7124-3959-4B4A-B4DC-D1370AF87B53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endParaRPr lang="it-IT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" name="Google Shape;286;p10:notes"/>
          <p:cNvSpPr txBox="1">
            <a:spLocks noGrp="1"/>
          </p:cNvSpPr>
          <p:nvPr>
            <p:ph type="body" idx="1"/>
          </p:nvPr>
        </p:nvSpPr>
        <p:spPr>
          <a:xfrm>
            <a:off x="685801" y="4751220"/>
            <a:ext cx="5486400" cy="3887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287" name="Google Shape;287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466725" y="1233488"/>
            <a:ext cx="5924550" cy="3332162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" name="Segnaposto piè di pagina 1">
            <a:extLst>
              <a:ext uri="{FF2B5EF4-FFF2-40B4-BE49-F238E27FC236}">
                <a16:creationId xmlns:a16="http://schemas.microsoft.com/office/drawing/2014/main" id="{573E9B3B-ACFB-49C2-8ABF-FD4CFBAEF823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endParaRPr lang="it-IT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" name="Google Shape;292;p2:notes"/>
          <p:cNvSpPr txBox="1">
            <a:spLocks noGrp="1"/>
          </p:cNvSpPr>
          <p:nvPr>
            <p:ph type="body" idx="1"/>
          </p:nvPr>
        </p:nvSpPr>
        <p:spPr>
          <a:xfrm>
            <a:off x="685801" y="4751220"/>
            <a:ext cx="5486400" cy="3887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293" name="Google Shape;293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466725" y="1233488"/>
            <a:ext cx="5924550" cy="3332162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" name="Segnaposto piè di pagina 1">
            <a:extLst>
              <a:ext uri="{FF2B5EF4-FFF2-40B4-BE49-F238E27FC236}">
                <a16:creationId xmlns:a16="http://schemas.microsoft.com/office/drawing/2014/main" id="{18297678-0964-4B4E-9F2D-308D1F6D6DB7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endParaRPr lang="it-IT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Google Shape;298;p26:notes"/>
          <p:cNvSpPr txBox="1">
            <a:spLocks noGrp="1"/>
          </p:cNvSpPr>
          <p:nvPr>
            <p:ph type="body" idx="1"/>
          </p:nvPr>
        </p:nvSpPr>
        <p:spPr>
          <a:xfrm>
            <a:off x="685801" y="4751220"/>
            <a:ext cx="5486400" cy="3887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299" name="Google Shape;299;p26:notes"/>
          <p:cNvSpPr>
            <a:spLocks noGrp="1" noRot="1" noChangeAspect="1"/>
          </p:cNvSpPr>
          <p:nvPr>
            <p:ph type="sldImg" idx="2"/>
          </p:nvPr>
        </p:nvSpPr>
        <p:spPr>
          <a:xfrm>
            <a:off x="466725" y="1233488"/>
            <a:ext cx="5924550" cy="3332162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" name="Segnaposto piè di pagina 1">
            <a:extLst>
              <a:ext uri="{FF2B5EF4-FFF2-40B4-BE49-F238E27FC236}">
                <a16:creationId xmlns:a16="http://schemas.microsoft.com/office/drawing/2014/main" id="{F5968B5D-BD85-4A4E-9C30-0D856FEA05F9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endParaRPr lang="it-IT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g34e1b4610a3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466725" y="1233488"/>
            <a:ext cx="5924550" cy="3332162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5" name="Google Shape;95;g34e1b4610a3_0_0:notes"/>
          <p:cNvSpPr txBox="1">
            <a:spLocks noGrp="1"/>
          </p:cNvSpPr>
          <p:nvPr>
            <p:ph type="body" idx="1"/>
          </p:nvPr>
        </p:nvSpPr>
        <p:spPr>
          <a:xfrm>
            <a:off x="685801" y="4751220"/>
            <a:ext cx="5486400" cy="388752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dirty="0"/>
          </a:p>
        </p:txBody>
      </p:sp>
      <p:sp>
        <p:nvSpPr>
          <p:cNvPr id="96" name="Google Shape;96;g34e1b4610a3_0_0:notes"/>
          <p:cNvSpPr txBox="1">
            <a:spLocks noGrp="1"/>
          </p:cNvSpPr>
          <p:nvPr>
            <p:ph type="sldNum" idx="12"/>
          </p:nvPr>
        </p:nvSpPr>
        <p:spPr>
          <a:xfrm>
            <a:off x="3884614" y="9377317"/>
            <a:ext cx="2971800" cy="4952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it-IT"/>
              <a:t>2</a:t>
            </a:fld>
            <a:endParaRPr dirty="0"/>
          </a:p>
        </p:txBody>
      </p:sp>
      <p:sp>
        <p:nvSpPr>
          <p:cNvPr id="2" name="Segnaposto piè di pagina 1">
            <a:extLst>
              <a:ext uri="{FF2B5EF4-FFF2-40B4-BE49-F238E27FC236}">
                <a16:creationId xmlns:a16="http://schemas.microsoft.com/office/drawing/2014/main" id="{26FB9913-EC2A-4F95-8649-945210847602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endParaRPr lang="it-IT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4" name="Google Shape;304;p17:notes"/>
          <p:cNvSpPr txBox="1">
            <a:spLocks noGrp="1"/>
          </p:cNvSpPr>
          <p:nvPr>
            <p:ph type="body" idx="1"/>
          </p:nvPr>
        </p:nvSpPr>
        <p:spPr>
          <a:xfrm>
            <a:off x="685801" y="4751220"/>
            <a:ext cx="5486400" cy="3887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305" name="Google Shape;305;p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466725" y="1233488"/>
            <a:ext cx="5924550" cy="3332162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" name="Segnaposto piè di pagina 1">
            <a:extLst>
              <a:ext uri="{FF2B5EF4-FFF2-40B4-BE49-F238E27FC236}">
                <a16:creationId xmlns:a16="http://schemas.microsoft.com/office/drawing/2014/main" id="{448A2C12-EA82-42B6-83A1-FAD090B41607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endParaRPr lang="it-IT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11:notes"/>
          <p:cNvSpPr txBox="1">
            <a:spLocks noGrp="1"/>
          </p:cNvSpPr>
          <p:nvPr>
            <p:ph type="body" idx="1"/>
          </p:nvPr>
        </p:nvSpPr>
        <p:spPr>
          <a:xfrm>
            <a:off x="685801" y="4751220"/>
            <a:ext cx="5486400" cy="3887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dirty="0"/>
          </a:p>
        </p:txBody>
      </p:sp>
      <p:sp>
        <p:nvSpPr>
          <p:cNvPr id="101" name="Google Shape;101;p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466725" y="1233488"/>
            <a:ext cx="5924550" cy="3332162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" name="Segnaposto piè di pagina 1">
            <a:extLst>
              <a:ext uri="{FF2B5EF4-FFF2-40B4-BE49-F238E27FC236}">
                <a16:creationId xmlns:a16="http://schemas.microsoft.com/office/drawing/2014/main" id="{CB205880-0004-48AB-BADB-EFC4B20D7D58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endParaRPr lang="it-IT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13:notes"/>
          <p:cNvSpPr txBox="1">
            <a:spLocks noGrp="1"/>
          </p:cNvSpPr>
          <p:nvPr>
            <p:ph type="body" idx="1"/>
          </p:nvPr>
        </p:nvSpPr>
        <p:spPr>
          <a:xfrm>
            <a:off x="685801" y="4751220"/>
            <a:ext cx="5486400" cy="3887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dirty="0"/>
          </a:p>
        </p:txBody>
      </p:sp>
      <p:sp>
        <p:nvSpPr>
          <p:cNvPr id="107" name="Google Shape;107;p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466725" y="1233488"/>
            <a:ext cx="5924550" cy="3332162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" name="Segnaposto piè di pagina 1">
            <a:extLst>
              <a:ext uri="{FF2B5EF4-FFF2-40B4-BE49-F238E27FC236}">
                <a16:creationId xmlns:a16="http://schemas.microsoft.com/office/drawing/2014/main" id="{53FE49DD-8764-41E1-B5B3-61D3AA305D17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endParaRPr lang="it-IT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14:notes"/>
          <p:cNvSpPr txBox="1">
            <a:spLocks noGrp="1"/>
          </p:cNvSpPr>
          <p:nvPr>
            <p:ph type="body" idx="1"/>
          </p:nvPr>
        </p:nvSpPr>
        <p:spPr>
          <a:xfrm>
            <a:off x="685801" y="4751220"/>
            <a:ext cx="5486400" cy="3887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dirty="0"/>
          </a:p>
        </p:txBody>
      </p:sp>
      <p:sp>
        <p:nvSpPr>
          <p:cNvPr id="114" name="Google Shape;114;p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466725" y="1233488"/>
            <a:ext cx="5924550" cy="3332162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" name="Segnaposto piè di pagina 1">
            <a:extLst>
              <a:ext uri="{FF2B5EF4-FFF2-40B4-BE49-F238E27FC236}">
                <a16:creationId xmlns:a16="http://schemas.microsoft.com/office/drawing/2014/main" id="{07E45180-726F-4679-8DBD-080CE9BCCC6D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endParaRPr lang="it-IT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12:notes"/>
          <p:cNvSpPr txBox="1">
            <a:spLocks noGrp="1"/>
          </p:cNvSpPr>
          <p:nvPr>
            <p:ph type="body" idx="1"/>
          </p:nvPr>
        </p:nvSpPr>
        <p:spPr>
          <a:xfrm>
            <a:off x="685801" y="4751220"/>
            <a:ext cx="5486400" cy="3887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dirty="0"/>
          </a:p>
        </p:txBody>
      </p:sp>
      <p:sp>
        <p:nvSpPr>
          <p:cNvPr id="130" name="Google Shape;130;p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466725" y="1233488"/>
            <a:ext cx="5924550" cy="3332162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" name="Segnaposto piè di pagina 1">
            <a:extLst>
              <a:ext uri="{FF2B5EF4-FFF2-40B4-BE49-F238E27FC236}">
                <a16:creationId xmlns:a16="http://schemas.microsoft.com/office/drawing/2014/main" id="{9789A946-C92B-47B7-820C-686F5AC903AF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endParaRPr lang="it-IT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19:notes"/>
          <p:cNvSpPr txBox="1">
            <a:spLocks noGrp="1"/>
          </p:cNvSpPr>
          <p:nvPr>
            <p:ph type="body" idx="1"/>
          </p:nvPr>
        </p:nvSpPr>
        <p:spPr>
          <a:xfrm>
            <a:off x="685801" y="4751220"/>
            <a:ext cx="5486400" cy="3887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37" name="Google Shape;137;p19:notes"/>
          <p:cNvSpPr>
            <a:spLocks noGrp="1" noRot="1" noChangeAspect="1"/>
          </p:cNvSpPr>
          <p:nvPr>
            <p:ph type="sldImg" idx="2"/>
          </p:nvPr>
        </p:nvSpPr>
        <p:spPr>
          <a:xfrm>
            <a:off x="466725" y="1233488"/>
            <a:ext cx="5924550" cy="3332162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" name="Segnaposto piè di pagina 1">
            <a:extLst>
              <a:ext uri="{FF2B5EF4-FFF2-40B4-BE49-F238E27FC236}">
                <a16:creationId xmlns:a16="http://schemas.microsoft.com/office/drawing/2014/main" id="{5A4BEE82-6300-4D52-8814-D9EC0078A58A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endParaRPr lang="it-IT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p21:notes"/>
          <p:cNvSpPr txBox="1">
            <a:spLocks noGrp="1"/>
          </p:cNvSpPr>
          <p:nvPr>
            <p:ph type="body" idx="1"/>
          </p:nvPr>
        </p:nvSpPr>
        <p:spPr>
          <a:xfrm>
            <a:off x="685801" y="4751220"/>
            <a:ext cx="5486400" cy="3887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52" name="Google Shape;152;p21:notes"/>
          <p:cNvSpPr>
            <a:spLocks noGrp="1" noRot="1" noChangeAspect="1"/>
          </p:cNvSpPr>
          <p:nvPr>
            <p:ph type="sldImg" idx="2"/>
          </p:nvPr>
        </p:nvSpPr>
        <p:spPr>
          <a:xfrm>
            <a:off x="466725" y="1233488"/>
            <a:ext cx="5924550" cy="3332162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" name="Segnaposto piè di pagina 1">
            <a:extLst>
              <a:ext uri="{FF2B5EF4-FFF2-40B4-BE49-F238E27FC236}">
                <a16:creationId xmlns:a16="http://schemas.microsoft.com/office/drawing/2014/main" id="{98D4BD12-5787-4D82-8E2B-26945080A5E3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endParaRPr lang="it-IT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Google Shape;157;p22:notes"/>
          <p:cNvSpPr txBox="1">
            <a:spLocks noGrp="1"/>
          </p:cNvSpPr>
          <p:nvPr>
            <p:ph type="body" idx="1"/>
          </p:nvPr>
        </p:nvSpPr>
        <p:spPr>
          <a:xfrm>
            <a:off x="685801" y="4751220"/>
            <a:ext cx="5486400" cy="3887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58" name="Google Shape;158;p22:notes"/>
          <p:cNvSpPr>
            <a:spLocks noGrp="1" noRot="1" noChangeAspect="1"/>
          </p:cNvSpPr>
          <p:nvPr>
            <p:ph type="sldImg" idx="2"/>
          </p:nvPr>
        </p:nvSpPr>
        <p:spPr>
          <a:xfrm>
            <a:off x="466725" y="1233488"/>
            <a:ext cx="5924550" cy="3332162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" name="Segnaposto piè di pagina 1">
            <a:extLst>
              <a:ext uri="{FF2B5EF4-FFF2-40B4-BE49-F238E27FC236}">
                <a16:creationId xmlns:a16="http://schemas.microsoft.com/office/drawing/2014/main" id="{B59F19E3-0C51-4401-8250-0B6B6DF6259B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endParaRPr lang="it-IT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image" Target="../media/image7.jp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8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5_Layout personalizzato">
  <p:cSld name="5_Layout personalizzato">
    <p:spTree>
      <p:nvGrpSpPr>
        <p:cNvPr id="1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Google Shape;13;p28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3175"/>
            <a:ext cx="12192000" cy="6851650"/>
          </a:xfrm>
          <a:prstGeom prst="rect">
            <a:avLst/>
          </a:prstGeom>
          <a:noFill/>
          <a:ln>
            <a:noFill/>
          </a:ln>
        </p:spPr>
      </p:pic>
      <p:sp>
        <p:nvSpPr>
          <p:cNvPr id="14" name="Google Shape;14;p28"/>
          <p:cNvSpPr txBox="1">
            <a:spLocks noGrp="1"/>
          </p:cNvSpPr>
          <p:nvPr>
            <p:ph type="title"/>
          </p:nvPr>
        </p:nvSpPr>
        <p:spPr>
          <a:xfrm>
            <a:off x="774826" y="2590030"/>
            <a:ext cx="6784921" cy="10034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500"/>
              <a:buFont typeface="Rubik"/>
              <a:buNone/>
              <a:defRPr sz="3500" b="1" i="0" u="none" strike="noStrike" cap="none">
                <a:solidFill>
                  <a:schemeClr val="lt1"/>
                </a:solidFill>
                <a:latin typeface="Rubik"/>
                <a:ea typeface="Rubik"/>
                <a:cs typeface="Rubik"/>
                <a:sym typeface="Rubik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5" name="Google Shape;15;p28"/>
          <p:cNvSpPr txBox="1"/>
          <p:nvPr/>
        </p:nvSpPr>
        <p:spPr>
          <a:xfrm>
            <a:off x="774826" y="4082502"/>
            <a:ext cx="6784921" cy="10034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Rubik"/>
              <a:buNone/>
            </a:pPr>
            <a:r>
              <a:rPr lang="it-IT" sz="2000" b="0" i="0" u="none" strike="noStrike" cap="none">
                <a:solidFill>
                  <a:schemeClr val="lt1"/>
                </a:solidFill>
                <a:latin typeface="Rubik"/>
                <a:ea typeface="Rubik"/>
                <a:cs typeface="Rubik"/>
                <a:sym typeface="Rubik"/>
              </a:rPr>
              <a:t>Presentazione agli Organi Accademici</a:t>
            </a:r>
            <a:endParaRPr sz="2000" b="0" i="0" u="none" strike="noStrike" cap="none">
              <a:solidFill>
                <a:schemeClr val="lt1"/>
              </a:solidFill>
              <a:latin typeface="Rubik"/>
              <a:ea typeface="Rubik"/>
              <a:cs typeface="Rubik"/>
              <a:sym typeface="Rubik"/>
            </a:endParaRPr>
          </a:p>
        </p:txBody>
      </p:sp>
      <p:sp>
        <p:nvSpPr>
          <p:cNvPr id="16" name="Google Shape;16;p28"/>
          <p:cNvSpPr txBox="1"/>
          <p:nvPr/>
        </p:nvSpPr>
        <p:spPr>
          <a:xfrm>
            <a:off x="8995144" y="4061235"/>
            <a:ext cx="2424223" cy="24033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426EB0"/>
              </a:buClr>
              <a:buSzPts val="800"/>
              <a:buFont typeface="Rubik"/>
              <a:buNone/>
            </a:pPr>
            <a:r>
              <a:rPr lang="it-IT" sz="800" b="0" i="0" u="none" strike="noStrike" cap="none" dirty="0">
                <a:solidFill>
                  <a:srgbClr val="426EB0"/>
                </a:solidFill>
                <a:latin typeface="Rubik"/>
                <a:ea typeface="Rubik"/>
                <a:cs typeface="Rubik"/>
                <a:sym typeface="Rubik"/>
              </a:rPr>
              <a:t>RELATORI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Rubik"/>
              <a:buNone/>
            </a:pPr>
            <a:r>
              <a:rPr lang="it-IT" sz="1200" b="0" i="0" u="none" strike="noStrike" cap="none" dirty="0">
                <a:solidFill>
                  <a:schemeClr val="lt1"/>
                </a:solidFill>
                <a:latin typeface="Rubik"/>
                <a:ea typeface="Rubik"/>
                <a:cs typeface="Rubik"/>
                <a:sym typeface="Rubik"/>
              </a:rPr>
              <a:t>Prof.ssa Cristiana Cattaneo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Rubik"/>
              <a:buNone/>
            </a:pPr>
            <a:endParaRPr sz="1200" b="0" i="0" u="none" strike="noStrike" cap="none" dirty="0">
              <a:solidFill>
                <a:schemeClr val="lt1"/>
              </a:solidFill>
              <a:latin typeface="Rubik"/>
              <a:ea typeface="Rubik"/>
              <a:cs typeface="Rubik"/>
              <a:sym typeface="Rubik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Rubik"/>
              <a:buNone/>
            </a:pPr>
            <a:endParaRPr sz="1200" b="0" i="0" u="none" strike="noStrike" cap="none" dirty="0">
              <a:solidFill>
                <a:schemeClr val="lt1"/>
              </a:solidFill>
              <a:latin typeface="Rubik"/>
              <a:ea typeface="Rubik"/>
              <a:cs typeface="Rubik"/>
              <a:sym typeface="Rubik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426EB0"/>
              </a:buClr>
              <a:buSzPts val="800"/>
              <a:buFont typeface="Rubik"/>
              <a:buNone/>
            </a:pPr>
            <a:r>
              <a:rPr lang="it-IT" sz="800" b="0" i="0" u="none" strike="noStrike" cap="none" dirty="0">
                <a:solidFill>
                  <a:srgbClr val="426EB0"/>
                </a:solidFill>
                <a:latin typeface="Rubik"/>
                <a:ea typeface="Rubik"/>
                <a:cs typeface="Rubik"/>
                <a:sym typeface="Rubik"/>
              </a:rPr>
              <a:t>SEDE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Rubik"/>
              <a:buNone/>
            </a:pPr>
            <a:r>
              <a:rPr lang="it-IT" sz="1200" b="0" i="0" u="none" strike="noStrike" cap="none" dirty="0">
                <a:solidFill>
                  <a:schemeClr val="lt1"/>
                </a:solidFill>
                <a:latin typeface="Rubik"/>
                <a:ea typeface="Rubik"/>
                <a:cs typeface="Rubik"/>
                <a:sym typeface="Rubik"/>
              </a:rPr>
              <a:t>Caniana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Rubik"/>
              <a:buNone/>
            </a:pPr>
            <a:endParaRPr sz="1200" b="0" i="0" u="none" strike="noStrike" cap="none" dirty="0">
              <a:solidFill>
                <a:schemeClr val="lt1"/>
              </a:solidFill>
              <a:latin typeface="Rubik"/>
              <a:ea typeface="Rubik"/>
              <a:cs typeface="Rubik"/>
              <a:sym typeface="Rubik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426EB0"/>
              </a:buClr>
              <a:buSzPts val="800"/>
              <a:buFont typeface="Rubik"/>
              <a:buNone/>
            </a:pPr>
            <a:r>
              <a:rPr lang="it-IT" sz="800" b="0" i="0" u="none" strike="noStrike" cap="none" dirty="0">
                <a:solidFill>
                  <a:srgbClr val="426EB0"/>
                </a:solidFill>
                <a:latin typeface="Rubik"/>
                <a:ea typeface="Rubik"/>
                <a:cs typeface="Rubik"/>
                <a:sym typeface="Rubik"/>
              </a:rPr>
              <a:t>DATA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Rubik"/>
              <a:buNone/>
            </a:pPr>
            <a:r>
              <a:rPr lang="it-IT" sz="1200" b="0" i="0" u="none" strike="noStrike" cap="none" dirty="0">
                <a:solidFill>
                  <a:schemeClr val="lt1"/>
                </a:solidFill>
                <a:latin typeface="Rubik"/>
                <a:ea typeface="Rubik"/>
                <a:cs typeface="Rubik"/>
                <a:sym typeface="Rubik"/>
              </a:rPr>
              <a:t>28-04-2026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Rubik"/>
              <a:buNone/>
            </a:pPr>
            <a:endParaRPr sz="1200" b="0" i="0" u="none" strike="noStrike" cap="none" dirty="0">
              <a:solidFill>
                <a:schemeClr val="lt1"/>
              </a:solidFill>
              <a:latin typeface="Rubik"/>
              <a:ea typeface="Rubik"/>
              <a:cs typeface="Rubik"/>
              <a:sym typeface="Rubik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Rubik"/>
              <a:buNone/>
            </a:pPr>
            <a:endParaRPr sz="1200" b="0" i="0" u="none" strike="noStrike" cap="none" dirty="0">
              <a:solidFill>
                <a:schemeClr val="lt1"/>
              </a:solidFill>
              <a:latin typeface="Rubik"/>
              <a:ea typeface="Rubik"/>
              <a:cs typeface="Rubik"/>
              <a:sym typeface="Rubik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Layout personalizzato">
  <p:cSld name="1_Layout personalizzato"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36"/>
          <p:cNvSpPr txBox="1">
            <a:spLocks noGrp="1"/>
          </p:cNvSpPr>
          <p:nvPr>
            <p:ph type="sldNum" idx="12"/>
          </p:nvPr>
        </p:nvSpPr>
        <p:spPr>
          <a:xfrm>
            <a:off x="8664918" y="6292979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426EB0"/>
                </a:solidFill>
                <a:latin typeface="Rubik"/>
                <a:ea typeface="Rubik"/>
                <a:cs typeface="Rubik"/>
                <a:sym typeface="Rubik"/>
              </a:defRPr>
            </a:lvl1pPr>
            <a:lvl2pPr marL="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426EB0"/>
                </a:solidFill>
                <a:latin typeface="Rubik"/>
                <a:ea typeface="Rubik"/>
                <a:cs typeface="Rubik"/>
                <a:sym typeface="Rubik"/>
              </a:defRPr>
            </a:lvl2pPr>
            <a:lvl3pPr marL="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426EB0"/>
                </a:solidFill>
                <a:latin typeface="Rubik"/>
                <a:ea typeface="Rubik"/>
                <a:cs typeface="Rubik"/>
                <a:sym typeface="Rubik"/>
              </a:defRPr>
            </a:lvl3pPr>
            <a:lvl4pPr marL="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426EB0"/>
                </a:solidFill>
                <a:latin typeface="Rubik"/>
                <a:ea typeface="Rubik"/>
                <a:cs typeface="Rubik"/>
                <a:sym typeface="Rubik"/>
              </a:defRPr>
            </a:lvl4pPr>
            <a:lvl5pPr marL="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426EB0"/>
                </a:solidFill>
                <a:latin typeface="Rubik"/>
                <a:ea typeface="Rubik"/>
                <a:cs typeface="Rubik"/>
                <a:sym typeface="Rubik"/>
              </a:defRPr>
            </a:lvl5pPr>
            <a:lvl6pPr marL="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426EB0"/>
                </a:solidFill>
                <a:latin typeface="Rubik"/>
                <a:ea typeface="Rubik"/>
                <a:cs typeface="Rubik"/>
                <a:sym typeface="Rubik"/>
              </a:defRPr>
            </a:lvl6pPr>
            <a:lvl7pPr marL="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426EB0"/>
                </a:solidFill>
                <a:latin typeface="Rubik"/>
                <a:ea typeface="Rubik"/>
                <a:cs typeface="Rubik"/>
                <a:sym typeface="Rubik"/>
              </a:defRPr>
            </a:lvl7pPr>
            <a:lvl8pPr marL="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426EB0"/>
                </a:solidFill>
                <a:latin typeface="Rubik"/>
                <a:ea typeface="Rubik"/>
                <a:cs typeface="Rubik"/>
                <a:sym typeface="Rubik"/>
              </a:defRPr>
            </a:lvl8pPr>
            <a:lvl9pPr marL="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426EB0"/>
                </a:solidFill>
                <a:latin typeface="Rubik"/>
                <a:ea typeface="Rubik"/>
                <a:cs typeface="Rubik"/>
                <a:sym typeface="Rubik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‹N›</a:t>
            </a:fld>
            <a:endParaRPr/>
          </a:p>
        </p:txBody>
      </p:sp>
      <p:sp>
        <p:nvSpPr>
          <p:cNvPr id="57" name="Google Shape;57;p36"/>
          <p:cNvSpPr txBox="1">
            <a:spLocks noGrp="1"/>
          </p:cNvSpPr>
          <p:nvPr>
            <p:ph type="title"/>
          </p:nvPr>
        </p:nvSpPr>
        <p:spPr>
          <a:xfrm>
            <a:off x="774828" y="569535"/>
            <a:ext cx="10650644" cy="9967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Rubik"/>
              <a:buNone/>
              <a:defRPr sz="3500" b="1" i="0" u="none" strike="noStrike" cap="none">
                <a:solidFill>
                  <a:schemeClr val="dk1"/>
                </a:solidFill>
                <a:latin typeface="Rubik"/>
                <a:ea typeface="Rubik"/>
                <a:cs typeface="Rubik"/>
                <a:sym typeface="Rubik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8" name="Google Shape;58;p36"/>
          <p:cNvSpPr txBox="1">
            <a:spLocks noGrp="1"/>
          </p:cNvSpPr>
          <p:nvPr>
            <p:ph type="body" idx="1"/>
          </p:nvPr>
        </p:nvSpPr>
        <p:spPr>
          <a:xfrm>
            <a:off x="770677" y="2201713"/>
            <a:ext cx="10650645" cy="35876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Rubik"/>
                <a:ea typeface="Rubik"/>
                <a:cs typeface="Rubik"/>
                <a:sym typeface="Rubik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Layout personalizzato">
  <p:cSld name="2_Layout personalizzato"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37"/>
          <p:cNvSpPr txBox="1">
            <a:spLocks noGrp="1"/>
          </p:cNvSpPr>
          <p:nvPr>
            <p:ph type="sldNum" idx="12"/>
          </p:nvPr>
        </p:nvSpPr>
        <p:spPr>
          <a:xfrm>
            <a:off x="8664918" y="6292979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426EB0"/>
                </a:solidFill>
                <a:latin typeface="Rubik"/>
                <a:ea typeface="Rubik"/>
                <a:cs typeface="Rubik"/>
                <a:sym typeface="Rubik"/>
              </a:defRPr>
            </a:lvl1pPr>
            <a:lvl2pPr marL="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426EB0"/>
                </a:solidFill>
                <a:latin typeface="Rubik"/>
                <a:ea typeface="Rubik"/>
                <a:cs typeface="Rubik"/>
                <a:sym typeface="Rubik"/>
              </a:defRPr>
            </a:lvl2pPr>
            <a:lvl3pPr marL="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426EB0"/>
                </a:solidFill>
                <a:latin typeface="Rubik"/>
                <a:ea typeface="Rubik"/>
                <a:cs typeface="Rubik"/>
                <a:sym typeface="Rubik"/>
              </a:defRPr>
            </a:lvl3pPr>
            <a:lvl4pPr marL="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426EB0"/>
                </a:solidFill>
                <a:latin typeface="Rubik"/>
                <a:ea typeface="Rubik"/>
                <a:cs typeface="Rubik"/>
                <a:sym typeface="Rubik"/>
              </a:defRPr>
            </a:lvl4pPr>
            <a:lvl5pPr marL="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426EB0"/>
                </a:solidFill>
                <a:latin typeface="Rubik"/>
                <a:ea typeface="Rubik"/>
                <a:cs typeface="Rubik"/>
                <a:sym typeface="Rubik"/>
              </a:defRPr>
            </a:lvl5pPr>
            <a:lvl6pPr marL="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426EB0"/>
                </a:solidFill>
                <a:latin typeface="Rubik"/>
                <a:ea typeface="Rubik"/>
                <a:cs typeface="Rubik"/>
                <a:sym typeface="Rubik"/>
              </a:defRPr>
            </a:lvl6pPr>
            <a:lvl7pPr marL="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426EB0"/>
                </a:solidFill>
                <a:latin typeface="Rubik"/>
                <a:ea typeface="Rubik"/>
                <a:cs typeface="Rubik"/>
                <a:sym typeface="Rubik"/>
              </a:defRPr>
            </a:lvl7pPr>
            <a:lvl8pPr marL="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426EB0"/>
                </a:solidFill>
                <a:latin typeface="Rubik"/>
                <a:ea typeface="Rubik"/>
                <a:cs typeface="Rubik"/>
                <a:sym typeface="Rubik"/>
              </a:defRPr>
            </a:lvl8pPr>
            <a:lvl9pPr marL="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426EB0"/>
                </a:solidFill>
                <a:latin typeface="Rubik"/>
                <a:ea typeface="Rubik"/>
                <a:cs typeface="Rubik"/>
                <a:sym typeface="Rubik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‹N›</a:t>
            </a:fld>
            <a:endParaRPr/>
          </a:p>
        </p:txBody>
      </p:sp>
      <p:sp>
        <p:nvSpPr>
          <p:cNvPr id="61" name="Google Shape;61;p37"/>
          <p:cNvSpPr txBox="1">
            <a:spLocks noGrp="1"/>
          </p:cNvSpPr>
          <p:nvPr>
            <p:ph type="title"/>
          </p:nvPr>
        </p:nvSpPr>
        <p:spPr>
          <a:xfrm>
            <a:off x="774828" y="569535"/>
            <a:ext cx="10650644" cy="9967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Rubik"/>
              <a:buNone/>
              <a:defRPr sz="3500" b="1" i="0" u="none" strike="noStrike" cap="none">
                <a:solidFill>
                  <a:schemeClr val="dk1"/>
                </a:solidFill>
                <a:latin typeface="Rubik"/>
                <a:ea typeface="Rubik"/>
                <a:cs typeface="Rubik"/>
                <a:sym typeface="Rubik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62" name="Google Shape;62;p37"/>
          <p:cNvSpPr txBox="1">
            <a:spLocks noGrp="1"/>
          </p:cNvSpPr>
          <p:nvPr>
            <p:ph type="body" idx="1"/>
          </p:nvPr>
        </p:nvSpPr>
        <p:spPr>
          <a:xfrm>
            <a:off x="770677" y="2697479"/>
            <a:ext cx="10650645" cy="30919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Rubik"/>
                <a:ea typeface="Rubik"/>
                <a:cs typeface="Rubik"/>
                <a:sym typeface="Rubik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9pPr>
          </a:lstStyle>
          <a:p>
            <a:endParaRPr/>
          </a:p>
        </p:txBody>
      </p:sp>
      <p:sp>
        <p:nvSpPr>
          <p:cNvPr id="63" name="Google Shape;63;p37"/>
          <p:cNvSpPr txBox="1">
            <a:spLocks noGrp="1"/>
          </p:cNvSpPr>
          <p:nvPr>
            <p:ph type="body" idx="2"/>
          </p:nvPr>
        </p:nvSpPr>
        <p:spPr>
          <a:xfrm>
            <a:off x="770677" y="2201713"/>
            <a:ext cx="5081483" cy="2958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Rubik"/>
                <a:ea typeface="Rubik"/>
                <a:cs typeface="Rubik"/>
                <a:sym typeface="Rubik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9pPr>
          </a:lstStyle>
          <a:p>
            <a:endParaRPr/>
          </a:p>
        </p:txBody>
      </p:sp>
      <p:sp>
        <p:nvSpPr>
          <p:cNvPr id="64" name="Google Shape;64;p37"/>
          <p:cNvSpPr txBox="1">
            <a:spLocks noGrp="1"/>
          </p:cNvSpPr>
          <p:nvPr>
            <p:ph type="body" idx="3"/>
          </p:nvPr>
        </p:nvSpPr>
        <p:spPr>
          <a:xfrm>
            <a:off x="6190021" y="2201713"/>
            <a:ext cx="5231301" cy="2958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Rubik"/>
                <a:ea typeface="Rubik"/>
                <a:cs typeface="Rubik"/>
                <a:sym typeface="Rubik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fronto">
  <p:cSld name="Confronto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38"/>
          <p:cNvSpPr txBox="1">
            <a:spLocks noGrp="1"/>
          </p:cNvSpPr>
          <p:nvPr>
            <p:ph type="body" idx="1"/>
          </p:nvPr>
        </p:nvSpPr>
        <p:spPr>
          <a:xfrm>
            <a:off x="769217" y="2203323"/>
            <a:ext cx="10642961" cy="35860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1" i="0" u="none" strike="noStrike" cap="none">
                <a:solidFill>
                  <a:schemeClr val="dk1"/>
                </a:solidFill>
                <a:latin typeface="Rubik"/>
                <a:ea typeface="Rubik"/>
                <a:cs typeface="Rubik"/>
                <a:sym typeface="Rubik"/>
              </a:defRPr>
            </a:lvl1pPr>
            <a:lvl2pPr marL="914400" marR="0" lvl="1" indent="-3302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Rubik"/>
                <a:ea typeface="Rubik"/>
                <a:cs typeface="Rubik"/>
                <a:sym typeface="Rubik"/>
              </a:defRPr>
            </a:lvl2pPr>
            <a:lvl3pPr marL="1371600" marR="0" lvl="2" indent="-3048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  <a:defRPr sz="1200" b="0" i="0" u="none" strike="noStrike" cap="none">
                <a:solidFill>
                  <a:schemeClr val="dk1"/>
                </a:solidFill>
                <a:latin typeface="Rubik"/>
                <a:ea typeface="Rubik"/>
                <a:cs typeface="Rubik"/>
                <a:sym typeface="Rubik"/>
              </a:defRPr>
            </a:lvl3pPr>
            <a:lvl4pPr marL="1828800" marR="0" lvl="3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Rubik"/>
                <a:ea typeface="Rubik"/>
                <a:cs typeface="Rubik"/>
                <a:sym typeface="Rubik"/>
              </a:defRPr>
            </a:lvl4pPr>
            <a:lvl5pPr marL="2286000" marR="0" lvl="4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Rubik"/>
                <a:ea typeface="Rubik"/>
                <a:cs typeface="Rubik"/>
                <a:sym typeface="Rubik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9pPr>
          </a:lstStyle>
          <a:p>
            <a:endParaRPr/>
          </a:p>
        </p:txBody>
      </p:sp>
      <p:sp>
        <p:nvSpPr>
          <p:cNvPr id="67" name="Google Shape;67;p38"/>
          <p:cNvSpPr txBox="1">
            <a:spLocks noGrp="1"/>
          </p:cNvSpPr>
          <p:nvPr>
            <p:ph type="title"/>
          </p:nvPr>
        </p:nvSpPr>
        <p:spPr>
          <a:xfrm>
            <a:off x="774828" y="569535"/>
            <a:ext cx="10650644" cy="9967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Rubik"/>
              <a:buNone/>
              <a:defRPr sz="3500" b="1" i="0" u="none" strike="noStrike" cap="none">
                <a:solidFill>
                  <a:schemeClr val="dk1"/>
                </a:solidFill>
                <a:latin typeface="Rubik"/>
                <a:ea typeface="Rubik"/>
                <a:cs typeface="Rubik"/>
                <a:sym typeface="Rubik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68" name="Google Shape;68;p38"/>
          <p:cNvSpPr txBox="1">
            <a:spLocks noGrp="1"/>
          </p:cNvSpPr>
          <p:nvPr>
            <p:ph type="sldNum" idx="12"/>
          </p:nvPr>
        </p:nvSpPr>
        <p:spPr>
          <a:xfrm>
            <a:off x="8664918" y="6292979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426EB0"/>
                </a:solidFill>
                <a:latin typeface="Rubik"/>
                <a:ea typeface="Rubik"/>
                <a:cs typeface="Rubik"/>
                <a:sym typeface="Rubik"/>
              </a:defRPr>
            </a:lvl1pPr>
            <a:lvl2pPr marL="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426EB0"/>
                </a:solidFill>
                <a:latin typeface="Rubik"/>
                <a:ea typeface="Rubik"/>
                <a:cs typeface="Rubik"/>
                <a:sym typeface="Rubik"/>
              </a:defRPr>
            </a:lvl2pPr>
            <a:lvl3pPr marL="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426EB0"/>
                </a:solidFill>
                <a:latin typeface="Rubik"/>
                <a:ea typeface="Rubik"/>
                <a:cs typeface="Rubik"/>
                <a:sym typeface="Rubik"/>
              </a:defRPr>
            </a:lvl3pPr>
            <a:lvl4pPr marL="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426EB0"/>
                </a:solidFill>
                <a:latin typeface="Rubik"/>
                <a:ea typeface="Rubik"/>
                <a:cs typeface="Rubik"/>
                <a:sym typeface="Rubik"/>
              </a:defRPr>
            </a:lvl4pPr>
            <a:lvl5pPr marL="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426EB0"/>
                </a:solidFill>
                <a:latin typeface="Rubik"/>
                <a:ea typeface="Rubik"/>
                <a:cs typeface="Rubik"/>
                <a:sym typeface="Rubik"/>
              </a:defRPr>
            </a:lvl5pPr>
            <a:lvl6pPr marL="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426EB0"/>
                </a:solidFill>
                <a:latin typeface="Rubik"/>
                <a:ea typeface="Rubik"/>
                <a:cs typeface="Rubik"/>
                <a:sym typeface="Rubik"/>
              </a:defRPr>
            </a:lvl6pPr>
            <a:lvl7pPr marL="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426EB0"/>
                </a:solidFill>
                <a:latin typeface="Rubik"/>
                <a:ea typeface="Rubik"/>
                <a:cs typeface="Rubik"/>
                <a:sym typeface="Rubik"/>
              </a:defRPr>
            </a:lvl7pPr>
            <a:lvl8pPr marL="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426EB0"/>
                </a:solidFill>
                <a:latin typeface="Rubik"/>
                <a:ea typeface="Rubik"/>
                <a:cs typeface="Rubik"/>
                <a:sym typeface="Rubik"/>
              </a:defRPr>
            </a:lvl8pPr>
            <a:lvl9pPr marL="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426EB0"/>
                </a:solidFill>
                <a:latin typeface="Rubik"/>
                <a:ea typeface="Rubik"/>
                <a:cs typeface="Rubik"/>
                <a:sym typeface="Rubik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4_Layout personalizzato">
  <p:cSld name="4_Layout personalizzato"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40"/>
          <p:cNvSpPr txBox="1">
            <a:spLocks noGrp="1"/>
          </p:cNvSpPr>
          <p:nvPr>
            <p:ph type="body" idx="1"/>
          </p:nvPr>
        </p:nvSpPr>
        <p:spPr>
          <a:xfrm>
            <a:off x="770678" y="569535"/>
            <a:ext cx="5167136" cy="52198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Rubik"/>
                <a:ea typeface="Rubik"/>
                <a:cs typeface="Rubik"/>
                <a:sym typeface="Rubik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9pPr>
          </a:lstStyle>
          <a:p>
            <a:endParaRPr/>
          </a:p>
        </p:txBody>
      </p:sp>
      <p:sp>
        <p:nvSpPr>
          <p:cNvPr id="71" name="Google Shape;71;p40"/>
          <p:cNvSpPr txBox="1">
            <a:spLocks noGrp="1"/>
          </p:cNvSpPr>
          <p:nvPr>
            <p:ph type="sldNum" idx="12"/>
          </p:nvPr>
        </p:nvSpPr>
        <p:spPr>
          <a:xfrm>
            <a:off x="8664918" y="6292979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426EB0"/>
                </a:solidFill>
                <a:latin typeface="Rubik"/>
                <a:ea typeface="Rubik"/>
                <a:cs typeface="Rubik"/>
                <a:sym typeface="Rubik"/>
              </a:defRPr>
            </a:lvl1pPr>
            <a:lvl2pPr marL="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426EB0"/>
                </a:solidFill>
                <a:latin typeface="Rubik"/>
                <a:ea typeface="Rubik"/>
                <a:cs typeface="Rubik"/>
                <a:sym typeface="Rubik"/>
              </a:defRPr>
            </a:lvl2pPr>
            <a:lvl3pPr marL="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426EB0"/>
                </a:solidFill>
                <a:latin typeface="Rubik"/>
                <a:ea typeface="Rubik"/>
                <a:cs typeface="Rubik"/>
                <a:sym typeface="Rubik"/>
              </a:defRPr>
            </a:lvl3pPr>
            <a:lvl4pPr marL="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426EB0"/>
                </a:solidFill>
                <a:latin typeface="Rubik"/>
                <a:ea typeface="Rubik"/>
                <a:cs typeface="Rubik"/>
                <a:sym typeface="Rubik"/>
              </a:defRPr>
            </a:lvl4pPr>
            <a:lvl5pPr marL="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426EB0"/>
                </a:solidFill>
                <a:latin typeface="Rubik"/>
                <a:ea typeface="Rubik"/>
                <a:cs typeface="Rubik"/>
                <a:sym typeface="Rubik"/>
              </a:defRPr>
            </a:lvl5pPr>
            <a:lvl6pPr marL="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426EB0"/>
                </a:solidFill>
                <a:latin typeface="Rubik"/>
                <a:ea typeface="Rubik"/>
                <a:cs typeface="Rubik"/>
                <a:sym typeface="Rubik"/>
              </a:defRPr>
            </a:lvl6pPr>
            <a:lvl7pPr marL="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426EB0"/>
                </a:solidFill>
                <a:latin typeface="Rubik"/>
                <a:ea typeface="Rubik"/>
                <a:cs typeface="Rubik"/>
                <a:sym typeface="Rubik"/>
              </a:defRPr>
            </a:lvl7pPr>
            <a:lvl8pPr marL="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426EB0"/>
                </a:solidFill>
                <a:latin typeface="Rubik"/>
                <a:ea typeface="Rubik"/>
                <a:cs typeface="Rubik"/>
                <a:sym typeface="Rubik"/>
              </a:defRPr>
            </a:lvl8pPr>
            <a:lvl9pPr marL="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426EB0"/>
                </a:solidFill>
                <a:latin typeface="Rubik"/>
                <a:ea typeface="Rubik"/>
                <a:cs typeface="Rubik"/>
                <a:sym typeface="Rubik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‹N›</a:t>
            </a:fld>
            <a:endParaRPr/>
          </a:p>
        </p:txBody>
      </p:sp>
      <p:sp>
        <p:nvSpPr>
          <p:cNvPr id="72" name="Google Shape;72;p40"/>
          <p:cNvSpPr txBox="1">
            <a:spLocks noGrp="1"/>
          </p:cNvSpPr>
          <p:nvPr>
            <p:ph type="body" idx="2"/>
          </p:nvPr>
        </p:nvSpPr>
        <p:spPr>
          <a:xfrm>
            <a:off x="6172200" y="569535"/>
            <a:ext cx="5239978" cy="52198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1" i="0" u="none" strike="noStrike" cap="none">
                <a:solidFill>
                  <a:schemeClr val="dk1"/>
                </a:solidFill>
                <a:latin typeface="Rubik"/>
                <a:ea typeface="Rubik"/>
                <a:cs typeface="Rubik"/>
                <a:sym typeface="Rubik"/>
              </a:defRPr>
            </a:lvl1pPr>
            <a:lvl2pPr marL="914400" marR="0" lvl="1" indent="-3302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Rubik"/>
                <a:ea typeface="Rubik"/>
                <a:cs typeface="Rubik"/>
                <a:sym typeface="Rubik"/>
              </a:defRPr>
            </a:lvl2pPr>
            <a:lvl3pPr marL="1371600" marR="0" lvl="2" indent="-3048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  <a:defRPr sz="1200" b="0" i="0" u="none" strike="noStrike" cap="none">
                <a:solidFill>
                  <a:schemeClr val="dk1"/>
                </a:solidFill>
                <a:latin typeface="Rubik"/>
                <a:ea typeface="Rubik"/>
                <a:cs typeface="Rubik"/>
                <a:sym typeface="Rubik"/>
              </a:defRPr>
            </a:lvl3pPr>
            <a:lvl4pPr marL="1828800" marR="0" lvl="3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Rubik"/>
                <a:ea typeface="Rubik"/>
                <a:cs typeface="Rubik"/>
                <a:sym typeface="Rubik"/>
              </a:defRPr>
            </a:lvl4pPr>
            <a:lvl5pPr marL="2286000" marR="0" lvl="4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Rubik"/>
                <a:ea typeface="Rubik"/>
                <a:cs typeface="Rubik"/>
                <a:sym typeface="Rubik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uto con didascalia">
  <p:cSld name="Contenuto con didascalia"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41"/>
          <p:cNvSpPr txBox="1">
            <a:spLocks noGrp="1"/>
          </p:cNvSpPr>
          <p:nvPr>
            <p:ph type="sldNum" idx="12"/>
          </p:nvPr>
        </p:nvSpPr>
        <p:spPr>
          <a:xfrm>
            <a:off x="8664918" y="6292979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426EB0"/>
                </a:solidFill>
                <a:latin typeface="Rubik"/>
                <a:ea typeface="Rubik"/>
                <a:cs typeface="Rubik"/>
                <a:sym typeface="Rubik"/>
              </a:defRPr>
            </a:lvl1pPr>
            <a:lvl2pPr marL="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426EB0"/>
                </a:solidFill>
                <a:latin typeface="Rubik"/>
                <a:ea typeface="Rubik"/>
                <a:cs typeface="Rubik"/>
                <a:sym typeface="Rubik"/>
              </a:defRPr>
            </a:lvl2pPr>
            <a:lvl3pPr marL="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426EB0"/>
                </a:solidFill>
                <a:latin typeface="Rubik"/>
                <a:ea typeface="Rubik"/>
                <a:cs typeface="Rubik"/>
                <a:sym typeface="Rubik"/>
              </a:defRPr>
            </a:lvl3pPr>
            <a:lvl4pPr marL="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426EB0"/>
                </a:solidFill>
                <a:latin typeface="Rubik"/>
                <a:ea typeface="Rubik"/>
                <a:cs typeface="Rubik"/>
                <a:sym typeface="Rubik"/>
              </a:defRPr>
            </a:lvl4pPr>
            <a:lvl5pPr marL="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426EB0"/>
                </a:solidFill>
                <a:latin typeface="Rubik"/>
                <a:ea typeface="Rubik"/>
                <a:cs typeface="Rubik"/>
                <a:sym typeface="Rubik"/>
              </a:defRPr>
            </a:lvl5pPr>
            <a:lvl6pPr marL="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426EB0"/>
                </a:solidFill>
                <a:latin typeface="Rubik"/>
                <a:ea typeface="Rubik"/>
                <a:cs typeface="Rubik"/>
                <a:sym typeface="Rubik"/>
              </a:defRPr>
            </a:lvl6pPr>
            <a:lvl7pPr marL="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426EB0"/>
                </a:solidFill>
                <a:latin typeface="Rubik"/>
                <a:ea typeface="Rubik"/>
                <a:cs typeface="Rubik"/>
                <a:sym typeface="Rubik"/>
              </a:defRPr>
            </a:lvl7pPr>
            <a:lvl8pPr marL="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426EB0"/>
                </a:solidFill>
                <a:latin typeface="Rubik"/>
                <a:ea typeface="Rubik"/>
                <a:cs typeface="Rubik"/>
                <a:sym typeface="Rubik"/>
              </a:defRPr>
            </a:lvl8pPr>
            <a:lvl9pPr marL="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426EB0"/>
                </a:solidFill>
                <a:latin typeface="Rubik"/>
                <a:ea typeface="Rubik"/>
                <a:cs typeface="Rubik"/>
                <a:sym typeface="Rubik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‹N›</a:t>
            </a:fld>
            <a:endParaRPr/>
          </a:p>
        </p:txBody>
      </p:sp>
      <p:sp>
        <p:nvSpPr>
          <p:cNvPr id="75" name="Google Shape;75;p41"/>
          <p:cNvSpPr txBox="1">
            <a:spLocks noGrp="1"/>
          </p:cNvSpPr>
          <p:nvPr>
            <p:ph type="title"/>
          </p:nvPr>
        </p:nvSpPr>
        <p:spPr>
          <a:xfrm>
            <a:off x="774828" y="569535"/>
            <a:ext cx="10650644" cy="9967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Rubik"/>
              <a:buNone/>
              <a:defRPr sz="3500" b="1" i="0" u="none" strike="noStrike" cap="none">
                <a:solidFill>
                  <a:schemeClr val="dk1"/>
                </a:solidFill>
                <a:latin typeface="Rubik"/>
                <a:ea typeface="Rubik"/>
                <a:cs typeface="Rubik"/>
                <a:sym typeface="Rubik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6" name="Google Shape;76;p41"/>
          <p:cNvSpPr txBox="1">
            <a:spLocks noGrp="1"/>
          </p:cNvSpPr>
          <p:nvPr>
            <p:ph type="body" idx="1"/>
          </p:nvPr>
        </p:nvSpPr>
        <p:spPr>
          <a:xfrm>
            <a:off x="770677" y="2201713"/>
            <a:ext cx="2923499" cy="35876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Rubik"/>
                <a:ea typeface="Rubik"/>
                <a:cs typeface="Rubik"/>
                <a:sym typeface="Rubik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9pPr>
          </a:lstStyle>
          <a:p>
            <a:endParaRPr/>
          </a:p>
        </p:txBody>
      </p:sp>
      <p:graphicFrame>
        <p:nvGraphicFramePr>
          <p:cNvPr id="77" name="Google Shape;77;p41"/>
          <p:cNvGraphicFramePr/>
          <p:nvPr/>
        </p:nvGraphicFramePr>
        <p:xfrm>
          <a:off x="4023360" y="2201713"/>
          <a:ext cx="7384758" cy="35876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mmagine con didascalia">
  <p:cSld name="Immagine con didascalia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42"/>
          <p:cNvSpPr txBox="1">
            <a:spLocks noGrp="1"/>
          </p:cNvSpPr>
          <p:nvPr>
            <p:ph type="sldNum" idx="12"/>
          </p:nvPr>
        </p:nvSpPr>
        <p:spPr>
          <a:xfrm>
            <a:off x="8664918" y="6292979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426EB0"/>
                </a:solidFill>
                <a:latin typeface="Rubik"/>
                <a:ea typeface="Rubik"/>
                <a:cs typeface="Rubik"/>
                <a:sym typeface="Rubik"/>
              </a:defRPr>
            </a:lvl1pPr>
            <a:lvl2pPr marL="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426EB0"/>
                </a:solidFill>
                <a:latin typeface="Rubik"/>
                <a:ea typeface="Rubik"/>
                <a:cs typeface="Rubik"/>
                <a:sym typeface="Rubik"/>
              </a:defRPr>
            </a:lvl2pPr>
            <a:lvl3pPr marL="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426EB0"/>
                </a:solidFill>
                <a:latin typeface="Rubik"/>
                <a:ea typeface="Rubik"/>
                <a:cs typeface="Rubik"/>
                <a:sym typeface="Rubik"/>
              </a:defRPr>
            </a:lvl3pPr>
            <a:lvl4pPr marL="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426EB0"/>
                </a:solidFill>
                <a:latin typeface="Rubik"/>
                <a:ea typeface="Rubik"/>
                <a:cs typeface="Rubik"/>
                <a:sym typeface="Rubik"/>
              </a:defRPr>
            </a:lvl4pPr>
            <a:lvl5pPr marL="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426EB0"/>
                </a:solidFill>
                <a:latin typeface="Rubik"/>
                <a:ea typeface="Rubik"/>
                <a:cs typeface="Rubik"/>
                <a:sym typeface="Rubik"/>
              </a:defRPr>
            </a:lvl5pPr>
            <a:lvl6pPr marL="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426EB0"/>
                </a:solidFill>
                <a:latin typeface="Rubik"/>
                <a:ea typeface="Rubik"/>
                <a:cs typeface="Rubik"/>
                <a:sym typeface="Rubik"/>
              </a:defRPr>
            </a:lvl6pPr>
            <a:lvl7pPr marL="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426EB0"/>
                </a:solidFill>
                <a:latin typeface="Rubik"/>
                <a:ea typeface="Rubik"/>
                <a:cs typeface="Rubik"/>
                <a:sym typeface="Rubik"/>
              </a:defRPr>
            </a:lvl7pPr>
            <a:lvl8pPr marL="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426EB0"/>
                </a:solidFill>
                <a:latin typeface="Rubik"/>
                <a:ea typeface="Rubik"/>
                <a:cs typeface="Rubik"/>
                <a:sym typeface="Rubik"/>
              </a:defRPr>
            </a:lvl8pPr>
            <a:lvl9pPr marL="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426EB0"/>
                </a:solidFill>
                <a:latin typeface="Rubik"/>
                <a:ea typeface="Rubik"/>
                <a:cs typeface="Rubik"/>
                <a:sym typeface="Rubik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‹N›</a:t>
            </a:fld>
            <a:endParaRPr/>
          </a:p>
        </p:txBody>
      </p:sp>
      <p:sp>
        <p:nvSpPr>
          <p:cNvPr id="80" name="Google Shape;80;p42"/>
          <p:cNvSpPr txBox="1">
            <a:spLocks noGrp="1"/>
          </p:cNvSpPr>
          <p:nvPr>
            <p:ph type="title"/>
          </p:nvPr>
        </p:nvSpPr>
        <p:spPr>
          <a:xfrm>
            <a:off x="774828" y="569535"/>
            <a:ext cx="10650644" cy="52198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4E5960"/>
              </a:buClr>
              <a:buSzPts val="3500"/>
              <a:buFont typeface="Rubik Light"/>
              <a:buNone/>
              <a:defRPr sz="3500" b="0" i="1" u="none" strike="noStrike" cap="none">
                <a:solidFill>
                  <a:srgbClr val="4E5960"/>
                </a:solidFill>
                <a:latin typeface="Rubik Light"/>
                <a:ea typeface="Rubik Light"/>
                <a:cs typeface="Rubik Light"/>
                <a:sym typeface="Rubik Light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1" name="Google Shape;81;p42"/>
          <p:cNvSpPr txBox="1"/>
          <p:nvPr/>
        </p:nvSpPr>
        <p:spPr>
          <a:xfrm>
            <a:off x="774828" y="3010183"/>
            <a:ext cx="3438144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it-IT" sz="1600" b="0" i="0" u="none" strike="noStrike" cap="none">
                <a:solidFill>
                  <a:srgbClr val="426EB0"/>
                </a:solidFill>
                <a:latin typeface="Rubik"/>
                <a:ea typeface="Rubik"/>
                <a:cs typeface="Rubik"/>
                <a:sym typeface="Rubik"/>
              </a:rPr>
              <a:t>Albert Einstein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olo e testo verticale">
  <p:cSld name="Titolo e testo verticale"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43"/>
          <p:cNvSpPr txBox="1">
            <a:spLocks noGrp="1"/>
          </p:cNvSpPr>
          <p:nvPr>
            <p:ph type="sldNum" idx="12"/>
          </p:nvPr>
        </p:nvSpPr>
        <p:spPr>
          <a:xfrm>
            <a:off x="8664918" y="6292979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426EB0"/>
                </a:solidFill>
                <a:latin typeface="Rubik"/>
                <a:ea typeface="Rubik"/>
                <a:cs typeface="Rubik"/>
                <a:sym typeface="Rubik"/>
              </a:defRPr>
            </a:lvl1pPr>
            <a:lvl2pPr marL="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426EB0"/>
                </a:solidFill>
                <a:latin typeface="Rubik"/>
                <a:ea typeface="Rubik"/>
                <a:cs typeface="Rubik"/>
                <a:sym typeface="Rubik"/>
              </a:defRPr>
            </a:lvl2pPr>
            <a:lvl3pPr marL="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426EB0"/>
                </a:solidFill>
                <a:latin typeface="Rubik"/>
                <a:ea typeface="Rubik"/>
                <a:cs typeface="Rubik"/>
                <a:sym typeface="Rubik"/>
              </a:defRPr>
            </a:lvl3pPr>
            <a:lvl4pPr marL="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426EB0"/>
                </a:solidFill>
                <a:latin typeface="Rubik"/>
                <a:ea typeface="Rubik"/>
                <a:cs typeface="Rubik"/>
                <a:sym typeface="Rubik"/>
              </a:defRPr>
            </a:lvl4pPr>
            <a:lvl5pPr marL="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426EB0"/>
                </a:solidFill>
                <a:latin typeface="Rubik"/>
                <a:ea typeface="Rubik"/>
                <a:cs typeface="Rubik"/>
                <a:sym typeface="Rubik"/>
              </a:defRPr>
            </a:lvl5pPr>
            <a:lvl6pPr marL="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426EB0"/>
                </a:solidFill>
                <a:latin typeface="Rubik"/>
                <a:ea typeface="Rubik"/>
                <a:cs typeface="Rubik"/>
                <a:sym typeface="Rubik"/>
              </a:defRPr>
            </a:lvl6pPr>
            <a:lvl7pPr marL="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426EB0"/>
                </a:solidFill>
                <a:latin typeface="Rubik"/>
                <a:ea typeface="Rubik"/>
                <a:cs typeface="Rubik"/>
                <a:sym typeface="Rubik"/>
              </a:defRPr>
            </a:lvl7pPr>
            <a:lvl8pPr marL="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426EB0"/>
                </a:solidFill>
                <a:latin typeface="Rubik"/>
                <a:ea typeface="Rubik"/>
                <a:cs typeface="Rubik"/>
                <a:sym typeface="Rubik"/>
              </a:defRPr>
            </a:lvl8pPr>
            <a:lvl9pPr marL="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426EB0"/>
                </a:solidFill>
                <a:latin typeface="Rubik"/>
                <a:ea typeface="Rubik"/>
                <a:cs typeface="Rubik"/>
                <a:sym typeface="Rubik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‹N›</a:t>
            </a:fld>
            <a:endParaRPr/>
          </a:p>
        </p:txBody>
      </p:sp>
      <p:sp>
        <p:nvSpPr>
          <p:cNvPr id="84" name="Google Shape;84;p43"/>
          <p:cNvSpPr txBox="1">
            <a:spLocks noGrp="1"/>
          </p:cNvSpPr>
          <p:nvPr>
            <p:ph type="title"/>
          </p:nvPr>
        </p:nvSpPr>
        <p:spPr>
          <a:xfrm>
            <a:off x="774828" y="569535"/>
            <a:ext cx="10650644" cy="52198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4E5960"/>
              </a:buClr>
              <a:buSzPts val="2800"/>
              <a:buFont typeface="Rubik Light"/>
              <a:buNone/>
              <a:defRPr sz="2800" b="0" i="1" u="none" strike="noStrike" cap="none">
                <a:solidFill>
                  <a:srgbClr val="4E5960"/>
                </a:solidFill>
                <a:latin typeface="Rubik Light"/>
                <a:ea typeface="Rubik Light"/>
                <a:cs typeface="Rubik Light"/>
                <a:sym typeface="Rubik Light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5" name="Google Shape;85;p43"/>
          <p:cNvSpPr txBox="1"/>
          <p:nvPr/>
        </p:nvSpPr>
        <p:spPr>
          <a:xfrm>
            <a:off x="774828" y="3695983"/>
            <a:ext cx="3438144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it-IT" sz="1600" b="0" i="0" u="none" strike="noStrike" cap="none">
                <a:solidFill>
                  <a:srgbClr val="426EB0"/>
                </a:solidFill>
                <a:latin typeface="Rubik"/>
                <a:ea typeface="Rubik"/>
                <a:cs typeface="Rubik"/>
                <a:sym typeface="Rubik"/>
              </a:rPr>
              <a:t>Albert Einstein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iapositiva titolo">
  <p:cSld name="Diapositiva titolo"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44"/>
          <p:cNvSpPr txBox="1">
            <a:spLocks noGrp="1"/>
          </p:cNvSpPr>
          <p:nvPr>
            <p:ph type="sldNum" idx="12"/>
          </p:nvPr>
        </p:nvSpPr>
        <p:spPr>
          <a:xfrm>
            <a:off x="8664918" y="6292979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426EB0"/>
                </a:solidFill>
                <a:latin typeface="Rubik"/>
                <a:ea typeface="Rubik"/>
                <a:cs typeface="Rubik"/>
                <a:sym typeface="Rubik"/>
              </a:defRPr>
            </a:lvl1pPr>
            <a:lvl2pPr marL="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426EB0"/>
                </a:solidFill>
                <a:latin typeface="Rubik"/>
                <a:ea typeface="Rubik"/>
                <a:cs typeface="Rubik"/>
                <a:sym typeface="Rubik"/>
              </a:defRPr>
            </a:lvl2pPr>
            <a:lvl3pPr marL="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426EB0"/>
                </a:solidFill>
                <a:latin typeface="Rubik"/>
                <a:ea typeface="Rubik"/>
                <a:cs typeface="Rubik"/>
                <a:sym typeface="Rubik"/>
              </a:defRPr>
            </a:lvl3pPr>
            <a:lvl4pPr marL="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426EB0"/>
                </a:solidFill>
                <a:latin typeface="Rubik"/>
                <a:ea typeface="Rubik"/>
                <a:cs typeface="Rubik"/>
                <a:sym typeface="Rubik"/>
              </a:defRPr>
            </a:lvl4pPr>
            <a:lvl5pPr marL="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426EB0"/>
                </a:solidFill>
                <a:latin typeface="Rubik"/>
                <a:ea typeface="Rubik"/>
                <a:cs typeface="Rubik"/>
                <a:sym typeface="Rubik"/>
              </a:defRPr>
            </a:lvl5pPr>
            <a:lvl6pPr marL="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426EB0"/>
                </a:solidFill>
                <a:latin typeface="Rubik"/>
                <a:ea typeface="Rubik"/>
                <a:cs typeface="Rubik"/>
                <a:sym typeface="Rubik"/>
              </a:defRPr>
            </a:lvl6pPr>
            <a:lvl7pPr marL="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426EB0"/>
                </a:solidFill>
                <a:latin typeface="Rubik"/>
                <a:ea typeface="Rubik"/>
                <a:cs typeface="Rubik"/>
                <a:sym typeface="Rubik"/>
              </a:defRPr>
            </a:lvl7pPr>
            <a:lvl8pPr marL="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426EB0"/>
                </a:solidFill>
                <a:latin typeface="Rubik"/>
                <a:ea typeface="Rubik"/>
                <a:cs typeface="Rubik"/>
                <a:sym typeface="Rubik"/>
              </a:defRPr>
            </a:lvl8pPr>
            <a:lvl9pPr marL="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426EB0"/>
                </a:solidFill>
                <a:latin typeface="Rubik"/>
                <a:ea typeface="Rubik"/>
                <a:cs typeface="Rubik"/>
                <a:sym typeface="Rubik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3_Layout personalizzato">
  <p:cSld name="3_Layout personalizzato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39"/>
          <p:cNvSpPr txBox="1">
            <a:spLocks noGrp="1"/>
          </p:cNvSpPr>
          <p:nvPr>
            <p:ph type="body" idx="1"/>
          </p:nvPr>
        </p:nvSpPr>
        <p:spPr>
          <a:xfrm>
            <a:off x="769217" y="569535"/>
            <a:ext cx="10642961" cy="52198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1" i="0" u="none" strike="noStrike" cap="none">
                <a:solidFill>
                  <a:schemeClr val="dk1"/>
                </a:solidFill>
                <a:latin typeface="Rubik"/>
                <a:ea typeface="Rubik"/>
                <a:cs typeface="Rubik"/>
                <a:sym typeface="Rubik"/>
              </a:defRPr>
            </a:lvl1pPr>
            <a:lvl2pPr marL="914400" marR="0" lvl="1" indent="-3302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Rubik"/>
                <a:ea typeface="Rubik"/>
                <a:cs typeface="Rubik"/>
                <a:sym typeface="Rubik"/>
              </a:defRPr>
            </a:lvl2pPr>
            <a:lvl3pPr marL="1371600" marR="0" lvl="2" indent="-3048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  <a:defRPr sz="1200" b="0" i="0" u="none" strike="noStrike" cap="none">
                <a:solidFill>
                  <a:schemeClr val="dk1"/>
                </a:solidFill>
                <a:latin typeface="Rubik"/>
                <a:ea typeface="Rubik"/>
                <a:cs typeface="Rubik"/>
                <a:sym typeface="Rubik"/>
              </a:defRPr>
            </a:lvl3pPr>
            <a:lvl4pPr marL="1828800" marR="0" lvl="3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Rubik"/>
                <a:ea typeface="Rubik"/>
                <a:cs typeface="Rubik"/>
                <a:sym typeface="Rubik"/>
              </a:defRPr>
            </a:lvl4pPr>
            <a:lvl5pPr marL="2286000" marR="0" lvl="4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Rubik"/>
                <a:ea typeface="Rubik"/>
                <a:cs typeface="Rubik"/>
                <a:sym typeface="Rubik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9pPr>
          </a:lstStyle>
          <a:p>
            <a:endParaRPr/>
          </a:p>
        </p:txBody>
      </p:sp>
      <p:sp>
        <p:nvSpPr>
          <p:cNvPr id="19" name="Google Shape;19;p39"/>
          <p:cNvSpPr txBox="1">
            <a:spLocks noGrp="1"/>
          </p:cNvSpPr>
          <p:nvPr>
            <p:ph type="sldNum" idx="12"/>
          </p:nvPr>
        </p:nvSpPr>
        <p:spPr>
          <a:xfrm>
            <a:off x="8664918" y="6292979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426EB0"/>
                </a:solidFill>
                <a:latin typeface="Rubik"/>
                <a:ea typeface="Rubik"/>
                <a:cs typeface="Rubik"/>
                <a:sym typeface="Rubik"/>
              </a:defRPr>
            </a:lvl1pPr>
            <a:lvl2pPr marL="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426EB0"/>
                </a:solidFill>
                <a:latin typeface="Rubik"/>
                <a:ea typeface="Rubik"/>
                <a:cs typeface="Rubik"/>
                <a:sym typeface="Rubik"/>
              </a:defRPr>
            </a:lvl2pPr>
            <a:lvl3pPr marL="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426EB0"/>
                </a:solidFill>
                <a:latin typeface="Rubik"/>
                <a:ea typeface="Rubik"/>
                <a:cs typeface="Rubik"/>
                <a:sym typeface="Rubik"/>
              </a:defRPr>
            </a:lvl3pPr>
            <a:lvl4pPr marL="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426EB0"/>
                </a:solidFill>
                <a:latin typeface="Rubik"/>
                <a:ea typeface="Rubik"/>
                <a:cs typeface="Rubik"/>
                <a:sym typeface="Rubik"/>
              </a:defRPr>
            </a:lvl4pPr>
            <a:lvl5pPr marL="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426EB0"/>
                </a:solidFill>
                <a:latin typeface="Rubik"/>
                <a:ea typeface="Rubik"/>
                <a:cs typeface="Rubik"/>
                <a:sym typeface="Rubik"/>
              </a:defRPr>
            </a:lvl5pPr>
            <a:lvl6pPr marL="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426EB0"/>
                </a:solidFill>
                <a:latin typeface="Rubik"/>
                <a:ea typeface="Rubik"/>
                <a:cs typeface="Rubik"/>
                <a:sym typeface="Rubik"/>
              </a:defRPr>
            </a:lvl6pPr>
            <a:lvl7pPr marL="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426EB0"/>
                </a:solidFill>
                <a:latin typeface="Rubik"/>
                <a:ea typeface="Rubik"/>
                <a:cs typeface="Rubik"/>
                <a:sym typeface="Rubik"/>
              </a:defRPr>
            </a:lvl7pPr>
            <a:lvl8pPr marL="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426EB0"/>
                </a:solidFill>
                <a:latin typeface="Rubik"/>
                <a:ea typeface="Rubik"/>
                <a:cs typeface="Rubik"/>
                <a:sym typeface="Rubik"/>
              </a:defRPr>
            </a:lvl8pPr>
            <a:lvl9pPr marL="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426EB0"/>
                </a:solidFill>
                <a:latin typeface="Rubik"/>
                <a:ea typeface="Rubik"/>
                <a:cs typeface="Rubik"/>
                <a:sym typeface="Rubik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olo e contenuto" type="obj">
  <p:cSld name="OBJECT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29"/>
          <p:cNvSpPr txBox="1">
            <a:spLocks noGrp="1"/>
          </p:cNvSpPr>
          <p:nvPr>
            <p:ph type="title"/>
          </p:nvPr>
        </p:nvSpPr>
        <p:spPr>
          <a:xfrm>
            <a:off x="774828" y="569535"/>
            <a:ext cx="10650644" cy="9967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Rubik"/>
              <a:buNone/>
              <a:defRPr sz="3500" b="1" i="0" u="none" strike="noStrike" cap="none">
                <a:solidFill>
                  <a:schemeClr val="dk1"/>
                </a:solidFill>
                <a:latin typeface="Rubik"/>
                <a:ea typeface="Rubik"/>
                <a:cs typeface="Rubik"/>
                <a:sym typeface="Rubik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2" name="Google Shape;22;p29"/>
          <p:cNvSpPr txBox="1">
            <a:spLocks noGrp="1"/>
          </p:cNvSpPr>
          <p:nvPr>
            <p:ph type="body" idx="1"/>
          </p:nvPr>
        </p:nvSpPr>
        <p:spPr>
          <a:xfrm>
            <a:off x="770677" y="2201713"/>
            <a:ext cx="10650645" cy="35876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Rubik"/>
                <a:ea typeface="Rubik"/>
                <a:cs typeface="Rubik"/>
                <a:sym typeface="Rubik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9pPr>
          </a:lstStyle>
          <a:p>
            <a:endParaRPr/>
          </a:p>
        </p:txBody>
      </p:sp>
      <p:sp>
        <p:nvSpPr>
          <p:cNvPr id="23" name="Google Shape;23;p29"/>
          <p:cNvSpPr txBox="1">
            <a:spLocks noGrp="1"/>
          </p:cNvSpPr>
          <p:nvPr>
            <p:ph type="sldNum" idx="12"/>
          </p:nvPr>
        </p:nvSpPr>
        <p:spPr>
          <a:xfrm>
            <a:off x="8664918" y="6292979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426EB0"/>
                </a:solidFill>
                <a:latin typeface="Rubik"/>
                <a:ea typeface="Rubik"/>
                <a:cs typeface="Rubik"/>
                <a:sym typeface="Rubik"/>
              </a:defRPr>
            </a:lvl1pPr>
            <a:lvl2pPr marL="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426EB0"/>
                </a:solidFill>
                <a:latin typeface="Rubik"/>
                <a:ea typeface="Rubik"/>
                <a:cs typeface="Rubik"/>
                <a:sym typeface="Rubik"/>
              </a:defRPr>
            </a:lvl2pPr>
            <a:lvl3pPr marL="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426EB0"/>
                </a:solidFill>
                <a:latin typeface="Rubik"/>
                <a:ea typeface="Rubik"/>
                <a:cs typeface="Rubik"/>
                <a:sym typeface="Rubik"/>
              </a:defRPr>
            </a:lvl3pPr>
            <a:lvl4pPr marL="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426EB0"/>
                </a:solidFill>
                <a:latin typeface="Rubik"/>
                <a:ea typeface="Rubik"/>
                <a:cs typeface="Rubik"/>
                <a:sym typeface="Rubik"/>
              </a:defRPr>
            </a:lvl4pPr>
            <a:lvl5pPr marL="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426EB0"/>
                </a:solidFill>
                <a:latin typeface="Rubik"/>
                <a:ea typeface="Rubik"/>
                <a:cs typeface="Rubik"/>
                <a:sym typeface="Rubik"/>
              </a:defRPr>
            </a:lvl5pPr>
            <a:lvl6pPr marL="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426EB0"/>
                </a:solidFill>
                <a:latin typeface="Rubik"/>
                <a:ea typeface="Rubik"/>
                <a:cs typeface="Rubik"/>
                <a:sym typeface="Rubik"/>
              </a:defRPr>
            </a:lvl6pPr>
            <a:lvl7pPr marL="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426EB0"/>
                </a:solidFill>
                <a:latin typeface="Rubik"/>
                <a:ea typeface="Rubik"/>
                <a:cs typeface="Rubik"/>
                <a:sym typeface="Rubik"/>
              </a:defRPr>
            </a:lvl7pPr>
            <a:lvl8pPr marL="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426EB0"/>
                </a:solidFill>
                <a:latin typeface="Rubik"/>
                <a:ea typeface="Rubik"/>
                <a:cs typeface="Rubik"/>
                <a:sym typeface="Rubik"/>
              </a:defRPr>
            </a:lvl8pPr>
            <a:lvl9pPr marL="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426EB0"/>
                </a:solidFill>
                <a:latin typeface="Rubik"/>
                <a:ea typeface="Rubik"/>
                <a:cs typeface="Rubik"/>
                <a:sym typeface="Rubik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ue contenuti">
  <p:cSld name="Due contenuti"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30"/>
          <p:cNvSpPr txBox="1">
            <a:spLocks noGrp="1"/>
          </p:cNvSpPr>
          <p:nvPr>
            <p:ph type="sldNum" idx="12"/>
          </p:nvPr>
        </p:nvSpPr>
        <p:spPr>
          <a:xfrm>
            <a:off x="8664918" y="6292979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426EB0"/>
                </a:solidFill>
                <a:latin typeface="Rubik"/>
                <a:ea typeface="Rubik"/>
                <a:cs typeface="Rubik"/>
                <a:sym typeface="Rubik"/>
              </a:defRPr>
            </a:lvl1pPr>
            <a:lvl2pPr marL="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426EB0"/>
                </a:solidFill>
                <a:latin typeface="Rubik"/>
                <a:ea typeface="Rubik"/>
                <a:cs typeface="Rubik"/>
                <a:sym typeface="Rubik"/>
              </a:defRPr>
            </a:lvl2pPr>
            <a:lvl3pPr marL="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426EB0"/>
                </a:solidFill>
                <a:latin typeface="Rubik"/>
                <a:ea typeface="Rubik"/>
                <a:cs typeface="Rubik"/>
                <a:sym typeface="Rubik"/>
              </a:defRPr>
            </a:lvl3pPr>
            <a:lvl4pPr marL="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426EB0"/>
                </a:solidFill>
                <a:latin typeface="Rubik"/>
                <a:ea typeface="Rubik"/>
                <a:cs typeface="Rubik"/>
                <a:sym typeface="Rubik"/>
              </a:defRPr>
            </a:lvl4pPr>
            <a:lvl5pPr marL="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426EB0"/>
                </a:solidFill>
                <a:latin typeface="Rubik"/>
                <a:ea typeface="Rubik"/>
                <a:cs typeface="Rubik"/>
                <a:sym typeface="Rubik"/>
              </a:defRPr>
            </a:lvl5pPr>
            <a:lvl6pPr marL="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426EB0"/>
                </a:solidFill>
                <a:latin typeface="Rubik"/>
                <a:ea typeface="Rubik"/>
                <a:cs typeface="Rubik"/>
                <a:sym typeface="Rubik"/>
              </a:defRPr>
            </a:lvl6pPr>
            <a:lvl7pPr marL="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426EB0"/>
                </a:solidFill>
                <a:latin typeface="Rubik"/>
                <a:ea typeface="Rubik"/>
                <a:cs typeface="Rubik"/>
                <a:sym typeface="Rubik"/>
              </a:defRPr>
            </a:lvl7pPr>
            <a:lvl8pPr marL="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426EB0"/>
                </a:solidFill>
                <a:latin typeface="Rubik"/>
                <a:ea typeface="Rubik"/>
                <a:cs typeface="Rubik"/>
                <a:sym typeface="Rubik"/>
              </a:defRPr>
            </a:lvl8pPr>
            <a:lvl9pPr marL="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426EB0"/>
                </a:solidFill>
                <a:latin typeface="Rubik"/>
                <a:ea typeface="Rubik"/>
                <a:cs typeface="Rubik"/>
                <a:sym typeface="Rubik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‹N›</a:t>
            </a:fld>
            <a:endParaRPr/>
          </a:p>
        </p:txBody>
      </p:sp>
      <p:sp>
        <p:nvSpPr>
          <p:cNvPr id="26" name="Google Shape;26;p30"/>
          <p:cNvSpPr txBox="1">
            <a:spLocks noGrp="1"/>
          </p:cNvSpPr>
          <p:nvPr>
            <p:ph type="title"/>
          </p:nvPr>
        </p:nvSpPr>
        <p:spPr>
          <a:xfrm>
            <a:off x="774828" y="788187"/>
            <a:ext cx="10650644" cy="6890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Rubik"/>
              <a:buNone/>
              <a:defRPr sz="2500" b="1" i="0" u="none" strike="noStrike" cap="none">
                <a:solidFill>
                  <a:schemeClr val="dk1"/>
                </a:solidFill>
                <a:latin typeface="Rubik"/>
                <a:ea typeface="Rubik"/>
                <a:cs typeface="Rubik"/>
                <a:sym typeface="Rubik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7" name="Google Shape;27;p30"/>
          <p:cNvSpPr txBox="1"/>
          <p:nvPr/>
        </p:nvSpPr>
        <p:spPr>
          <a:xfrm>
            <a:off x="775762" y="1643251"/>
            <a:ext cx="10650644" cy="58507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lnSpcReduction="10000"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Rubik"/>
              <a:buNone/>
            </a:pPr>
            <a:r>
              <a:rPr lang="it-IT" sz="1800" b="0" i="0" u="none" strike="noStrike" cap="none">
                <a:solidFill>
                  <a:schemeClr val="dk1"/>
                </a:solidFill>
                <a:latin typeface="Rubik"/>
                <a:ea typeface="Rubik"/>
                <a:cs typeface="Rubik"/>
                <a:sym typeface="Rubik"/>
              </a:rPr>
              <a:t>Sottotitolo della presentazione.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Rubik"/>
              <a:buNone/>
            </a:pPr>
            <a:r>
              <a:rPr lang="it-IT" sz="1800" b="0" i="0" u="none" strike="noStrike" cap="none">
                <a:solidFill>
                  <a:schemeClr val="dk1"/>
                </a:solidFill>
                <a:latin typeface="Rubik"/>
                <a:ea typeface="Rubik"/>
                <a:cs typeface="Rubik"/>
                <a:sym typeface="Rubik"/>
              </a:rPr>
              <a:t>Lorem ipsum dolor sit amet…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" name="Google Shape;28;p30"/>
          <p:cNvSpPr txBox="1"/>
          <p:nvPr/>
        </p:nvSpPr>
        <p:spPr>
          <a:xfrm>
            <a:off x="774828" y="2642616"/>
            <a:ext cx="5187060" cy="28623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it-IT" sz="1800" b="1" i="0" u="none" strike="noStrike" cap="none">
                <a:solidFill>
                  <a:srgbClr val="426EB0"/>
                </a:solidFill>
                <a:latin typeface="Rubik"/>
                <a:ea typeface="Rubik"/>
                <a:cs typeface="Rubik"/>
                <a:sym typeface="Rubik"/>
              </a:rPr>
              <a:t>Cap. 1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it-IT" sz="1800" b="0" i="0" u="none" strike="noStrike" cap="none">
                <a:solidFill>
                  <a:schemeClr val="dk1"/>
                </a:solidFill>
                <a:latin typeface="Rubik"/>
                <a:ea typeface="Rubik"/>
                <a:cs typeface="Rubik"/>
                <a:sym typeface="Rubik"/>
              </a:rPr>
              <a:t>Lorem ipsum dolor sit amet</a:t>
            </a:r>
            <a:endParaRPr sz="1800" b="0" i="0" u="none" strike="noStrike" cap="none">
              <a:solidFill>
                <a:schemeClr val="dk1"/>
              </a:solidFill>
              <a:latin typeface="Rubik"/>
              <a:ea typeface="Rubik"/>
              <a:cs typeface="Rubik"/>
              <a:sym typeface="Rubik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Rubik"/>
              <a:ea typeface="Rubik"/>
              <a:cs typeface="Rubik"/>
              <a:sym typeface="Rubik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it-IT" sz="1800" b="1" i="0" u="none" strike="noStrike" cap="none">
                <a:solidFill>
                  <a:srgbClr val="426EB0"/>
                </a:solidFill>
                <a:latin typeface="Rubik"/>
                <a:ea typeface="Rubik"/>
                <a:cs typeface="Rubik"/>
                <a:sym typeface="Rubik"/>
              </a:rPr>
              <a:t>Cap. 2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it-IT" sz="1800" b="0" i="0" u="none" strike="noStrike" cap="none">
                <a:solidFill>
                  <a:schemeClr val="dk1"/>
                </a:solidFill>
                <a:latin typeface="Rubik"/>
                <a:ea typeface="Rubik"/>
                <a:cs typeface="Rubik"/>
                <a:sym typeface="Rubik"/>
              </a:rPr>
              <a:t>Lorem ipsum dolor sit amet consectetur adipiscing elit aliquam.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Rubik"/>
              <a:ea typeface="Rubik"/>
              <a:cs typeface="Rubik"/>
              <a:sym typeface="Rubik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it-IT" sz="1800" b="1" i="0" u="none" strike="noStrike" cap="none">
                <a:solidFill>
                  <a:srgbClr val="426EB0"/>
                </a:solidFill>
                <a:latin typeface="Rubik"/>
                <a:ea typeface="Rubik"/>
                <a:cs typeface="Rubik"/>
                <a:sym typeface="Rubik"/>
              </a:rPr>
              <a:t>Cap. 3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it-IT" sz="1800" b="0" i="0" u="none" strike="noStrike" cap="none">
                <a:solidFill>
                  <a:schemeClr val="dk1"/>
                </a:solidFill>
                <a:latin typeface="Rubik"/>
                <a:ea typeface="Rubik"/>
                <a:cs typeface="Rubik"/>
                <a:sym typeface="Rubik"/>
              </a:rPr>
              <a:t>Lorem ipsum dolor sit amet consectetur.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Rubik"/>
              <a:ea typeface="Rubik"/>
              <a:cs typeface="Rubik"/>
              <a:sym typeface="Rubik"/>
            </a:endParaRPr>
          </a:p>
        </p:txBody>
      </p:sp>
      <p:sp>
        <p:nvSpPr>
          <p:cNvPr id="29" name="Google Shape;29;p30"/>
          <p:cNvSpPr txBox="1"/>
          <p:nvPr/>
        </p:nvSpPr>
        <p:spPr>
          <a:xfrm>
            <a:off x="6180888" y="2642616"/>
            <a:ext cx="5187060" cy="17543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it-IT" sz="1800" b="1" i="0" u="none" strike="noStrike" cap="none">
                <a:solidFill>
                  <a:srgbClr val="426EB0"/>
                </a:solidFill>
                <a:latin typeface="Rubik"/>
                <a:ea typeface="Rubik"/>
                <a:cs typeface="Rubik"/>
                <a:sym typeface="Rubik"/>
              </a:rPr>
              <a:t>Cap. 4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it-IT" sz="1800" b="0" i="0" u="none" strike="noStrike" cap="none">
                <a:solidFill>
                  <a:schemeClr val="dk1"/>
                </a:solidFill>
                <a:latin typeface="Rubik"/>
                <a:ea typeface="Rubik"/>
                <a:cs typeface="Rubik"/>
                <a:sym typeface="Rubik"/>
              </a:rPr>
              <a:t>Lorem ipsum dolor sit amet consectetur.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Rubik"/>
              <a:ea typeface="Rubik"/>
              <a:cs typeface="Rubik"/>
              <a:sym typeface="Rubik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it-IT" sz="1800" b="1" i="0" u="none" strike="noStrike" cap="none">
                <a:solidFill>
                  <a:srgbClr val="426EB0"/>
                </a:solidFill>
                <a:latin typeface="Rubik"/>
                <a:ea typeface="Rubik"/>
                <a:cs typeface="Rubik"/>
                <a:sym typeface="Rubik"/>
              </a:rPr>
              <a:t>Cap. 5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it-IT" sz="1800" b="0" i="0" u="none" strike="noStrike" cap="none">
                <a:solidFill>
                  <a:schemeClr val="dk1"/>
                </a:solidFill>
                <a:latin typeface="Rubik"/>
                <a:ea typeface="Rubik"/>
                <a:cs typeface="Rubik"/>
                <a:sym typeface="Rubik"/>
              </a:rPr>
              <a:t>Lorem ipsum dolor sit amet consectetur adpiscing elit aliquam.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" name="Google Shape;30;p30"/>
          <p:cNvSpPr txBox="1"/>
          <p:nvPr/>
        </p:nvSpPr>
        <p:spPr>
          <a:xfrm>
            <a:off x="774828" y="490985"/>
            <a:ext cx="850392" cy="2034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it-IT" sz="1000" b="0" i="0" u="none" strike="noStrike" cap="none">
                <a:solidFill>
                  <a:srgbClr val="426EB0"/>
                </a:solidFill>
                <a:latin typeface="Rubik"/>
                <a:ea typeface="Rubik"/>
                <a:cs typeface="Rubik"/>
                <a:sym typeface="Rubik"/>
              </a:rPr>
              <a:t>INDEX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ntestazione sezione">
  <p:cSld name="Intestazione sezione"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31"/>
          <p:cNvSpPr txBox="1">
            <a:spLocks noGrp="1"/>
          </p:cNvSpPr>
          <p:nvPr>
            <p:ph type="title"/>
          </p:nvPr>
        </p:nvSpPr>
        <p:spPr>
          <a:xfrm>
            <a:off x="774828" y="569535"/>
            <a:ext cx="5162986" cy="9967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Rubik"/>
              <a:buNone/>
              <a:defRPr sz="3500" b="1" i="0" u="none" strike="noStrike" cap="none">
                <a:solidFill>
                  <a:schemeClr val="dk1"/>
                </a:solidFill>
                <a:latin typeface="Rubik"/>
                <a:ea typeface="Rubik"/>
                <a:cs typeface="Rubik"/>
                <a:sym typeface="Rubik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3" name="Google Shape;33;p31"/>
          <p:cNvSpPr txBox="1">
            <a:spLocks noGrp="1"/>
          </p:cNvSpPr>
          <p:nvPr>
            <p:ph type="body" idx="1"/>
          </p:nvPr>
        </p:nvSpPr>
        <p:spPr>
          <a:xfrm>
            <a:off x="770678" y="2201713"/>
            <a:ext cx="5167136" cy="35876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Rubik"/>
                <a:ea typeface="Rubik"/>
                <a:cs typeface="Rubik"/>
                <a:sym typeface="Rubik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9pPr>
          </a:lstStyle>
          <a:p>
            <a:endParaRPr/>
          </a:p>
        </p:txBody>
      </p:sp>
      <p:sp>
        <p:nvSpPr>
          <p:cNvPr id="34" name="Google Shape;34;p31"/>
          <p:cNvSpPr txBox="1">
            <a:spLocks noGrp="1"/>
          </p:cNvSpPr>
          <p:nvPr>
            <p:ph type="sldNum" idx="12"/>
          </p:nvPr>
        </p:nvSpPr>
        <p:spPr>
          <a:xfrm>
            <a:off x="8664918" y="6292979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426EB0"/>
                </a:solidFill>
                <a:latin typeface="Rubik"/>
                <a:ea typeface="Rubik"/>
                <a:cs typeface="Rubik"/>
                <a:sym typeface="Rubik"/>
              </a:defRPr>
            </a:lvl1pPr>
            <a:lvl2pPr marL="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426EB0"/>
                </a:solidFill>
                <a:latin typeface="Rubik"/>
                <a:ea typeface="Rubik"/>
                <a:cs typeface="Rubik"/>
                <a:sym typeface="Rubik"/>
              </a:defRPr>
            </a:lvl2pPr>
            <a:lvl3pPr marL="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426EB0"/>
                </a:solidFill>
                <a:latin typeface="Rubik"/>
                <a:ea typeface="Rubik"/>
                <a:cs typeface="Rubik"/>
                <a:sym typeface="Rubik"/>
              </a:defRPr>
            </a:lvl3pPr>
            <a:lvl4pPr marL="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426EB0"/>
                </a:solidFill>
                <a:latin typeface="Rubik"/>
                <a:ea typeface="Rubik"/>
                <a:cs typeface="Rubik"/>
                <a:sym typeface="Rubik"/>
              </a:defRPr>
            </a:lvl4pPr>
            <a:lvl5pPr marL="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426EB0"/>
                </a:solidFill>
                <a:latin typeface="Rubik"/>
                <a:ea typeface="Rubik"/>
                <a:cs typeface="Rubik"/>
                <a:sym typeface="Rubik"/>
              </a:defRPr>
            </a:lvl5pPr>
            <a:lvl6pPr marL="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426EB0"/>
                </a:solidFill>
                <a:latin typeface="Rubik"/>
                <a:ea typeface="Rubik"/>
                <a:cs typeface="Rubik"/>
                <a:sym typeface="Rubik"/>
              </a:defRPr>
            </a:lvl6pPr>
            <a:lvl7pPr marL="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426EB0"/>
                </a:solidFill>
                <a:latin typeface="Rubik"/>
                <a:ea typeface="Rubik"/>
                <a:cs typeface="Rubik"/>
                <a:sym typeface="Rubik"/>
              </a:defRPr>
            </a:lvl7pPr>
            <a:lvl8pPr marL="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426EB0"/>
                </a:solidFill>
                <a:latin typeface="Rubik"/>
                <a:ea typeface="Rubik"/>
                <a:cs typeface="Rubik"/>
                <a:sym typeface="Rubik"/>
              </a:defRPr>
            </a:lvl8pPr>
            <a:lvl9pPr marL="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426EB0"/>
                </a:solidFill>
                <a:latin typeface="Rubik"/>
                <a:ea typeface="Rubik"/>
                <a:cs typeface="Rubik"/>
                <a:sym typeface="Rubik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‹N›</a:t>
            </a:fld>
            <a:endParaRPr/>
          </a:p>
        </p:txBody>
      </p:sp>
      <p:pic>
        <p:nvPicPr>
          <p:cNvPr id="35" name="Google Shape;35;p31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6250328" y="569535"/>
            <a:ext cx="5157789" cy="52198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uota">
  <p:cSld name="Vuota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32"/>
          <p:cNvSpPr txBox="1">
            <a:spLocks noGrp="1"/>
          </p:cNvSpPr>
          <p:nvPr>
            <p:ph type="title"/>
          </p:nvPr>
        </p:nvSpPr>
        <p:spPr>
          <a:xfrm>
            <a:off x="774828" y="569535"/>
            <a:ext cx="5162986" cy="9967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Rubik"/>
              <a:buNone/>
              <a:defRPr sz="3500" b="1" i="0" u="none" strike="noStrike" cap="none">
                <a:solidFill>
                  <a:schemeClr val="dk1"/>
                </a:solidFill>
                <a:latin typeface="Rubik"/>
                <a:ea typeface="Rubik"/>
                <a:cs typeface="Rubik"/>
                <a:sym typeface="Rubik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8" name="Google Shape;38;p32"/>
          <p:cNvSpPr txBox="1">
            <a:spLocks noGrp="1"/>
          </p:cNvSpPr>
          <p:nvPr>
            <p:ph type="body" idx="1"/>
          </p:nvPr>
        </p:nvSpPr>
        <p:spPr>
          <a:xfrm>
            <a:off x="770678" y="2201713"/>
            <a:ext cx="5167136" cy="35876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Rubik"/>
                <a:ea typeface="Rubik"/>
                <a:cs typeface="Rubik"/>
                <a:sym typeface="Rubik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9pPr>
          </a:lstStyle>
          <a:p>
            <a:endParaRPr/>
          </a:p>
        </p:txBody>
      </p:sp>
      <p:pic>
        <p:nvPicPr>
          <p:cNvPr id="39" name="Google Shape;39;p32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6250328" y="0"/>
            <a:ext cx="5941672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40" name="Google Shape;40;p32"/>
          <p:cNvSpPr txBox="1">
            <a:spLocks noGrp="1"/>
          </p:cNvSpPr>
          <p:nvPr>
            <p:ph type="sldNum" idx="12"/>
          </p:nvPr>
        </p:nvSpPr>
        <p:spPr>
          <a:xfrm>
            <a:off x="8664918" y="6292979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426EB0"/>
                </a:solidFill>
                <a:latin typeface="Rubik"/>
                <a:ea typeface="Rubik"/>
                <a:cs typeface="Rubik"/>
                <a:sym typeface="Rubik"/>
              </a:defRPr>
            </a:lvl1pPr>
            <a:lvl2pPr marL="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426EB0"/>
                </a:solidFill>
                <a:latin typeface="Rubik"/>
                <a:ea typeface="Rubik"/>
                <a:cs typeface="Rubik"/>
                <a:sym typeface="Rubik"/>
              </a:defRPr>
            </a:lvl2pPr>
            <a:lvl3pPr marL="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426EB0"/>
                </a:solidFill>
                <a:latin typeface="Rubik"/>
                <a:ea typeface="Rubik"/>
                <a:cs typeface="Rubik"/>
                <a:sym typeface="Rubik"/>
              </a:defRPr>
            </a:lvl3pPr>
            <a:lvl4pPr marL="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426EB0"/>
                </a:solidFill>
                <a:latin typeface="Rubik"/>
                <a:ea typeface="Rubik"/>
                <a:cs typeface="Rubik"/>
                <a:sym typeface="Rubik"/>
              </a:defRPr>
            </a:lvl4pPr>
            <a:lvl5pPr marL="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426EB0"/>
                </a:solidFill>
                <a:latin typeface="Rubik"/>
                <a:ea typeface="Rubik"/>
                <a:cs typeface="Rubik"/>
                <a:sym typeface="Rubik"/>
              </a:defRPr>
            </a:lvl5pPr>
            <a:lvl6pPr marL="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426EB0"/>
                </a:solidFill>
                <a:latin typeface="Rubik"/>
                <a:ea typeface="Rubik"/>
                <a:cs typeface="Rubik"/>
                <a:sym typeface="Rubik"/>
              </a:defRPr>
            </a:lvl6pPr>
            <a:lvl7pPr marL="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426EB0"/>
                </a:solidFill>
                <a:latin typeface="Rubik"/>
                <a:ea typeface="Rubik"/>
                <a:cs typeface="Rubik"/>
                <a:sym typeface="Rubik"/>
              </a:defRPr>
            </a:lvl7pPr>
            <a:lvl8pPr marL="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426EB0"/>
                </a:solidFill>
                <a:latin typeface="Rubik"/>
                <a:ea typeface="Rubik"/>
                <a:cs typeface="Rubik"/>
                <a:sym typeface="Rubik"/>
              </a:defRPr>
            </a:lvl8pPr>
            <a:lvl9pPr marL="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426EB0"/>
                </a:solidFill>
                <a:latin typeface="Rubik"/>
                <a:ea typeface="Rubik"/>
                <a:cs typeface="Rubik"/>
                <a:sym typeface="Rubik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Layout personalizzato">
  <p:cSld name="Layout personalizzato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33"/>
          <p:cNvSpPr txBox="1">
            <a:spLocks noGrp="1"/>
          </p:cNvSpPr>
          <p:nvPr>
            <p:ph type="body" idx="1"/>
          </p:nvPr>
        </p:nvSpPr>
        <p:spPr>
          <a:xfrm>
            <a:off x="770678" y="569535"/>
            <a:ext cx="5167136" cy="52198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Rubik"/>
                <a:ea typeface="Rubik"/>
                <a:cs typeface="Rubik"/>
                <a:sym typeface="Rubik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9pPr>
          </a:lstStyle>
          <a:p>
            <a:endParaRPr/>
          </a:p>
        </p:txBody>
      </p:sp>
      <p:pic>
        <p:nvPicPr>
          <p:cNvPr id="43" name="Google Shape;43;p33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6250328" y="0"/>
            <a:ext cx="5941672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44" name="Google Shape;44;p33"/>
          <p:cNvSpPr txBox="1">
            <a:spLocks noGrp="1"/>
          </p:cNvSpPr>
          <p:nvPr>
            <p:ph type="sldNum" idx="12"/>
          </p:nvPr>
        </p:nvSpPr>
        <p:spPr>
          <a:xfrm>
            <a:off x="8664918" y="6292979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426EB0"/>
                </a:solidFill>
                <a:latin typeface="Rubik"/>
                <a:ea typeface="Rubik"/>
                <a:cs typeface="Rubik"/>
                <a:sym typeface="Rubik"/>
              </a:defRPr>
            </a:lvl1pPr>
            <a:lvl2pPr marL="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426EB0"/>
                </a:solidFill>
                <a:latin typeface="Rubik"/>
                <a:ea typeface="Rubik"/>
                <a:cs typeface="Rubik"/>
                <a:sym typeface="Rubik"/>
              </a:defRPr>
            </a:lvl2pPr>
            <a:lvl3pPr marL="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426EB0"/>
                </a:solidFill>
                <a:latin typeface="Rubik"/>
                <a:ea typeface="Rubik"/>
                <a:cs typeface="Rubik"/>
                <a:sym typeface="Rubik"/>
              </a:defRPr>
            </a:lvl3pPr>
            <a:lvl4pPr marL="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426EB0"/>
                </a:solidFill>
                <a:latin typeface="Rubik"/>
                <a:ea typeface="Rubik"/>
                <a:cs typeface="Rubik"/>
                <a:sym typeface="Rubik"/>
              </a:defRPr>
            </a:lvl4pPr>
            <a:lvl5pPr marL="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426EB0"/>
                </a:solidFill>
                <a:latin typeface="Rubik"/>
                <a:ea typeface="Rubik"/>
                <a:cs typeface="Rubik"/>
                <a:sym typeface="Rubik"/>
              </a:defRPr>
            </a:lvl5pPr>
            <a:lvl6pPr marL="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426EB0"/>
                </a:solidFill>
                <a:latin typeface="Rubik"/>
                <a:ea typeface="Rubik"/>
                <a:cs typeface="Rubik"/>
                <a:sym typeface="Rubik"/>
              </a:defRPr>
            </a:lvl6pPr>
            <a:lvl7pPr marL="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426EB0"/>
                </a:solidFill>
                <a:latin typeface="Rubik"/>
                <a:ea typeface="Rubik"/>
                <a:cs typeface="Rubik"/>
                <a:sym typeface="Rubik"/>
              </a:defRPr>
            </a:lvl7pPr>
            <a:lvl8pPr marL="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426EB0"/>
                </a:solidFill>
                <a:latin typeface="Rubik"/>
                <a:ea typeface="Rubik"/>
                <a:cs typeface="Rubik"/>
                <a:sym typeface="Rubik"/>
              </a:defRPr>
            </a:lvl8pPr>
            <a:lvl9pPr marL="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426EB0"/>
                </a:solidFill>
                <a:latin typeface="Rubik"/>
                <a:ea typeface="Rubik"/>
                <a:cs typeface="Rubik"/>
                <a:sym typeface="Rubik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olo titolo">
  <p:cSld name="Solo titolo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6" name="Google Shape;46;p34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 rot="5400000">
            <a:off x="3518741" y="-2174378"/>
            <a:ext cx="5145465" cy="10633292"/>
          </a:xfrm>
          <a:prstGeom prst="rect">
            <a:avLst/>
          </a:prstGeom>
          <a:noFill/>
          <a:ln>
            <a:noFill/>
          </a:ln>
        </p:spPr>
      </p:pic>
      <p:sp>
        <p:nvSpPr>
          <p:cNvPr id="47" name="Google Shape;47;p34"/>
          <p:cNvSpPr txBox="1">
            <a:spLocks noGrp="1"/>
          </p:cNvSpPr>
          <p:nvPr>
            <p:ph type="title"/>
          </p:nvPr>
        </p:nvSpPr>
        <p:spPr>
          <a:xfrm>
            <a:off x="774828" y="569535"/>
            <a:ext cx="5162986" cy="9967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Rubik"/>
              <a:buNone/>
              <a:defRPr sz="3500" b="1" i="0" u="none" strike="noStrike" cap="none">
                <a:solidFill>
                  <a:schemeClr val="dk1"/>
                </a:solidFill>
                <a:latin typeface="Rubik"/>
                <a:ea typeface="Rubik"/>
                <a:cs typeface="Rubik"/>
                <a:sym typeface="Rubik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8" name="Google Shape;48;p34"/>
          <p:cNvSpPr txBox="1">
            <a:spLocks noGrp="1"/>
          </p:cNvSpPr>
          <p:nvPr>
            <p:ph type="sldNum" idx="12"/>
          </p:nvPr>
        </p:nvSpPr>
        <p:spPr>
          <a:xfrm>
            <a:off x="8664918" y="6292979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426EB0"/>
                </a:solidFill>
                <a:latin typeface="Rubik"/>
                <a:ea typeface="Rubik"/>
                <a:cs typeface="Rubik"/>
                <a:sym typeface="Rubik"/>
              </a:defRPr>
            </a:lvl1pPr>
            <a:lvl2pPr marL="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426EB0"/>
                </a:solidFill>
                <a:latin typeface="Rubik"/>
                <a:ea typeface="Rubik"/>
                <a:cs typeface="Rubik"/>
                <a:sym typeface="Rubik"/>
              </a:defRPr>
            </a:lvl2pPr>
            <a:lvl3pPr marL="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426EB0"/>
                </a:solidFill>
                <a:latin typeface="Rubik"/>
                <a:ea typeface="Rubik"/>
                <a:cs typeface="Rubik"/>
                <a:sym typeface="Rubik"/>
              </a:defRPr>
            </a:lvl3pPr>
            <a:lvl4pPr marL="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426EB0"/>
                </a:solidFill>
                <a:latin typeface="Rubik"/>
                <a:ea typeface="Rubik"/>
                <a:cs typeface="Rubik"/>
                <a:sym typeface="Rubik"/>
              </a:defRPr>
            </a:lvl4pPr>
            <a:lvl5pPr marL="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426EB0"/>
                </a:solidFill>
                <a:latin typeface="Rubik"/>
                <a:ea typeface="Rubik"/>
                <a:cs typeface="Rubik"/>
                <a:sym typeface="Rubik"/>
              </a:defRPr>
            </a:lvl5pPr>
            <a:lvl6pPr marL="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426EB0"/>
                </a:solidFill>
                <a:latin typeface="Rubik"/>
                <a:ea typeface="Rubik"/>
                <a:cs typeface="Rubik"/>
                <a:sym typeface="Rubik"/>
              </a:defRPr>
            </a:lvl6pPr>
            <a:lvl7pPr marL="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426EB0"/>
                </a:solidFill>
                <a:latin typeface="Rubik"/>
                <a:ea typeface="Rubik"/>
                <a:cs typeface="Rubik"/>
                <a:sym typeface="Rubik"/>
              </a:defRPr>
            </a:lvl7pPr>
            <a:lvl8pPr marL="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426EB0"/>
                </a:solidFill>
                <a:latin typeface="Rubik"/>
                <a:ea typeface="Rubik"/>
                <a:cs typeface="Rubik"/>
                <a:sym typeface="Rubik"/>
              </a:defRPr>
            </a:lvl8pPr>
            <a:lvl9pPr marL="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426EB0"/>
                </a:solidFill>
                <a:latin typeface="Rubik"/>
                <a:ea typeface="Rubik"/>
                <a:cs typeface="Rubik"/>
                <a:sym typeface="Rubik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Titolo e testo verticale">
  <p:cSld name="1_Titolo e testo verticale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0" name="Google Shape;50;p35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 rot="5400000">
            <a:off x="2667001" y="-2680446"/>
            <a:ext cx="6857998" cy="12192000"/>
          </a:xfrm>
          <a:prstGeom prst="rect">
            <a:avLst/>
          </a:prstGeom>
          <a:noFill/>
          <a:ln>
            <a:noFill/>
          </a:ln>
        </p:spPr>
      </p:pic>
      <p:sp>
        <p:nvSpPr>
          <p:cNvPr id="51" name="Google Shape;51;p35"/>
          <p:cNvSpPr txBox="1">
            <a:spLocks noGrp="1"/>
          </p:cNvSpPr>
          <p:nvPr>
            <p:ph type="title"/>
          </p:nvPr>
        </p:nvSpPr>
        <p:spPr>
          <a:xfrm>
            <a:off x="774828" y="569535"/>
            <a:ext cx="5162986" cy="9967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Rubik"/>
              <a:buNone/>
              <a:defRPr sz="3500" b="1" i="0" u="none" strike="noStrike" cap="none">
                <a:solidFill>
                  <a:schemeClr val="dk1"/>
                </a:solidFill>
                <a:latin typeface="Rubik"/>
                <a:ea typeface="Rubik"/>
                <a:cs typeface="Rubik"/>
                <a:sym typeface="Rubik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pic>
        <p:nvPicPr>
          <p:cNvPr id="52" name="Google Shape;52;p3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6096000"/>
            <a:ext cx="12192000" cy="762000"/>
          </a:xfrm>
          <a:prstGeom prst="rect">
            <a:avLst/>
          </a:prstGeom>
          <a:noFill/>
          <a:ln>
            <a:noFill/>
          </a:ln>
        </p:spPr>
      </p:pic>
      <p:sp>
        <p:nvSpPr>
          <p:cNvPr id="53" name="Google Shape;53;p35"/>
          <p:cNvSpPr txBox="1">
            <a:spLocks noGrp="1"/>
          </p:cNvSpPr>
          <p:nvPr>
            <p:ph type="sldNum" idx="12"/>
          </p:nvPr>
        </p:nvSpPr>
        <p:spPr>
          <a:xfrm>
            <a:off x="8664918" y="6292979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426EB0"/>
                </a:solidFill>
                <a:latin typeface="Rubik"/>
                <a:ea typeface="Rubik"/>
                <a:cs typeface="Rubik"/>
                <a:sym typeface="Rubik"/>
              </a:defRPr>
            </a:lvl1pPr>
            <a:lvl2pPr marL="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426EB0"/>
                </a:solidFill>
                <a:latin typeface="Rubik"/>
                <a:ea typeface="Rubik"/>
                <a:cs typeface="Rubik"/>
                <a:sym typeface="Rubik"/>
              </a:defRPr>
            </a:lvl2pPr>
            <a:lvl3pPr marL="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426EB0"/>
                </a:solidFill>
                <a:latin typeface="Rubik"/>
                <a:ea typeface="Rubik"/>
                <a:cs typeface="Rubik"/>
                <a:sym typeface="Rubik"/>
              </a:defRPr>
            </a:lvl3pPr>
            <a:lvl4pPr marL="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426EB0"/>
                </a:solidFill>
                <a:latin typeface="Rubik"/>
                <a:ea typeface="Rubik"/>
                <a:cs typeface="Rubik"/>
                <a:sym typeface="Rubik"/>
              </a:defRPr>
            </a:lvl4pPr>
            <a:lvl5pPr marL="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426EB0"/>
                </a:solidFill>
                <a:latin typeface="Rubik"/>
                <a:ea typeface="Rubik"/>
                <a:cs typeface="Rubik"/>
                <a:sym typeface="Rubik"/>
              </a:defRPr>
            </a:lvl5pPr>
            <a:lvl6pPr marL="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426EB0"/>
                </a:solidFill>
                <a:latin typeface="Rubik"/>
                <a:ea typeface="Rubik"/>
                <a:cs typeface="Rubik"/>
                <a:sym typeface="Rubik"/>
              </a:defRPr>
            </a:lvl6pPr>
            <a:lvl7pPr marL="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426EB0"/>
                </a:solidFill>
                <a:latin typeface="Rubik"/>
                <a:ea typeface="Rubik"/>
                <a:cs typeface="Rubik"/>
                <a:sym typeface="Rubik"/>
              </a:defRPr>
            </a:lvl7pPr>
            <a:lvl8pPr marL="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426EB0"/>
                </a:solidFill>
                <a:latin typeface="Rubik"/>
                <a:ea typeface="Rubik"/>
                <a:cs typeface="Rubik"/>
                <a:sym typeface="Rubik"/>
              </a:defRPr>
            </a:lvl8pPr>
            <a:lvl9pPr marL="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426EB0"/>
                </a:solidFill>
                <a:latin typeface="Rubik"/>
                <a:ea typeface="Rubik"/>
                <a:cs typeface="Rubik"/>
                <a:sym typeface="Rubik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‹N›</a:t>
            </a:fld>
            <a:endParaRPr/>
          </a:p>
        </p:txBody>
      </p:sp>
      <p:pic>
        <p:nvPicPr>
          <p:cNvPr id="54" name="Google Shape;54;p35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774828" y="-7915"/>
            <a:ext cx="2557652" cy="12661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Google Shape;10;p27"/>
          <p:cNvPicPr preferRelativeResize="0"/>
          <p:nvPr/>
        </p:nvPicPr>
        <p:blipFill rotWithShape="1">
          <a:blip r:embed="rId19">
            <a:alphaModFix/>
          </a:blip>
          <a:srcRect/>
          <a:stretch/>
        </p:blipFill>
        <p:spPr>
          <a:xfrm>
            <a:off x="0" y="6096000"/>
            <a:ext cx="12192000" cy="762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1" name="Google Shape;11;p27"/>
          <p:cNvPicPr preferRelativeResize="0"/>
          <p:nvPr/>
        </p:nvPicPr>
        <p:blipFill rotWithShape="1">
          <a:blip r:embed="rId20">
            <a:alphaModFix/>
          </a:blip>
          <a:srcRect/>
          <a:stretch/>
        </p:blipFill>
        <p:spPr>
          <a:xfrm>
            <a:off x="0" y="0"/>
            <a:ext cx="12192000" cy="127000"/>
          </a:xfrm>
          <a:prstGeom prst="rect">
            <a:avLst/>
          </a:prstGeom>
          <a:noFill/>
          <a:ln>
            <a:noFill/>
          </a:ln>
        </p:spPr>
      </p:pic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</p:sldLayoutIdLst>
  <p:hf hd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1.xm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1"/>
          <p:cNvSpPr txBox="1">
            <a:spLocks noGrp="1"/>
          </p:cNvSpPr>
          <p:nvPr>
            <p:ph type="title"/>
          </p:nvPr>
        </p:nvSpPr>
        <p:spPr>
          <a:xfrm>
            <a:off x="774826" y="2590030"/>
            <a:ext cx="6784921" cy="10034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500"/>
              <a:buFont typeface="Rubik"/>
              <a:buNone/>
            </a:pPr>
            <a:r>
              <a:rPr lang="it-IT" dirty="0"/>
              <a:t>Bilancio di esercizio 2025</a:t>
            </a:r>
            <a:endParaRPr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Grafico 10">
            <a:extLst>
              <a:ext uri="{FF2B5EF4-FFF2-40B4-BE49-F238E27FC236}">
                <a16:creationId xmlns:a16="http://schemas.microsoft.com/office/drawing/2014/main" id="{1BB4B6B5-CAD4-4002-A560-F91B40F47D1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508710468"/>
              </p:ext>
            </p:extLst>
          </p:nvPr>
        </p:nvGraphicFramePr>
        <p:xfrm>
          <a:off x="705632" y="1268023"/>
          <a:ext cx="7832726" cy="492224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79" name="Google Shape;179;p25"/>
          <p:cNvSpPr/>
          <p:nvPr/>
        </p:nvSpPr>
        <p:spPr>
          <a:xfrm>
            <a:off x="8538358" y="4666500"/>
            <a:ext cx="3353643" cy="1094561"/>
          </a:xfrm>
          <a:prstGeom prst="rect">
            <a:avLst/>
          </a:prstGeom>
          <a:solidFill>
            <a:schemeClr val="lt1"/>
          </a:solidFill>
          <a:ln>
            <a:noFill/>
          </a:ln>
          <a:effectLst>
            <a:outerShdw blurRad="57785" dist="33020" dir="3180000" algn="ctr">
              <a:srgbClr val="000000">
                <a:alpha val="27058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it-IT" sz="1600" b="0" i="0" u="none" strike="noStrike" cap="none" dirty="0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  <a:t>Incremento delle </a:t>
            </a:r>
            <a:r>
              <a:rPr lang="it-IT" sz="1600" i="0" u="none" strike="noStrike" cap="none" dirty="0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  <a:t>borse di studio di dottorato di ricerca, di mobilità dei dottorandi ed Erasmus</a:t>
            </a:r>
            <a:endParaRPr sz="140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0" name="Google Shape;180;p25"/>
          <p:cNvSpPr txBox="1">
            <a:spLocks noGrp="1"/>
          </p:cNvSpPr>
          <p:nvPr>
            <p:ph type="title"/>
          </p:nvPr>
        </p:nvSpPr>
        <p:spPr>
          <a:xfrm>
            <a:off x="774828" y="342901"/>
            <a:ext cx="10650644" cy="9967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Rubik"/>
              <a:buNone/>
            </a:pPr>
            <a:r>
              <a:rPr lang="it-IT"/>
              <a:t>Costi di gestione corrente</a:t>
            </a:r>
            <a:endParaRPr/>
          </a:p>
        </p:txBody>
      </p:sp>
      <p:cxnSp>
        <p:nvCxnSpPr>
          <p:cNvPr id="183" name="Google Shape;183;p25"/>
          <p:cNvCxnSpPr/>
          <p:nvPr/>
        </p:nvCxnSpPr>
        <p:spPr>
          <a:xfrm>
            <a:off x="6096000" y="5209700"/>
            <a:ext cx="2192977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triangle" w="med" len="med"/>
          </a:ln>
        </p:spPr>
      </p:cxnSp>
      <p:sp>
        <p:nvSpPr>
          <p:cNvPr id="184" name="Google Shape;184;p25"/>
          <p:cNvSpPr/>
          <p:nvPr/>
        </p:nvSpPr>
        <p:spPr>
          <a:xfrm>
            <a:off x="6489029" y="3606283"/>
            <a:ext cx="3044041" cy="996715"/>
          </a:xfrm>
          <a:prstGeom prst="rect">
            <a:avLst/>
          </a:prstGeom>
          <a:solidFill>
            <a:schemeClr val="lt1"/>
          </a:solidFill>
          <a:ln>
            <a:noFill/>
          </a:ln>
          <a:effectLst>
            <a:outerShdw blurRad="57785" dist="33020" dir="3180000" algn="ctr">
              <a:srgbClr val="000000">
                <a:alpha val="27058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it-IT" sz="1600" b="0" i="0" u="none" strike="noStrike" cap="none" dirty="0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  <a:t>Imputabile ai </a:t>
            </a:r>
            <a:r>
              <a:rPr lang="it-IT" sz="1600" dirty="0">
                <a:effectLst/>
                <a:latin typeface="Rubik" panose="00000500000000000000" pitchFamily="2" charset="-79"/>
                <a:ea typeface="Rubik" panose="00000500000000000000" pitchFamily="2" charset="-79"/>
              </a:rPr>
              <a:t>trasferimenti ai partner nell’ambito dei progetti PNRR e di ricerca in generale</a:t>
            </a:r>
            <a:endParaRPr sz="16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85" name="Google Shape;185;p25"/>
          <p:cNvCxnSpPr>
            <a:cxnSpLocks/>
          </p:cNvCxnSpPr>
          <p:nvPr/>
        </p:nvCxnSpPr>
        <p:spPr>
          <a:xfrm>
            <a:off x="5290941" y="4199473"/>
            <a:ext cx="1198088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triangle" w="med" len="med"/>
          </a:ln>
        </p:spPr>
      </p:cxnSp>
      <p:sp>
        <p:nvSpPr>
          <p:cNvPr id="186" name="Google Shape;186;p25"/>
          <p:cNvSpPr/>
          <p:nvPr/>
        </p:nvSpPr>
        <p:spPr>
          <a:xfrm>
            <a:off x="8071829" y="1564448"/>
            <a:ext cx="3820172" cy="1858260"/>
          </a:xfrm>
          <a:prstGeom prst="rect">
            <a:avLst/>
          </a:prstGeom>
          <a:solidFill>
            <a:schemeClr val="lt1"/>
          </a:solidFill>
          <a:ln>
            <a:noFill/>
          </a:ln>
          <a:effectLst>
            <a:outerShdw blurRad="57785" dist="33020" dir="3180000" algn="ctr">
              <a:srgbClr val="000000">
                <a:alpha val="27058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it-IT" sz="1600" b="0" i="0" u="none" strike="noStrike" cap="none" dirty="0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  <a:t>Incremento </a:t>
            </a:r>
            <a:r>
              <a:rPr lang="it-IT" sz="1600" i="0" u="none" strike="noStrike" cap="none" dirty="0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  <a:t>dei costi di gestione delle strutture </a:t>
            </a:r>
            <a:r>
              <a:rPr lang="it-IT" sz="1600" b="0" i="0" u="none" strike="noStrike" cap="none" dirty="0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  <a:t>utilizzate dall’Università (manutenzione di apparecchiature e immobili) e dei</a:t>
            </a:r>
            <a:r>
              <a:rPr lang="it-IT" sz="1600" dirty="0">
                <a:effectLst/>
                <a:latin typeface="Rubik" panose="00000500000000000000" pitchFamily="2" charset="-79"/>
                <a:ea typeface="Rubik" panose="00000500000000000000" pitchFamily="2" charset="-79"/>
              </a:rPr>
              <a:t> costi per servizi legati alla ricerca e alla didattica</a:t>
            </a:r>
            <a:endParaRPr sz="16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2" name="Google Shape;185;p25">
            <a:extLst>
              <a:ext uri="{FF2B5EF4-FFF2-40B4-BE49-F238E27FC236}">
                <a16:creationId xmlns:a16="http://schemas.microsoft.com/office/drawing/2014/main" id="{7FCB87C8-EE0B-4F35-A6E7-CC036222C07A}"/>
              </a:ext>
            </a:extLst>
          </p:cNvPr>
          <p:cNvCxnSpPr>
            <a:cxnSpLocks/>
          </p:cNvCxnSpPr>
          <p:nvPr/>
        </p:nvCxnSpPr>
        <p:spPr>
          <a:xfrm>
            <a:off x="7525713" y="2929269"/>
            <a:ext cx="546116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triangle" w="med" len="med"/>
          </a:ln>
        </p:spPr>
      </p:cxnSp>
      <p:sp>
        <p:nvSpPr>
          <p:cNvPr id="2" name="Segnaposto numero diapositiva 1">
            <a:extLst>
              <a:ext uri="{FF2B5EF4-FFF2-40B4-BE49-F238E27FC236}">
                <a16:creationId xmlns:a16="http://schemas.microsoft.com/office/drawing/2014/main" id="{427A3A26-C0BF-43E7-A5AA-1FC43B196D19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 smtClean="0"/>
              <a:t>10</a:t>
            </a:fld>
            <a:endParaRPr lang="it-IT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" name="Google Shape;207;g34e1b4610a3_0_19"/>
          <p:cNvSpPr txBox="1">
            <a:spLocks noGrp="1"/>
          </p:cNvSpPr>
          <p:nvPr>
            <p:ph type="title"/>
          </p:nvPr>
        </p:nvSpPr>
        <p:spPr>
          <a:xfrm>
            <a:off x="774828" y="342901"/>
            <a:ext cx="10650600" cy="996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Rubik"/>
              <a:buNone/>
            </a:pPr>
            <a:r>
              <a:rPr lang="it-IT" dirty="0"/>
              <a:t>Stato Patrimoniale</a:t>
            </a:r>
            <a:endParaRPr dirty="0"/>
          </a:p>
        </p:txBody>
      </p:sp>
      <p:graphicFrame>
        <p:nvGraphicFramePr>
          <p:cNvPr id="208" name="Google Shape;208;g34e1b4610a3_0_19"/>
          <p:cNvGraphicFramePr/>
          <p:nvPr>
            <p:extLst>
              <p:ext uri="{D42A27DB-BD31-4B8C-83A1-F6EECF244321}">
                <p14:modId xmlns:p14="http://schemas.microsoft.com/office/powerpoint/2010/main" val="2136987324"/>
              </p:ext>
            </p:extLst>
          </p:nvPr>
        </p:nvGraphicFramePr>
        <p:xfrm>
          <a:off x="861914" y="1048423"/>
          <a:ext cx="10143100" cy="4761154"/>
        </p:xfrm>
        <a:graphic>
          <a:graphicData uri="http://schemas.openxmlformats.org/drawingml/2006/table">
            <a:tbl>
              <a:tblPr>
                <a:noFill/>
                <a:tableStyleId>{00DD1853-6286-4480-95D5-B832237A60B2}</a:tableStyleId>
              </a:tblPr>
              <a:tblGrid>
                <a:gridCol w="36369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401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164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28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2152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6735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it-IT" sz="1200" b="1" u="none" strike="noStrike" cap="none" dirty="0">
                          <a:solidFill>
                            <a:schemeClr val="lt1"/>
                          </a:solidFill>
                          <a:latin typeface="Rubik"/>
                          <a:ea typeface="Rubik"/>
                          <a:cs typeface="Rubik"/>
                          <a:sym typeface="Rubik"/>
                        </a:rPr>
                        <a:t>Stato patrimoniale</a:t>
                      </a:r>
                      <a:endParaRPr sz="1200" b="1" i="0" u="none" strike="noStrike" cap="none" dirty="0">
                        <a:solidFill>
                          <a:schemeClr val="lt1"/>
                        </a:solidFill>
                        <a:latin typeface="Rubik"/>
                        <a:ea typeface="Rubik"/>
                        <a:cs typeface="Rubik"/>
                        <a:sym typeface="Rubik"/>
                      </a:endParaRPr>
                    </a:p>
                  </a:txBody>
                  <a:tcPr marL="28575" marR="28575" marT="91425" marB="91425" anchor="ctr">
                    <a:lnL w="119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19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19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19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it-IT" sz="1200" b="1" i="0" u="none" strike="noStrike" cap="none" dirty="0">
                          <a:solidFill>
                            <a:schemeClr val="lt1"/>
                          </a:solidFill>
                          <a:latin typeface="Rubik"/>
                          <a:ea typeface="Rubik"/>
                          <a:cs typeface="Rubik"/>
                          <a:sym typeface="Rubik"/>
                        </a:rPr>
                        <a:t>Saldo al 31/12/2025 [€/000]</a:t>
                      </a:r>
                      <a:endParaRPr sz="1200" b="1" i="0" u="none" strike="noStrike" cap="none" dirty="0">
                        <a:solidFill>
                          <a:schemeClr val="lt1"/>
                        </a:solidFill>
                        <a:latin typeface="Rubik"/>
                        <a:ea typeface="Rubik"/>
                        <a:cs typeface="Rubik"/>
                        <a:sym typeface="Rubik"/>
                      </a:endParaRPr>
                    </a:p>
                  </a:txBody>
                  <a:tcPr marL="28575" marR="28575" marT="91425" marB="91425" anchor="ctr">
                    <a:lnL w="119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19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19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19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it-IT" sz="1200" b="1" i="0" u="none" strike="noStrike" cap="none" dirty="0">
                          <a:solidFill>
                            <a:schemeClr val="lt1"/>
                          </a:solidFill>
                          <a:latin typeface="Rubik"/>
                          <a:ea typeface="Rubik"/>
                          <a:cs typeface="Rubik"/>
                          <a:sym typeface="Rubik"/>
                        </a:rPr>
                        <a:t>Saldo al 31/12/2024 [€/000]</a:t>
                      </a:r>
                      <a:endParaRPr sz="1200" b="1" i="0" u="none" strike="noStrike" cap="none" dirty="0">
                        <a:solidFill>
                          <a:schemeClr val="lt1"/>
                        </a:solidFill>
                        <a:latin typeface="Rubik"/>
                        <a:ea typeface="Rubik"/>
                        <a:cs typeface="Rubik"/>
                        <a:sym typeface="Rubik"/>
                      </a:endParaRPr>
                    </a:p>
                  </a:txBody>
                  <a:tcPr marL="28575" marR="28575" marT="91425" marB="91425" anchor="ctr">
                    <a:lnL w="119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19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19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19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it-IT" sz="1200" b="1" i="0" u="none" strike="noStrike" cap="none" dirty="0">
                          <a:solidFill>
                            <a:schemeClr val="lt1"/>
                          </a:solidFill>
                          <a:latin typeface="Rubik"/>
                          <a:ea typeface="Rubik"/>
                          <a:cs typeface="Rubik"/>
                          <a:sym typeface="Rubik"/>
                        </a:rPr>
                        <a:t>Variazione </a:t>
                      </a:r>
                      <a:endParaRPr sz="1400" u="none" strike="noStrike" cap="none" dirty="0"/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it-IT" sz="1200" b="1" i="0" u="none" strike="noStrike" cap="none" dirty="0">
                          <a:solidFill>
                            <a:schemeClr val="lt1"/>
                          </a:solidFill>
                          <a:latin typeface="Rubik"/>
                          <a:ea typeface="Rubik"/>
                          <a:cs typeface="Rubik"/>
                          <a:sym typeface="Rubik"/>
                        </a:rPr>
                        <a:t>assoluta [€/000]</a:t>
                      </a:r>
                      <a:endParaRPr sz="1200" b="1" i="0" u="none" strike="noStrike" cap="none" dirty="0">
                        <a:solidFill>
                          <a:schemeClr val="lt1"/>
                        </a:solidFill>
                        <a:latin typeface="Rubik"/>
                        <a:ea typeface="Rubik"/>
                        <a:cs typeface="Rubik"/>
                        <a:sym typeface="Rubik"/>
                      </a:endParaRPr>
                    </a:p>
                  </a:txBody>
                  <a:tcPr marL="28575" marR="28575" marT="91425" marB="91425" anchor="ctr">
                    <a:lnL w="119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19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19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19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it-IT" sz="1200" b="1" i="0" u="none" strike="noStrike" cap="none" dirty="0">
                          <a:solidFill>
                            <a:schemeClr val="lt1"/>
                          </a:solidFill>
                          <a:latin typeface="Rubik"/>
                          <a:ea typeface="Rubik"/>
                          <a:cs typeface="Rubik"/>
                          <a:sym typeface="Rubik"/>
                        </a:rPr>
                        <a:t>Variazione percentuale</a:t>
                      </a:r>
                      <a:endParaRPr sz="1200" b="1" i="0" u="none" strike="noStrike" cap="none" dirty="0">
                        <a:solidFill>
                          <a:schemeClr val="lt1"/>
                        </a:solidFill>
                        <a:latin typeface="Rubik"/>
                        <a:ea typeface="Rubik"/>
                        <a:cs typeface="Rubik"/>
                        <a:sym typeface="Rubik"/>
                      </a:endParaRPr>
                    </a:p>
                  </a:txBody>
                  <a:tcPr marL="28575" marR="28575" marT="91425" marB="91425" anchor="ctr">
                    <a:lnL w="119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19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19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19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4472C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547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it-IT" sz="1200" b="1" u="none" strike="noStrike" cap="none" dirty="0">
                          <a:latin typeface="Rubik"/>
                          <a:ea typeface="Rubik"/>
                          <a:cs typeface="Rubik"/>
                          <a:sym typeface="Rubik"/>
                        </a:rPr>
                        <a:t>ATTIVO</a:t>
                      </a:r>
                      <a:endParaRPr sz="1200" b="1" u="none" strike="noStrike" cap="none" dirty="0">
                        <a:latin typeface="Rubik"/>
                        <a:ea typeface="Rubik"/>
                        <a:cs typeface="Rubik"/>
                        <a:sym typeface="Rubik"/>
                      </a:endParaRPr>
                    </a:p>
                  </a:txBody>
                  <a:tcPr marL="28575" marR="28575" marT="91425" marB="91425" anchor="ctr">
                    <a:lnL w="119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19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19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19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DD4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t-IT" sz="1400" b="1" u="none" strike="noStrike" cap="none" dirty="0">
                          <a:latin typeface="Rubik"/>
                          <a:ea typeface="Rubik"/>
                          <a:cs typeface="Rubik"/>
                          <a:sym typeface="Rubik"/>
                        </a:rPr>
                        <a:t>429.931</a:t>
                      </a:r>
                      <a:endParaRPr sz="1400" b="1" u="none" strike="noStrike" cap="none" dirty="0">
                        <a:latin typeface="Rubik"/>
                        <a:ea typeface="Rubik"/>
                        <a:cs typeface="Rubik"/>
                        <a:sym typeface="Rubik"/>
                      </a:endParaRPr>
                    </a:p>
                  </a:txBody>
                  <a:tcPr marL="19050" marR="19050" marT="0" marB="0" anchor="ctr">
                    <a:lnL w="119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19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19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19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DD4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t-IT" sz="1400" b="1" u="none" strike="noStrike" cap="none" dirty="0">
                          <a:latin typeface="Rubik"/>
                          <a:ea typeface="Rubik"/>
                          <a:cs typeface="Rubik"/>
                          <a:sym typeface="Rubik"/>
                        </a:rPr>
                        <a:t>419.341</a:t>
                      </a:r>
                      <a:endParaRPr sz="1400" b="1" u="none" strike="noStrike" cap="none" dirty="0">
                        <a:latin typeface="Rubik"/>
                        <a:ea typeface="Rubik"/>
                        <a:cs typeface="Rubik"/>
                        <a:sym typeface="Rubik"/>
                      </a:endParaRPr>
                    </a:p>
                  </a:txBody>
                  <a:tcPr marL="19050" marR="19050" marT="0" marB="0" anchor="ctr">
                    <a:lnL w="119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19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19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19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DD4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t-IT" sz="1400" b="1" u="none" strike="noStrike" cap="none" dirty="0">
                          <a:latin typeface="Rubik"/>
                          <a:ea typeface="Rubik"/>
                          <a:cs typeface="Rubik"/>
                          <a:sym typeface="Rubik"/>
                        </a:rPr>
                        <a:t>5.590</a:t>
                      </a:r>
                      <a:endParaRPr sz="1400" b="1" u="none" strike="noStrike" cap="none" dirty="0">
                        <a:latin typeface="Rubik"/>
                        <a:ea typeface="Rubik"/>
                        <a:cs typeface="Rubik"/>
                        <a:sym typeface="Rubik"/>
                      </a:endParaRPr>
                    </a:p>
                  </a:txBody>
                  <a:tcPr marL="19050" marR="19050" marT="0" marB="0" anchor="ctr">
                    <a:lnL w="119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19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19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19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DD4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t-IT" sz="1400" b="1" u="none" strike="noStrike" cap="none" dirty="0">
                          <a:latin typeface="Rubik"/>
                          <a:ea typeface="Rubik"/>
                          <a:cs typeface="Rubik"/>
                          <a:sym typeface="Rubik"/>
                        </a:rPr>
                        <a:t>1,33%</a:t>
                      </a:r>
                      <a:endParaRPr sz="1400" b="1" u="none" strike="noStrike" cap="none" dirty="0">
                        <a:latin typeface="Rubik"/>
                        <a:ea typeface="Rubik"/>
                        <a:cs typeface="Rubik"/>
                        <a:sym typeface="Rubik"/>
                      </a:endParaRPr>
                    </a:p>
                  </a:txBody>
                  <a:tcPr marL="19050" marR="19050" marT="0" marB="0" anchor="ctr">
                    <a:lnL w="119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19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19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19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DD4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982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it-IT" sz="1200" u="none" strike="noStrike" cap="none" dirty="0">
                          <a:latin typeface="Rubik"/>
                          <a:ea typeface="Rubik"/>
                          <a:cs typeface="Rubik"/>
                          <a:sym typeface="Rubik"/>
                        </a:rPr>
                        <a:t>A) IMMOBILIZZAZIONI</a:t>
                      </a:r>
                      <a:endParaRPr sz="1200" u="none" strike="noStrike" cap="none" dirty="0">
                        <a:latin typeface="Rubik"/>
                        <a:ea typeface="Rubik"/>
                        <a:cs typeface="Rubik"/>
                        <a:sym typeface="Rubik"/>
                      </a:endParaRPr>
                    </a:p>
                  </a:txBody>
                  <a:tcPr marL="28575" marR="28575" marT="91425" marB="91425" anchor="ctr">
                    <a:lnL w="119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19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19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19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DD4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t-IT" sz="1400" u="none" strike="noStrike" cap="none" dirty="0">
                          <a:latin typeface="Rubik"/>
                          <a:ea typeface="Rubik"/>
                          <a:cs typeface="Rubik"/>
                          <a:sym typeface="Rubik"/>
                        </a:rPr>
                        <a:t>122.006</a:t>
                      </a:r>
                      <a:endParaRPr sz="1400" u="none" strike="noStrike" cap="none" dirty="0">
                        <a:latin typeface="Rubik"/>
                        <a:ea typeface="Rubik"/>
                        <a:cs typeface="Rubik"/>
                        <a:sym typeface="Rubik"/>
                      </a:endParaRPr>
                    </a:p>
                  </a:txBody>
                  <a:tcPr marL="19050" marR="19050" marT="0" marB="0" anchor="ctr">
                    <a:lnL w="119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19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19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19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DD4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t-IT" sz="1400" u="none" strike="noStrike" cap="none" dirty="0">
                          <a:latin typeface="Rubik"/>
                          <a:ea typeface="Rubik"/>
                          <a:cs typeface="Rubik"/>
                          <a:sym typeface="Rubik"/>
                        </a:rPr>
                        <a:t>121.508</a:t>
                      </a:r>
                      <a:endParaRPr sz="1400" u="none" strike="noStrike" cap="none" dirty="0">
                        <a:latin typeface="Rubik"/>
                        <a:ea typeface="Rubik"/>
                        <a:cs typeface="Rubik"/>
                        <a:sym typeface="Rubik"/>
                      </a:endParaRPr>
                    </a:p>
                  </a:txBody>
                  <a:tcPr marL="19050" marR="19050" marT="0" marB="0" anchor="ctr">
                    <a:lnL w="119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19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19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19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DD4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t-IT" sz="1400" u="none" strike="noStrike" cap="none" dirty="0">
                          <a:latin typeface="Rubik"/>
                          <a:ea typeface="Rubik"/>
                          <a:cs typeface="Rubik"/>
                          <a:sym typeface="Rubik"/>
                        </a:rPr>
                        <a:t>498</a:t>
                      </a:r>
                      <a:endParaRPr sz="1400" u="none" strike="noStrike" cap="none" dirty="0">
                        <a:latin typeface="Rubik"/>
                        <a:ea typeface="Rubik"/>
                        <a:cs typeface="Rubik"/>
                        <a:sym typeface="Rubik"/>
                      </a:endParaRPr>
                    </a:p>
                  </a:txBody>
                  <a:tcPr marL="19050" marR="19050" marT="0" marB="0" anchor="ctr">
                    <a:lnL w="119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19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19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19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DD4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t-IT" sz="1400" u="none" strike="noStrike" cap="none" dirty="0">
                          <a:latin typeface="Rubik"/>
                          <a:ea typeface="Rubik"/>
                          <a:cs typeface="Rubik"/>
                          <a:sym typeface="Rubik"/>
                        </a:rPr>
                        <a:t>0,41%</a:t>
                      </a:r>
                      <a:endParaRPr sz="1400" u="none" strike="noStrike" cap="none" dirty="0">
                        <a:latin typeface="Rubik"/>
                        <a:ea typeface="Rubik"/>
                        <a:cs typeface="Rubik"/>
                        <a:sym typeface="Rubik"/>
                      </a:endParaRPr>
                    </a:p>
                  </a:txBody>
                  <a:tcPr marL="19050" marR="19050" marT="0" marB="0" anchor="ctr">
                    <a:lnL w="119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19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19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19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DD4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6397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it-IT" sz="1200" u="none" strike="noStrike" cap="none" dirty="0">
                          <a:latin typeface="Rubik"/>
                          <a:ea typeface="Rubik"/>
                          <a:cs typeface="Rubik"/>
                          <a:sym typeface="Rubik"/>
                        </a:rPr>
                        <a:t>B) ATTIVO CIRCOLANTE</a:t>
                      </a:r>
                      <a:endParaRPr sz="1200" u="none" strike="noStrike" cap="none" dirty="0">
                        <a:latin typeface="Rubik"/>
                        <a:ea typeface="Rubik"/>
                        <a:cs typeface="Rubik"/>
                        <a:sym typeface="Rubik"/>
                      </a:endParaRPr>
                    </a:p>
                  </a:txBody>
                  <a:tcPr marL="28575" marR="28575" marT="91425" marB="91425" anchor="ctr">
                    <a:lnL w="119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19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19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19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DD4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t-IT" sz="1400" u="none" strike="noStrike" cap="none" dirty="0">
                          <a:latin typeface="Rubik"/>
                          <a:ea typeface="Rubik"/>
                          <a:cs typeface="Rubik"/>
                          <a:sym typeface="Rubik"/>
                        </a:rPr>
                        <a:t>301.005</a:t>
                      </a:r>
                      <a:endParaRPr sz="1400" u="none" strike="noStrike" cap="none" dirty="0">
                        <a:latin typeface="Rubik"/>
                        <a:ea typeface="Rubik"/>
                        <a:cs typeface="Rubik"/>
                        <a:sym typeface="Rubik"/>
                      </a:endParaRPr>
                    </a:p>
                  </a:txBody>
                  <a:tcPr marL="19050" marR="19050" marT="0" marB="0" anchor="ctr">
                    <a:lnL w="119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19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19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19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DD4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t-IT" sz="1400" u="none" strike="noStrike" cap="none" dirty="0">
                          <a:latin typeface="Rubik"/>
                          <a:ea typeface="Rubik"/>
                          <a:cs typeface="Rubik"/>
                          <a:sym typeface="Rubik"/>
                        </a:rPr>
                        <a:t>296.220</a:t>
                      </a:r>
                      <a:endParaRPr sz="1400" u="none" strike="noStrike" cap="none" dirty="0">
                        <a:latin typeface="Rubik"/>
                        <a:ea typeface="Rubik"/>
                        <a:cs typeface="Rubik"/>
                        <a:sym typeface="Rubik"/>
                      </a:endParaRPr>
                    </a:p>
                  </a:txBody>
                  <a:tcPr marL="19050" marR="19050" marT="0" marB="0" anchor="ctr">
                    <a:lnL w="119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19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19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19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DD4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t-IT" sz="1400" u="none" strike="noStrike" cap="none" dirty="0">
                          <a:latin typeface="Rubik"/>
                          <a:ea typeface="Rubik"/>
                          <a:cs typeface="Rubik"/>
                          <a:sym typeface="Rubik"/>
                        </a:rPr>
                        <a:t>4.785</a:t>
                      </a:r>
                      <a:endParaRPr sz="1400" u="none" strike="noStrike" cap="none" dirty="0">
                        <a:latin typeface="Rubik"/>
                        <a:ea typeface="Rubik"/>
                        <a:cs typeface="Rubik"/>
                        <a:sym typeface="Rubik"/>
                      </a:endParaRPr>
                    </a:p>
                  </a:txBody>
                  <a:tcPr marL="19050" marR="19050" marT="0" marB="0" anchor="ctr">
                    <a:lnL w="119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19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19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19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DD4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t-IT" sz="1400" u="none" strike="noStrike" cap="none" dirty="0">
                          <a:latin typeface="Rubik"/>
                          <a:ea typeface="Rubik"/>
                          <a:cs typeface="Rubik"/>
                          <a:sym typeface="Rubik"/>
                        </a:rPr>
                        <a:t>1,62%</a:t>
                      </a:r>
                      <a:endParaRPr sz="1400" u="none" strike="noStrike" cap="none" dirty="0">
                        <a:latin typeface="Rubik"/>
                        <a:ea typeface="Rubik"/>
                        <a:cs typeface="Rubik"/>
                        <a:sym typeface="Rubik"/>
                      </a:endParaRPr>
                    </a:p>
                  </a:txBody>
                  <a:tcPr marL="19050" marR="19050" marT="0" marB="0" anchor="ctr">
                    <a:lnL w="119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19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19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19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DD4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it-IT" sz="1200" u="none" strike="noStrike" cap="none" dirty="0">
                          <a:latin typeface="Rubik"/>
                          <a:ea typeface="Rubik"/>
                          <a:cs typeface="Rubik"/>
                          <a:sym typeface="Rubik"/>
                        </a:rPr>
                        <a:t>C) RATEI E RISCONTI ATTIVO + D) RATEI ATTIVI PER PROGETTI E RICERCHE IN CORSO</a:t>
                      </a:r>
                      <a:endParaRPr sz="1200" u="none" strike="noStrike" cap="none" dirty="0">
                        <a:latin typeface="Rubik"/>
                        <a:ea typeface="Rubik"/>
                        <a:cs typeface="Rubik"/>
                        <a:sym typeface="Rubik"/>
                      </a:endParaRPr>
                    </a:p>
                  </a:txBody>
                  <a:tcPr marL="28575" marR="28575" marT="91425" marB="91425" anchor="ctr">
                    <a:lnL w="119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19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19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19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DD4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t-IT" sz="1400" u="none" strike="noStrike" cap="none" dirty="0">
                          <a:latin typeface="Rubik"/>
                          <a:ea typeface="Rubik"/>
                          <a:cs typeface="Rubik"/>
                          <a:sym typeface="Rubik"/>
                        </a:rPr>
                        <a:t>1.920</a:t>
                      </a:r>
                      <a:endParaRPr sz="1400" u="none" strike="noStrike" cap="none" dirty="0">
                        <a:latin typeface="Rubik"/>
                        <a:ea typeface="Rubik"/>
                        <a:cs typeface="Rubik"/>
                        <a:sym typeface="Rubik"/>
                      </a:endParaRPr>
                    </a:p>
                  </a:txBody>
                  <a:tcPr marL="19050" marR="19050" marT="0" marB="0" anchor="ctr">
                    <a:lnL w="119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19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19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19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DD4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t-IT" sz="1400" u="none" strike="noStrike" cap="none" dirty="0">
                          <a:latin typeface="Rubik"/>
                          <a:ea typeface="Rubik"/>
                          <a:cs typeface="Rubik"/>
                          <a:sym typeface="Rubik"/>
                        </a:rPr>
                        <a:t>1.613</a:t>
                      </a:r>
                      <a:endParaRPr sz="1400" u="none" strike="noStrike" cap="none" dirty="0">
                        <a:latin typeface="Rubik"/>
                        <a:ea typeface="Rubik"/>
                        <a:cs typeface="Rubik"/>
                        <a:sym typeface="Rubik"/>
                      </a:endParaRPr>
                    </a:p>
                  </a:txBody>
                  <a:tcPr marL="19050" marR="19050" marT="0" marB="0" anchor="ctr">
                    <a:lnL w="119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19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19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19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DD4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t-IT" sz="1400" u="none" strike="noStrike" cap="none" dirty="0">
                          <a:latin typeface="Rubik"/>
                          <a:ea typeface="Rubik"/>
                          <a:cs typeface="Rubik"/>
                          <a:sym typeface="Rubik"/>
                        </a:rPr>
                        <a:t>307</a:t>
                      </a:r>
                      <a:endParaRPr sz="1400" u="none" strike="noStrike" cap="none" dirty="0">
                        <a:latin typeface="Rubik"/>
                        <a:ea typeface="Rubik"/>
                        <a:cs typeface="Rubik"/>
                        <a:sym typeface="Rubik"/>
                      </a:endParaRPr>
                    </a:p>
                  </a:txBody>
                  <a:tcPr marL="19050" marR="19050" marT="0" marB="0" anchor="ctr">
                    <a:lnL w="119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19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19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19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DD4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t-IT" sz="1400" u="none" strike="noStrike" cap="none" dirty="0">
                          <a:latin typeface="Rubik"/>
                          <a:ea typeface="Rubik"/>
                          <a:cs typeface="Rubik"/>
                          <a:sym typeface="Rubik"/>
                        </a:rPr>
                        <a:t>19,03%</a:t>
                      </a:r>
                      <a:endParaRPr sz="1400" u="none" strike="noStrike" cap="none" dirty="0">
                        <a:latin typeface="Rubik"/>
                        <a:ea typeface="Rubik"/>
                        <a:cs typeface="Rubik"/>
                        <a:sym typeface="Rubik"/>
                      </a:endParaRPr>
                    </a:p>
                  </a:txBody>
                  <a:tcPr marL="19050" marR="19050" marT="0" marB="0" anchor="ctr">
                    <a:lnL w="119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19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19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19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DD4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492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it-IT" sz="1200" b="1" u="none" strike="noStrike" cap="none" dirty="0">
                          <a:latin typeface="Rubik"/>
                          <a:ea typeface="Rubik"/>
                          <a:cs typeface="Rubik"/>
                          <a:sym typeface="Rubik"/>
                        </a:rPr>
                        <a:t>PASSIVO</a:t>
                      </a:r>
                      <a:endParaRPr sz="1200" b="1" u="none" strike="noStrike" cap="none" dirty="0">
                        <a:latin typeface="Rubik"/>
                        <a:ea typeface="Rubik"/>
                        <a:cs typeface="Rubik"/>
                        <a:sym typeface="Rubik"/>
                      </a:endParaRPr>
                    </a:p>
                  </a:txBody>
                  <a:tcPr marL="28575" marR="28575" marT="91425" marB="91425" anchor="ctr">
                    <a:lnL w="119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19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19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19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DD4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  <a:tabLst/>
                        <a:defRPr/>
                      </a:pPr>
                      <a:r>
                        <a:rPr lang="it-IT" sz="1400" b="1" u="none" strike="noStrike" cap="none" dirty="0">
                          <a:latin typeface="Rubik"/>
                          <a:ea typeface="Rubik"/>
                          <a:cs typeface="Rubik"/>
                          <a:sym typeface="Rubik"/>
                        </a:rPr>
                        <a:t>429.931</a:t>
                      </a:r>
                    </a:p>
                  </a:txBody>
                  <a:tcPr marL="19050" marR="19050" marT="0" marB="0" anchor="ctr">
                    <a:lnL w="119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19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19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19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DD4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t-IT" sz="1400" b="1" u="none" strike="noStrike" cap="none" dirty="0">
                          <a:latin typeface="Rubik"/>
                          <a:ea typeface="Rubik"/>
                          <a:cs typeface="Rubik"/>
                          <a:sym typeface="Rubik"/>
                        </a:rPr>
                        <a:t>419.341</a:t>
                      </a:r>
                      <a:endParaRPr sz="1400" b="1" u="none" strike="noStrike" cap="none" dirty="0">
                        <a:latin typeface="Rubik"/>
                        <a:ea typeface="Rubik"/>
                        <a:cs typeface="Rubik"/>
                        <a:sym typeface="Rubik"/>
                      </a:endParaRPr>
                    </a:p>
                  </a:txBody>
                  <a:tcPr marL="19050" marR="19050" marT="0" marB="0" anchor="ctr">
                    <a:lnL w="119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19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19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19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DD4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t-IT" sz="1400" b="1" u="none" strike="noStrike" cap="none" dirty="0">
                          <a:latin typeface="Rubik"/>
                          <a:ea typeface="Rubik"/>
                          <a:cs typeface="Rubik"/>
                          <a:sym typeface="Rubik"/>
                        </a:rPr>
                        <a:t>5.590</a:t>
                      </a:r>
                      <a:endParaRPr sz="1400" b="1" u="none" strike="noStrike" cap="none" dirty="0">
                        <a:latin typeface="Rubik"/>
                        <a:ea typeface="Rubik"/>
                        <a:cs typeface="Rubik"/>
                        <a:sym typeface="Rubik"/>
                      </a:endParaRPr>
                    </a:p>
                  </a:txBody>
                  <a:tcPr marL="19050" marR="19050" marT="0" marB="0" anchor="ctr">
                    <a:lnL w="119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19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19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19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DD4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t-IT" sz="1400" b="1" u="none" strike="noStrike" cap="none" dirty="0">
                          <a:latin typeface="Rubik"/>
                          <a:ea typeface="Rubik"/>
                          <a:cs typeface="Rubik"/>
                          <a:sym typeface="Rubik"/>
                        </a:rPr>
                        <a:t>1,33%</a:t>
                      </a:r>
                      <a:endParaRPr sz="1400" b="1" u="none" strike="noStrike" cap="none" dirty="0">
                        <a:latin typeface="Rubik"/>
                        <a:ea typeface="Rubik"/>
                        <a:cs typeface="Rubik"/>
                        <a:sym typeface="Rubik"/>
                      </a:endParaRPr>
                    </a:p>
                  </a:txBody>
                  <a:tcPr marL="19050" marR="19050" marT="0" marB="0" anchor="ctr">
                    <a:lnL w="119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19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19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19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DD4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it-IT" sz="1200" u="none" strike="noStrike" cap="none" dirty="0">
                          <a:latin typeface="Rubik"/>
                          <a:ea typeface="Rubik"/>
                          <a:cs typeface="Rubik"/>
                          <a:sym typeface="Rubik"/>
                        </a:rPr>
                        <a:t>A) PATRIMONIO NETTO</a:t>
                      </a:r>
                      <a:endParaRPr sz="1200" u="none" strike="noStrike" cap="none" dirty="0">
                        <a:latin typeface="Rubik"/>
                        <a:ea typeface="Rubik"/>
                        <a:cs typeface="Rubik"/>
                        <a:sym typeface="Rubik"/>
                      </a:endParaRPr>
                    </a:p>
                  </a:txBody>
                  <a:tcPr marL="28575" marR="28575" marT="91425" marB="91425" anchor="ctr">
                    <a:lnL w="119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19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19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19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DD4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t-IT" sz="1400" u="none" strike="noStrike" cap="none" dirty="0">
                          <a:latin typeface="Rubik"/>
                          <a:ea typeface="Rubik"/>
                          <a:cs typeface="Rubik"/>
                          <a:sym typeface="Rubik"/>
                        </a:rPr>
                        <a:t>257.943</a:t>
                      </a:r>
                      <a:endParaRPr sz="1400" u="none" strike="noStrike" cap="none" dirty="0">
                        <a:latin typeface="Rubik"/>
                        <a:ea typeface="Rubik"/>
                        <a:cs typeface="Rubik"/>
                        <a:sym typeface="Rubik"/>
                      </a:endParaRPr>
                    </a:p>
                  </a:txBody>
                  <a:tcPr marL="19050" marR="19050" marT="0" marB="0" anchor="ctr">
                    <a:lnL w="119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19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19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19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DD4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t-IT" sz="1400" u="none" strike="noStrike" cap="none" dirty="0">
                          <a:latin typeface="Rubik"/>
                          <a:ea typeface="Rubik"/>
                          <a:cs typeface="Rubik"/>
                          <a:sym typeface="Rubik"/>
                        </a:rPr>
                        <a:t>244.552</a:t>
                      </a:r>
                      <a:endParaRPr sz="1400" u="none" strike="noStrike" cap="none" dirty="0">
                        <a:latin typeface="Rubik"/>
                        <a:ea typeface="Rubik"/>
                        <a:cs typeface="Rubik"/>
                        <a:sym typeface="Rubik"/>
                      </a:endParaRPr>
                    </a:p>
                  </a:txBody>
                  <a:tcPr marL="19050" marR="19050" marT="0" marB="0" anchor="ctr">
                    <a:lnL w="119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19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19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19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DD4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t-IT" sz="1400" u="none" strike="noStrike" cap="none" dirty="0">
                          <a:latin typeface="Rubik"/>
                          <a:ea typeface="Rubik"/>
                          <a:cs typeface="Rubik"/>
                          <a:sym typeface="Rubik"/>
                        </a:rPr>
                        <a:t>13.391</a:t>
                      </a:r>
                      <a:endParaRPr sz="1400" u="none" strike="noStrike" cap="none" dirty="0">
                        <a:latin typeface="Rubik"/>
                        <a:ea typeface="Rubik"/>
                        <a:cs typeface="Rubik"/>
                        <a:sym typeface="Rubik"/>
                      </a:endParaRPr>
                    </a:p>
                  </a:txBody>
                  <a:tcPr marL="19050" marR="19050" marT="0" marB="0" anchor="ctr">
                    <a:lnL w="119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19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19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19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DD4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t-IT" sz="1400" u="none" strike="noStrike" cap="none" dirty="0">
                          <a:latin typeface="Rubik"/>
                          <a:ea typeface="Rubik"/>
                          <a:cs typeface="Rubik"/>
                          <a:sym typeface="Rubik"/>
                        </a:rPr>
                        <a:t>5,48%</a:t>
                      </a:r>
                      <a:endParaRPr sz="1400" u="none" strike="noStrike" cap="none" dirty="0">
                        <a:latin typeface="Rubik"/>
                        <a:ea typeface="Rubik"/>
                        <a:cs typeface="Rubik"/>
                        <a:sym typeface="Rubik"/>
                      </a:endParaRPr>
                    </a:p>
                  </a:txBody>
                  <a:tcPr marL="19050" marR="19050" marT="0" marB="0" anchor="ctr">
                    <a:lnL w="119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19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19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19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DD4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it-IT" sz="1200" u="none" strike="noStrike" cap="none" dirty="0">
                          <a:latin typeface="Rubik"/>
                          <a:ea typeface="Rubik"/>
                          <a:cs typeface="Rubik"/>
                          <a:sym typeface="Rubik"/>
                        </a:rPr>
                        <a:t>B) FONDI PER RISCHI E ONERI</a:t>
                      </a:r>
                      <a:endParaRPr sz="1200" u="none" strike="noStrike" cap="none" dirty="0">
                        <a:latin typeface="Rubik"/>
                        <a:ea typeface="Rubik"/>
                        <a:cs typeface="Rubik"/>
                        <a:sym typeface="Rubik"/>
                      </a:endParaRPr>
                    </a:p>
                  </a:txBody>
                  <a:tcPr marL="28575" marR="28575" marT="91425" marB="91425" anchor="ctr">
                    <a:lnL w="119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19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19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19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DD4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t-IT" sz="1400" u="none" strike="noStrike" cap="none" dirty="0">
                          <a:latin typeface="Rubik"/>
                          <a:ea typeface="Rubik"/>
                          <a:cs typeface="Rubik"/>
                          <a:sym typeface="Rubik"/>
                        </a:rPr>
                        <a:t>5.699</a:t>
                      </a:r>
                      <a:endParaRPr sz="1400" u="none" strike="noStrike" cap="none" dirty="0">
                        <a:latin typeface="Rubik"/>
                        <a:ea typeface="Rubik"/>
                        <a:cs typeface="Rubik"/>
                        <a:sym typeface="Rubik"/>
                      </a:endParaRPr>
                    </a:p>
                  </a:txBody>
                  <a:tcPr marL="19050" marR="19050" marT="0" marB="0" anchor="ctr">
                    <a:lnL w="119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19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19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19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DD4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t-IT" sz="1400" u="none" strike="noStrike" cap="none" dirty="0">
                          <a:latin typeface="Rubik"/>
                          <a:ea typeface="Rubik"/>
                          <a:cs typeface="Rubik"/>
                          <a:sym typeface="Rubik"/>
                        </a:rPr>
                        <a:t>5.822</a:t>
                      </a:r>
                      <a:endParaRPr sz="1400" u="none" strike="noStrike" cap="none" dirty="0">
                        <a:latin typeface="Rubik"/>
                        <a:ea typeface="Rubik"/>
                        <a:cs typeface="Rubik"/>
                        <a:sym typeface="Rubik"/>
                      </a:endParaRPr>
                    </a:p>
                  </a:txBody>
                  <a:tcPr marL="19050" marR="19050" marT="0" marB="0" anchor="ctr">
                    <a:lnL w="119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19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19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19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DD4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t-IT" sz="1400" u="none" strike="noStrike" cap="none" dirty="0">
                          <a:latin typeface="Rubik"/>
                          <a:ea typeface="Rubik"/>
                          <a:cs typeface="Rubik"/>
                          <a:sym typeface="Rubik"/>
                        </a:rPr>
                        <a:t>-123</a:t>
                      </a:r>
                      <a:endParaRPr sz="1400" u="none" strike="noStrike" cap="none" dirty="0">
                        <a:latin typeface="Rubik"/>
                        <a:ea typeface="Rubik"/>
                        <a:cs typeface="Rubik"/>
                        <a:sym typeface="Rubik"/>
                      </a:endParaRPr>
                    </a:p>
                  </a:txBody>
                  <a:tcPr marL="19050" marR="19050" marT="0" marB="0" anchor="ctr">
                    <a:lnL w="119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19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19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19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DD4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t-IT" sz="1400" u="none" strike="noStrike" cap="none" dirty="0">
                          <a:latin typeface="Rubik"/>
                          <a:ea typeface="Rubik"/>
                          <a:cs typeface="Rubik"/>
                          <a:sym typeface="Rubik"/>
                        </a:rPr>
                        <a:t>-2,12%</a:t>
                      </a:r>
                      <a:endParaRPr sz="1400" u="none" strike="noStrike" cap="none" dirty="0">
                        <a:latin typeface="Rubik"/>
                        <a:ea typeface="Rubik"/>
                        <a:cs typeface="Rubik"/>
                        <a:sym typeface="Rubik"/>
                      </a:endParaRPr>
                    </a:p>
                  </a:txBody>
                  <a:tcPr marL="19050" marR="19050" marT="0" marB="0" anchor="ctr">
                    <a:lnL w="119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19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19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19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DD4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it-IT" sz="1200" u="none" strike="noStrike" cap="none" dirty="0">
                          <a:latin typeface="Rubik"/>
                          <a:ea typeface="Rubik"/>
                          <a:cs typeface="Rubik"/>
                          <a:sym typeface="Rubik"/>
                        </a:rPr>
                        <a:t>C) TFR</a:t>
                      </a:r>
                      <a:endParaRPr sz="1200" u="none" strike="noStrike" cap="none" dirty="0">
                        <a:latin typeface="Rubik"/>
                        <a:ea typeface="Rubik"/>
                        <a:cs typeface="Rubik"/>
                        <a:sym typeface="Rubik"/>
                      </a:endParaRPr>
                    </a:p>
                  </a:txBody>
                  <a:tcPr marL="28575" marR="28575" marT="91425" marB="91425" anchor="ctr">
                    <a:lnL w="119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19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19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19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DD4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t-IT" sz="1400" u="none" strike="noStrike" cap="none" dirty="0">
                          <a:latin typeface="Rubik"/>
                          <a:ea typeface="Rubik"/>
                          <a:cs typeface="Rubik"/>
                          <a:sym typeface="Rubik"/>
                        </a:rPr>
                        <a:t>175</a:t>
                      </a:r>
                      <a:endParaRPr sz="1400" u="none" strike="noStrike" cap="none" dirty="0">
                        <a:latin typeface="Rubik"/>
                        <a:ea typeface="Rubik"/>
                        <a:cs typeface="Rubik"/>
                        <a:sym typeface="Rubik"/>
                      </a:endParaRPr>
                    </a:p>
                  </a:txBody>
                  <a:tcPr marL="19050" marR="19050" marT="0" marB="0" anchor="ctr">
                    <a:lnL w="119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19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19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19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DD4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t-IT" sz="1400" u="none" strike="noStrike" cap="none" dirty="0">
                          <a:latin typeface="Rubik"/>
                          <a:ea typeface="Rubik"/>
                          <a:cs typeface="Rubik"/>
                          <a:sym typeface="Rubik"/>
                        </a:rPr>
                        <a:t>318</a:t>
                      </a:r>
                      <a:endParaRPr sz="1400" u="none" strike="noStrike" cap="none" dirty="0">
                        <a:latin typeface="Rubik"/>
                        <a:ea typeface="Rubik"/>
                        <a:cs typeface="Rubik"/>
                        <a:sym typeface="Rubik"/>
                      </a:endParaRPr>
                    </a:p>
                  </a:txBody>
                  <a:tcPr marL="19050" marR="19050" marT="0" marB="0" anchor="ctr">
                    <a:lnL w="119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19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19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19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DD4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t-IT" sz="1400" u="none" strike="noStrike" cap="none" dirty="0">
                          <a:latin typeface="Rubik"/>
                          <a:ea typeface="Rubik"/>
                          <a:cs typeface="Rubik"/>
                          <a:sym typeface="Rubik"/>
                        </a:rPr>
                        <a:t>-143</a:t>
                      </a:r>
                      <a:endParaRPr sz="1400" u="none" strike="noStrike" cap="none" dirty="0">
                        <a:latin typeface="Rubik"/>
                        <a:ea typeface="Rubik"/>
                        <a:cs typeface="Rubik"/>
                        <a:sym typeface="Rubik"/>
                      </a:endParaRPr>
                    </a:p>
                  </a:txBody>
                  <a:tcPr marL="19050" marR="19050" marT="0" marB="0" anchor="ctr">
                    <a:lnL w="119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19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19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19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DD4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t-IT" sz="1400" u="none" strike="noStrike" cap="none" dirty="0">
                          <a:latin typeface="Rubik"/>
                          <a:ea typeface="Rubik"/>
                          <a:cs typeface="Rubik"/>
                          <a:sym typeface="Rubik"/>
                        </a:rPr>
                        <a:t>-44,91%</a:t>
                      </a:r>
                      <a:endParaRPr sz="1400" u="none" strike="noStrike" cap="none" dirty="0">
                        <a:latin typeface="Rubik"/>
                        <a:ea typeface="Rubik"/>
                        <a:cs typeface="Rubik"/>
                        <a:sym typeface="Rubik"/>
                      </a:endParaRPr>
                    </a:p>
                  </a:txBody>
                  <a:tcPr marL="19050" marR="19050" marT="0" marB="0" anchor="ctr">
                    <a:lnL w="119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19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19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19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DD4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it-IT" sz="1200" u="none" strike="noStrike" cap="none" dirty="0">
                          <a:latin typeface="Rubik"/>
                          <a:ea typeface="Rubik"/>
                          <a:cs typeface="Rubik"/>
                          <a:sym typeface="Rubik"/>
                        </a:rPr>
                        <a:t>D) DEBITI</a:t>
                      </a:r>
                      <a:endParaRPr sz="1200" u="none" strike="noStrike" cap="none" dirty="0">
                        <a:latin typeface="Rubik"/>
                        <a:ea typeface="Rubik"/>
                        <a:cs typeface="Rubik"/>
                        <a:sym typeface="Rubik"/>
                      </a:endParaRPr>
                    </a:p>
                  </a:txBody>
                  <a:tcPr marL="28575" marR="28575" marT="91425" marB="91425" anchor="ctr">
                    <a:lnL w="119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19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19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19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DD4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t-IT" sz="1400" u="none" strike="noStrike" cap="none" dirty="0">
                          <a:latin typeface="Rubik"/>
                          <a:ea typeface="Rubik"/>
                          <a:cs typeface="Rubik"/>
                          <a:sym typeface="Rubik"/>
                        </a:rPr>
                        <a:t>15.852</a:t>
                      </a:r>
                      <a:endParaRPr sz="1400" u="none" strike="noStrike" cap="none" dirty="0">
                        <a:latin typeface="Rubik"/>
                        <a:ea typeface="Rubik"/>
                        <a:cs typeface="Rubik"/>
                        <a:sym typeface="Rubik"/>
                      </a:endParaRPr>
                    </a:p>
                  </a:txBody>
                  <a:tcPr marL="19050" marR="19050" marT="0" marB="0" anchor="ctr">
                    <a:lnL w="119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19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19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19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DD4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t-IT" sz="1400" u="none" strike="noStrike" cap="none" dirty="0">
                          <a:latin typeface="Rubik"/>
                          <a:ea typeface="Rubik"/>
                          <a:cs typeface="Rubik"/>
                          <a:sym typeface="Rubik"/>
                        </a:rPr>
                        <a:t>16.808</a:t>
                      </a:r>
                      <a:endParaRPr sz="1400" u="none" strike="noStrike" cap="none" dirty="0">
                        <a:latin typeface="Rubik"/>
                        <a:ea typeface="Rubik"/>
                        <a:cs typeface="Rubik"/>
                        <a:sym typeface="Rubik"/>
                      </a:endParaRPr>
                    </a:p>
                  </a:txBody>
                  <a:tcPr marL="19050" marR="19050" marT="0" marB="0" anchor="ctr">
                    <a:lnL w="119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19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19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19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DD4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t-IT" sz="1400" u="none" strike="noStrike" cap="none" dirty="0">
                          <a:latin typeface="Rubik"/>
                          <a:ea typeface="Rubik"/>
                          <a:cs typeface="Rubik"/>
                          <a:sym typeface="Rubik"/>
                        </a:rPr>
                        <a:t>-955</a:t>
                      </a:r>
                      <a:endParaRPr sz="1400" u="none" strike="noStrike" cap="none" dirty="0">
                        <a:latin typeface="Rubik"/>
                        <a:ea typeface="Rubik"/>
                        <a:cs typeface="Rubik"/>
                        <a:sym typeface="Rubik"/>
                      </a:endParaRPr>
                    </a:p>
                  </a:txBody>
                  <a:tcPr marL="19050" marR="19050" marT="0" marB="0" anchor="ctr">
                    <a:lnL w="119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19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19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19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DD4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t-IT" sz="1400" u="none" strike="noStrike" cap="none" dirty="0">
                          <a:latin typeface="Rubik"/>
                          <a:ea typeface="Rubik"/>
                          <a:cs typeface="Rubik"/>
                          <a:sym typeface="Rubik"/>
                        </a:rPr>
                        <a:t>-5,69%</a:t>
                      </a:r>
                      <a:endParaRPr sz="1400" u="none" strike="noStrike" cap="none" dirty="0">
                        <a:latin typeface="Rubik"/>
                        <a:ea typeface="Rubik"/>
                        <a:cs typeface="Rubik"/>
                        <a:sym typeface="Rubik"/>
                      </a:endParaRPr>
                    </a:p>
                  </a:txBody>
                  <a:tcPr marL="19050" marR="19050" marT="0" marB="0" anchor="ctr">
                    <a:lnL w="119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19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19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19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DD4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it-IT" sz="1200" u="none" strike="noStrike" cap="none" dirty="0">
                          <a:latin typeface="Rubik"/>
                          <a:ea typeface="Rubik"/>
                          <a:cs typeface="Rubik"/>
                          <a:sym typeface="Rubik"/>
                        </a:rPr>
                        <a:t>E) RATEI E RISCONTI PASSIVI + F) RISCONTI PASSVI PER PROGETTI E RICERCHE IN CORSO</a:t>
                      </a:r>
                      <a:endParaRPr sz="1200" u="none" strike="noStrike" cap="none" dirty="0">
                        <a:latin typeface="Rubik"/>
                        <a:ea typeface="Rubik"/>
                        <a:cs typeface="Rubik"/>
                        <a:sym typeface="Rubik"/>
                      </a:endParaRPr>
                    </a:p>
                  </a:txBody>
                  <a:tcPr marL="28575" marR="28575" marT="91425" marB="91425" anchor="ctr">
                    <a:lnL w="119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19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19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19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DD4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t-IT" sz="1400" u="none" strike="noStrike" cap="none" dirty="0">
                          <a:latin typeface="Rubik"/>
                          <a:ea typeface="Rubik"/>
                          <a:cs typeface="Rubik"/>
                          <a:sym typeface="Rubik"/>
                        </a:rPr>
                        <a:t>145.261</a:t>
                      </a:r>
                      <a:endParaRPr sz="1400" u="none" strike="noStrike" cap="none" dirty="0">
                        <a:latin typeface="Rubik"/>
                        <a:ea typeface="Rubik"/>
                        <a:cs typeface="Rubik"/>
                        <a:sym typeface="Rubik"/>
                      </a:endParaRPr>
                    </a:p>
                  </a:txBody>
                  <a:tcPr marL="19050" marR="19050" marT="0" marB="0" anchor="ctr">
                    <a:lnL w="119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19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19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19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DD4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t-IT" sz="1400" u="none" strike="noStrike" cap="none" dirty="0">
                          <a:latin typeface="Rubik"/>
                          <a:ea typeface="Rubik"/>
                          <a:cs typeface="Rubik"/>
                          <a:sym typeface="Rubik"/>
                        </a:rPr>
                        <a:t>151.841</a:t>
                      </a:r>
                      <a:endParaRPr sz="1400" u="none" strike="noStrike" cap="none" dirty="0">
                        <a:latin typeface="Rubik"/>
                        <a:ea typeface="Rubik"/>
                        <a:cs typeface="Rubik"/>
                        <a:sym typeface="Rubik"/>
                      </a:endParaRPr>
                    </a:p>
                  </a:txBody>
                  <a:tcPr marL="19050" marR="19050" marT="0" marB="0" anchor="ctr">
                    <a:lnL w="119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19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19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19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DD4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t-IT" sz="1400" u="none" strike="noStrike" cap="none" dirty="0">
                          <a:latin typeface="Rubik"/>
                          <a:ea typeface="Rubik"/>
                          <a:cs typeface="Rubik"/>
                          <a:sym typeface="Rubik"/>
                        </a:rPr>
                        <a:t>-6.580</a:t>
                      </a:r>
                      <a:endParaRPr sz="1400" u="none" strike="noStrike" cap="none" dirty="0">
                        <a:latin typeface="Rubik"/>
                        <a:ea typeface="Rubik"/>
                        <a:cs typeface="Rubik"/>
                        <a:sym typeface="Rubik"/>
                      </a:endParaRPr>
                    </a:p>
                  </a:txBody>
                  <a:tcPr marL="19050" marR="19050" marT="0" marB="0" anchor="ctr">
                    <a:lnL w="119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19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19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19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DD4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t-IT" sz="1400" u="none" strike="noStrike" cap="none" dirty="0">
                          <a:latin typeface="Rubik"/>
                          <a:ea typeface="Rubik"/>
                          <a:cs typeface="Rubik"/>
                          <a:sym typeface="Rubik"/>
                        </a:rPr>
                        <a:t>-4,33%</a:t>
                      </a:r>
                      <a:endParaRPr sz="1400" u="none" strike="noStrike" cap="none" dirty="0">
                        <a:latin typeface="Rubik"/>
                        <a:ea typeface="Rubik"/>
                        <a:cs typeface="Rubik"/>
                        <a:sym typeface="Rubik"/>
                      </a:endParaRPr>
                    </a:p>
                  </a:txBody>
                  <a:tcPr marL="19050" marR="19050" marT="0" marB="0" anchor="ctr">
                    <a:lnL w="119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19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19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19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DD4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2" name="Segnaposto numero diapositiva 1">
            <a:extLst>
              <a:ext uri="{FF2B5EF4-FFF2-40B4-BE49-F238E27FC236}">
                <a16:creationId xmlns:a16="http://schemas.microsoft.com/office/drawing/2014/main" id="{6336D8F5-74AF-4C0D-87C4-9CD7B2A393CC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 smtClean="0"/>
              <a:t>11</a:t>
            </a:fld>
            <a:endParaRPr lang="it-IT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Google Shape;213;p3"/>
          <p:cNvSpPr txBox="1">
            <a:spLocks noGrp="1"/>
          </p:cNvSpPr>
          <p:nvPr>
            <p:ph type="title"/>
          </p:nvPr>
        </p:nvSpPr>
        <p:spPr>
          <a:xfrm>
            <a:off x="774828" y="569535"/>
            <a:ext cx="10650644" cy="9967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Rubik"/>
              <a:buNone/>
            </a:pPr>
            <a:r>
              <a:rPr lang="it-IT" dirty="0"/>
              <a:t>Immobilizzazioni</a:t>
            </a:r>
            <a:endParaRPr dirty="0"/>
          </a:p>
        </p:txBody>
      </p:sp>
      <p:graphicFrame>
        <p:nvGraphicFramePr>
          <p:cNvPr id="4" name="Grafico 3">
            <a:extLst>
              <a:ext uri="{FF2B5EF4-FFF2-40B4-BE49-F238E27FC236}">
                <a16:creationId xmlns:a16="http://schemas.microsoft.com/office/drawing/2014/main" id="{7D0DA577-D275-4DDD-9C62-3C3D70A5B3E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966827654"/>
              </p:ext>
            </p:extLst>
          </p:nvPr>
        </p:nvGraphicFramePr>
        <p:xfrm>
          <a:off x="634481" y="1296954"/>
          <a:ext cx="5906278" cy="374157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Google Shape;248;p7">
            <a:extLst>
              <a:ext uri="{FF2B5EF4-FFF2-40B4-BE49-F238E27FC236}">
                <a16:creationId xmlns:a16="http://schemas.microsoft.com/office/drawing/2014/main" id="{E6D17167-C84D-4F49-91AD-E1EE4D2B862F}"/>
              </a:ext>
            </a:extLst>
          </p:cNvPr>
          <p:cNvSpPr/>
          <p:nvPr/>
        </p:nvSpPr>
        <p:spPr>
          <a:xfrm>
            <a:off x="7208323" y="1222856"/>
            <a:ext cx="4013859" cy="4179568"/>
          </a:xfrm>
          <a:prstGeom prst="rect">
            <a:avLst/>
          </a:prstGeom>
          <a:solidFill>
            <a:schemeClr val="lt1"/>
          </a:solidFill>
          <a:ln>
            <a:noFill/>
          </a:ln>
          <a:effectLst>
            <a:outerShdw blurRad="57785" dist="33020" dir="3180000" algn="ctr">
              <a:srgbClr val="000000">
                <a:alpha val="27058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just">
              <a:lnSpc>
                <a:spcPct val="115000"/>
              </a:lnSpc>
              <a:spcBef>
                <a:spcPts val="1200"/>
              </a:spcBef>
              <a:spcAft>
                <a:spcPts val="600"/>
              </a:spcAft>
            </a:pPr>
            <a:r>
              <a:rPr lang="it-IT" sz="1600" dirty="0">
                <a:latin typeface="Rubik" panose="00000500000000000000" pitchFamily="2" charset="-79"/>
                <a:ea typeface="Rubik" panose="00000500000000000000" pitchFamily="2" charset="-79"/>
                <a:cs typeface="Rubik" panose="00000500000000000000" pitchFamily="2" charset="-79"/>
              </a:rPr>
              <a:t>L</a:t>
            </a:r>
            <a:r>
              <a:rPr lang="it-IT" sz="1600" dirty="0">
                <a:effectLst/>
                <a:latin typeface="Rubik" panose="00000500000000000000" pitchFamily="2" charset="-79"/>
                <a:ea typeface="Rubik" panose="00000500000000000000" pitchFamily="2" charset="-79"/>
                <a:cs typeface="Rubik" panose="00000500000000000000" pitchFamily="2" charset="-79"/>
              </a:rPr>
              <a:t>e immobilizzazioni immateriali registrano un incremento (6,04%)</a:t>
            </a:r>
            <a:r>
              <a:rPr lang="it-IT" sz="1600" dirty="0">
                <a:latin typeface="Rubik" panose="00000500000000000000" pitchFamily="2" charset="-79"/>
                <a:ea typeface="Rubik" panose="00000500000000000000" pitchFamily="2" charset="-79"/>
                <a:cs typeface="Rubik" panose="00000500000000000000" pitchFamily="2" charset="-79"/>
              </a:rPr>
              <a:t> </a:t>
            </a:r>
            <a:r>
              <a:rPr lang="it-IT" sz="1600" dirty="0">
                <a:effectLst/>
                <a:latin typeface="Rubik" panose="00000500000000000000" pitchFamily="2" charset="-79"/>
                <a:ea typeface="Rubik" panose="00000500000000000000" pitchFamily="2" charset="-79"/>
                <a:cs typeface="Rubik" panose="00000500000000000000" pitchFamily="2" charset="-79"/>
              </a:rPr>
              <a:t>imputabile principalmente all’effetto netto tra l’incremento dei lavori effettuati sul Centro Tennis di Loreto e gli interventi effettuati sul complesso di Sant’Agostino capitalizzati e ammortizzati a partire dall’esercizio in esame.</a:t>
            </a:r>
            <a:endParaRPr lang="it-IT" sz="1600" dirty="0">
              <a:effectLst/>
              <a:latin typeface="Rubik" panose="00000500000000000000" pitchFamily="2" charset="-79"/>
              <a:ea typeface="Calibri" panose="020F0502020204030204" pitchFamily="34" charset="0"/>
              <a:cs typeface="Rubik" panose="00000500000000000000" pitchFamily="2" charset="-79"/>
            </a:endParaRPr>
          </a:p>
          <a:p>
            <a:pPr algn="just">
              <a:lnSpc>
                <a:spcPct val="115000"/>
              </a:lnSpc>
              <a:spcBef>
                <a:spcPts val="600"/>
              </a:spcBef>
              <a:spcAft>
                <a:spcPts val="1200"/>
              </a:spcAft>
            </a:pPr>
            <a:r>
              <a:rPr lang="it-IT" sz="1600" dirty="0">
                <a:effectLst/>
                <a:latin typeface="Rubik" panose="00000500000000000000" pitchFamily="2" charset="-79"/>
                <a:ea typeface="Rubik" panose="00000500000000000000" pitchFamily="2" charset="-79"/>
                <a:cs typeface="Rubik" panose="00000500000000000000" pitchFamily="2" charset="-79"/>
              </a:rPr>
              <a:t>Il saldo delle immobilizzazioni materiali rimane sostanzialmente stabile rispetto all’esercizio precedente, così come le immobilizzazioni finanziarie che non registrano variazioni.</a:t>
            </a:r>
            <a:endParaRPr lang="it-IT" sz="1600" dirty="0">
              <a:effectLst/>
              <a:latin typeface="Rubik" panose="00000500000000000000" pitchFamily="2" charset="-79"/>
              <a:ea typeface="Calibri" panose="020F0502020204030204" pitchFamily="34" charset="0"/>
              <a:cs typeface="Rubik" panose="00000500000000000000" pitchFamily="2" charset="-79"/>
            </a:endParaRPr>
          </a:p>
        </p:txBody>
      </p:sp>
      <p:sp>
        <p:nvSpPr>
          <p:cNvPr id="2" name="Segnaposto numero diapositiva 1">
            <a:extLst>
              <a:ext uri="{FF2B5EF4-FFF2-40B4-BE49-F238E27FC236}">
                <a16:creationId xmlns:a16="http://schemas.microsoft.com/office/drawing/2014/main" id="{4A206A60-15B3-43D3-9509-97DB1D3749CF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 smtClean="0"/>
              <a:t>12</a:t>
            </a:fld>
            <a:endParaRPr lang="it-IT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" name="Google Shape;246;p7"/>
          <p:cNvSpPr txBox="1">
            <a:spLocks noGrp="1"/>
          </p:cNvSpPr>
          <p:nvPr>
            <p:ph type="title"/>
          </p:nvPr>
        </p:nvSpPr>
        <p:spPr>
          <a:xfrm>
            <a:off x="774828" y="569535"/>
            <a:ext cx="10650644" cy="9967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Rubik"/>
              <a:buNone/>
            </a:pPr>
            <a:r>
              <a:rPr lang="it-IT" dirty="0"/>
              <a:t>Attivo circolante</a:t>
            </a:r>
            <a:endParaRPr dirty="0"/>
          </a:p>
        </p:txBody>
      </p:sp>
      <p:sp>
        <p:nvSpPr>
          <p:cNvPr id="248" name="Google Shape;248;p7"/>
          <p:cNvSpPr/>
          <p:nvPr/>
        </p:nvSpPr>
        <p:spPr>
          <a:xfrm>
            <a:off x="7208323" y="1222856"/>
            <a:ext cx="4013859" cy="3919160"/>
          </a:xfrm>
          <a:prstGeom prst="rect">
            <a:avLst/>
          </a:prstGeom>
          <a:solidFill>
            <a:schemeClr val="lt1"/>
          </a:solidFill>
          <a:ln>
            <a:noFill/>
          </a:ln>
          <a:effectLst>
            <a:outerShdw blurRad="57785" dist="33020" dir="3180000" algn="ctr">
              <a:srgbClr val="000000">
                <a:alpha val="27058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it-IT" sz="1600" b="0" i="0" u="none" strike="noStrike" cap="none" dirty="0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  <a:t>Come si può facilmente intuire osservando il grafico, una caratteristica tipica degli atenei statali è rappresentata dalla presenza di </a:t>
            </a:r>
            <a:r>
              <a:rPr lang="it-IT" sz="1600" i="0" u="none" strike="noStrike" cap="none" dirty="0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  <a:t>elevati importi di disponibilità liquide</a:t>
            </a:r>
            <a:r>
              <a:rPr lang="it-IT" sz="1600" b="0" i="0" u="none" strike="noStrike" cap="none" dirty="0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  <a:t>, che spesso vengono accumulati a causa del cosiddetto “vincolo del fabbisogno”, che limita la capacità di spesa. 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endParaRPr sz="1600" b="0" i="0" u="none" strike="noStrike" cap="none" dirty="0">
              <a:solidFill>
                <a:srgbClr val="000000"/>
              </a:solidFill>
              <a:latin typeface="Rubik"/>
              <a:ea typeface="Rubik"/>
              <a:cs typeface="Rubik"/>
              <a:sym typeface="Rubik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it-IT" sz="1600" b="0" i="0" u="none" strike="noStrike" cap="none" dirty="0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  <a:t>Un’altra differenza con la contabilità aziendale che emerge dal grafico riguarda le rimanenze e le attività finanziarie, che sono praticamente assenti per l’Università di Bergamo.</a:t>
            </a:r>
            <a:endParaRPr sz="1600" b="0" i="0" u="none" strike="noStrike" cap="none" dirty="0">
              <a:solidFill>
                <a:schemeClr val="lt1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graphicFrame>
        <p:nvGraphicFramePr>
          <p:cNvPr id="5" name="Grafico 4">
            <a:extLst>
              <a:ext uri="{FF2B5EF4-FFF2-40B4-BE49-F238E27FC236}">
                <a16:creationId xmlns:a16="http://schemas.microsoft.com/office/drawing/2014/main" id="{CB037692-201F-491E-B112-E58F1D75FF5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13521402"/>
              </p:ext>
            </p:extLst>
          </p:nvPr>
        </p:nvGraphicFramePr>
        <p:xfrm>
          <a:off x="623790" y="1278842"/>
          <a:ext cx="5954292" cy="386317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" name="Segnaposto numero diapositiva 1">
            <a:extLst>
              <a:ext uri="{FF2B5EF4-FFF2-40B4-BE49-F238E27FC236}">
                <a16:creationId xmlns:a16="http://schemas.microsoft.com/office/drawing/2014/main" id="{58F82473-295E-41CF-8B76-AE31EB9C8445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 smtClean="0"/>
              <a:t>13</a:t>
            </a:fld>
            <a:endParaRPr lang="it-IT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4" name="Google Shape;254;p8"/>
          <p:cNvSpPr txBox="1">
            <a:spLocks noGrp="1"/>
          </p:cNvSpPr>
          <p:nvPr>
            <p:ph type="title"/>
          </p:nvPr>
        </p:nvSpPr>
        <p:spPr>
          <a:xfrm>
            <a:off x="774828" y="489675"/>
            <a:ext cx="10650644" cy="9967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Rubik"/>
              <a:buNone/>
            </a:pPr>
            <a:r>
              <a:rPr lang="it-IT" dirty="0"/>
              <a:t>Crediti</a:t>
            </a:r>
            <a:endParaRPr dirty="0"/>
          </a:p>
        </p:txBody>
      </p:sp>
      <p:sp>
        <p:nvSpPr>
          <p:cNvPr id="255" name="Google Shape;255;p8"/>
          <p:cNvSpPr/>
          <p:nvPr/>
        </p:nvSpPr>
        <p:spPr>
          <a:xfrm>
            <a:off x="7597747" y="1752138"/>
            <a:ext cx="3919475" cy="3369859"/>
          </a:xfrm>
          <a:prstGeom prst="rect">
            <a:avLst/>
          </a:prstGeom>
          <a:solidFill>
            <a:schemeClr val="lt1"/>
          </a:solidFill>
          <a:ln>
            <a:noFill/>
          </a:ln>
          <a:effectLst>
            <a:outerShdw blurRad="57785" dist="33020" dir="3180000" algn="ctr">
              <a:srgbClr val="000000">
                <a:alpha val="27058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it-IT" sz="1800" b="0" i="0" u="none" strike="noStrike" cap="none" dirty="0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  <a:t>La riduzione dei crediti è imputabile principalmente ai crediti verso MUR (-18,44%) e ai crediti verso Regioni (-76,67%), dovuta </a:t>
            </a:r>
            <a:r>
              <a:rPr lang="it-IT" sz="1800" dirty="0">
                <a:effectLst/>
                <a:latin typeface="Rubik" panose="00000500000000000000" pitchFamily="2" charset="-79"/>
                <a:ea typeface="Rubik" panose="00000500000000000000" pitchFamily="2" charset="-79"/>
              </a:rPr>
              <a:t>all’incasso di parte dei contributi ministeriali per l’edilizia, per progetti di ricerca e per i residui del finanziamento ordinario 2024, nonché all’incasso di parte dei contributi concessi dalla Regione sempre per l’edilizia</a:t>
            </a:r>
            <a:r>
              <a:rPr lang="it-IT" sz="1800" b="0" i="0" u="none" strike="noStrike" cap="none" dirty="0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  <a:t>.</a:t>
            </a:r>
            <a:endParaRPr sz="1800" b="0" i="0" u="none" strike="noStrike" cap="none" dirty="0">
              <a:solidFill>
                <a:schemeClr val="lt1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graphicFrame>
        <p:nvGraphicFramePr>
          <p:cNvPr id="6" name="Grafico 5">
            <a:extLst>
              <a:ext uri="{FF2B5EF4-FFF2-40B4-BE49-F238E27FC236}">
                <a16:creationId xmlns:a16="http://schemas.microsoft.com/office/drawing/2014/main" id="{9BC852C0-3BBC-4754-8360-91DC5ED8826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983018663"/>
              </p:ext>
            </p:extLst>
          </p:nvPr>
        </p:nvGraphicFramePr>
        <p:xfrm>
          <a:off x="774827" y="1285102"/>
          <a:ext cx="6894935" cy="43039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" name="Segnaposto numero diapositiva 1">
            <a:extLst>
              <a:ext uri="{FF2B5EF4-FFF2-40B4-BE49-F238E27FC236}">
                <a16:creationId xmlns:a16="http://schemas.microsoft.com/office/drawing/2014/main" id="{DB422675-BB52-4371-943C-0163C3A7A175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 smtClean="0"/>
              <a:t>14</a:t>
            </a:fld>
            <a:endParaRPr lang="it-IT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" name="Grafico 12">
            <a:extLst>
              <a:ext uri="{FF2B5EF4-FFF2-40B4-BE49-F238E27FC236}">
                <a16:creationId xmlns:a16="http://schemas.microsoft.com/office/drawing/2014/main" id="{50BF14E1-394D-487C-9DD6-023C4F7F43C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62322835"/>
              </p:ext>
            </p:extLst>
          </p:nvPr>
        </p:nvGraphicFramePr>
        <p:xfrm>
          <a:off x="766528" y="1251039"/>
          <a:ext cx="6518499" cy="435592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62" name="Google Shape;262;p9"/>
          <p:cNvSpPr txBox="1">
            <a:spLocks noGrp="1"/>
          </p:cNvSpPr>
          <p:nvPr>
            <p:ph type="title"/>
          </p:nvPr>
        </p:nvSpPr>
        <p:spPr>
          <a:xfrm>
            <a:off x="774828" y="342901"/>
            <a:ext cx="10650644" cy="9967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Rubik"/>
              <a:buNone/>
            </a:pPr>
            <a:r>
              <a:rPr lang="it-IT" dirty="0"/>
              <a:t>Debiti</a:t>
            </a:r>
            <a:endParaRPr dirty="0"/>
          </a:p>
        </p:txBody>
      </p:sp>
      <p:sp>
        <p:nvSpPr>
          <p:cNvPr id="265" name="Google Shape;265;p9"/>
          <p:cNvSpPr/>
          <p:nvPr/>
        </p:nvSpPr>
        <p:spPr>
          <a:xfrm>
            <a:off x="7511909" y="1705506"/>
            <a:ext cx="3995237" cy="3545632"/>
          </a:xfrm>
          <a:prstGeom prst="rect">
            <a:avLst/>
          </a:prstGeom>
          <a:solidFill>
            <a:schemeClr val="lt1"/>
          </a:solidFill>
          <a:ln>
            <a:noFill/>
          </a:ln>
          <a:effectLst>
            <a:outerShdw blurRad="57785" dist="33020" dir="3180000" algn="ctr">
              <a:srgbClr val="000000">
                <a:alpha val="27058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it-IT" sz="1800" dirty="0">
                <a:latin typeface="Rubik" panose="00000500000000000000" pitchFamily="2" charset="-79"/>
                <a:ea typeface="Rubik" panose="00000500000000000000" pitchFamily="2" charset="-79"/>
              </a:rPr>
              <a:t>I</a:t>
            </a:r>
            <a:r>
              <a:rPr lang="it-IT" sz="1800" dirty="0">
                <a:effectLst/>
                <a:latin typeface="Rubik" panose="00000500000000000000" pitchFamily="2" charset="-79"/>
                <a:ea typeface="Rubik" panose="00000500000000000000" pitchFamily="2" charset="-79"/>
              </a:rPr>
              <a:t> debiti subiscono una riduzione rispetto all’anno precedente (-5,69%) imputabili principalmente al rimborso del finanziamento per l’acquisto della sede di via dei Caniana e al maggior saldo esposto nel 2024 per le borse da erogare agli studenti, dovuto a uno sfasamento temporale nel pagamento (gennaio 2025).</a:t>
            </a:r>
            <a:endParaRPr lang="it-IT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sp>
        <p:nvSpPr>
          <p:cNvPr id="2" name="Segnaposto numero diapositiva 1">
            <a:extLst>
              <a:ext uri="{FF2B5EF4-FFF2-40B4-BE49-F238E27FC236}">
                <a16:creationId xmlns:a16="http://schemas.microsoft.com/office/drawing/2014/main" id="{CE4059BB-AA89-4913-BD08-A5B2D8426408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 smtClean="0"/>
              <a:t>15</a:t>
            </a:fld>
            <a:endParaRPr lang="it-IT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3" name="Google Shape;283;p47"/>
          <p:cNvSpPr txBox="1">
            <a:spLocks noGrp="1"/>
          </p:cNvSpPr>
          <p:nvPr>
            <p:ph type="title"/>
          </p:nvPr>
        </p:nvSpPr>
        <p:spPr>
          <a:xfrm>
            <a:off x="774828" y="569535"/>
            <a:ext cx="10650644" cy="9967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Rubik"/>
              <a:buNone/>
            </a:pPr>
            <a:r>
              <a:rPr lang="it-IT" dirty="0" err="1"/>
              <a:t>Proper</a:t>
            </a:r>
            <a:endParaRPr dirty="0"/>
          </a:p>
        </p:txBody>
      </p:sp>
      <p:sp>
        <p:nvSpPr>
          <p:cNvPr id="2" name="Segnaposto numero diapositiva 1">
            <a:extLst>
              <a:ext uri="{FF2B5EF4-FFF2-40B4-BE49-F238E27FC236}">
                <a16:creationId xmlns:a16="http://schemas.microsoft.com/office/drawing/2014/main" id="{713E6B8F-E41A-4CA1-B307-AF382DDA0A56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 smtClean="0"/>
              <a:t>16</a:t>
            </a:fld>
            <a:endParaRPr lang="it-IT"/>
          </a:p>
        </p:txBody>
      </p:sp>
      <p:graphicFrame>
        <p:nvGraphicFramePr>
          <p:cNvPr id="7" name="Tabella 6">
            <a:extLst>
              <a:ext uri="{FF2B5EF4-FFF2-40B4-BE49-F238E27FC236}">
                <a16:creationId xmlns:a16="http://schemas.microsoft.com/office/drawing/2014/main" id="{70E7A110-9291-499D-A444-B439946FFBE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03876538"/>
              </p:ext>
            </p:extLst>
          </p:nvPr>
        </p:nvGraphicFramePr>
        <p:xfrm>
          <a:off x="436265" y="1271253"/>
          <a:ext cx="10179519" cy="4459122"/>
        </p:xfrm>
        <a:graphic>
          <a:graphicData uri="http://schemas.openxmlformats.org/drawingml/2006/table">
            <a:tbl>
              <a:tblPr/>
              <a:tblGrid>
                <a:gridCol w="3920398">
                  <a:extLst>
                    <a:ext uri="{9D8B030D-6E8A-4147-A177-3AD203B41FA5}">
                      <a16:colId xmlns:a16="http://schemas.microsoft.com/office/drawing/2014/main" val="2643052964"/>
                    </a:ext>
                  </a:extLst>
                </a:gridCol>
                <a:gridCol w="594819">
                  <a:extLst>
                    <a:ext uri="{9D8B030D-6E8A-4147-A177-3AD203B41FA5}">
                      <a16:colId xmlns:a16="http://schemas.microsoft.com/office/drawing/2014/main" val="4157067780"/>
                    </a:ext>
                  </a:extLst>
                </a:gridCol>
                <a:gridCol w="662413">
                  <a:extLst>
                    <a:ext uri="{9D8B030D-6E8A-4147-A177-3AD203B41FA5}">
                      <a16:colId xmlns:a16="http://schemas.microsoft.com/office/drawing/2014/main" val="2859377231"/>
                    </a:ext>
                  </a:extLst>
                </a:gridCol>
                <a:gridCol w="689450">
                  <a:extLst>
                    <a:ext uri="{9D8B030D-6E8A-4147-A177-3AD203B41FA5}">
                      <a16:colId xmlns:a16="http://schemas.microsoft.com/office/drawing/2014/main" val="148761322"/>
                    </a:ext>
                  </a:extLst>
                </a:gridCol>
                <a:gridCol w="662413">
                  <a:extLst>
                    <a:ext uri="{9D8B030D-6E8A-4147-A177-3AD203B41FA5}">
                      <a16:colId xmlns:a16="http://schemas.microsoft.com/office/drawing/2014/main" val="1349843390"/>
                    </a:ext>
                  </a:extLst>
                </a:gridCol>
                <a:gridCol w="662413">
                  <a:extLst>
                    <a:ext uri="{9D8B030D-6E8A-4147-A177-3AD203B41FA5}">
                      <a16:colId xmlns:a16="http://schemas.microsoft.com/office/drawing/2014/main" val="1355768744"/>
                    </a:ext>
                  </a:extLst>
                </a:gridCol>
                <a:gridCol w="675930">
                  <a:extLst>
                    <a:ext uri="{9D8B030D-6E8A-4147-A177-3AD203B41FA5}">
                      <a16:colId xmlns:a16="http://schemas.microsoft.com/office/drawing/2014/main" val="536449596"/>
                    </a:ext>
                  </a:extLst>
                </a:gridCol>
                <a:gridCol w="716486">
                  <a:extLst>
                    <a:ext uri="{9D8B030D-6E8A-4147-A177-3AD203B41FA5}">
                      <a16:colId xmlns:a16="http://schemas.microsoft.com/office/drawing/2014/main" val="3888027565"/>
                    </a:ext>
                  </a:extLst>
                </a:gridCol>
                <a:gridCol w="905747">
                  <a:extLst>
                    <a:ext uri="{9D8B030D-6E8A-4147-A177-3AD203B41FA5}">
                      <a16:colId xmlns:a16="http://schemas.microsoft.com/office/drawing/2014/main" val="2919427027"/>
                    </a:ext>
                  </a:extLst>
                </a:gridCol>
                <a:gridCol w="689450">
                  <a:extLst>
                    <a:ext uri="{9D8B030D-6E8A-4147-A177-3AD203B41FA5}">
                      <a16:colId xmlns:a16="http://schemas.microsoft.com/office/drawing/2014/main" val="888337733"/>
                    </a:ext>
                  </a:extLst>
                </a:gridCol>
              </a:tblGrid>
              <a:tr h="1196119">
                <a:tc>
                  <a:txBody>
                    <a:bodyPr/>
                    <a:lstStyle/>
                    <a:p>
                      <a:pPr algn="l" fontAlgn="ctr"/>
                      <a:r>
                        <a:rPr lang="it-IT" sz="1200" b="1" i="0" u="none" strike="noStrike">
                          <a:solidFill>
                            <a:srgbClr val="FFFFFF"/>
                          </a:solidFill>
                          <a:effectLst/>
                          <a:latin typeface="Rubik" panose="00000500000000000000" pitchFamily="2" charset="-79"/>
                          <a:cs typeface="Rubik" panose="00000500000000000000" pitchFamily="2" charset="-79"/>
                        </a:rPr>
                        <a:t>Indicatori Proper</a:t>
                      </a:r>
                    </a:p>
                  </a:txBody>
                  <a:tcPr marL="7388" marR="7388" marT="7388" marB="0" anchor="ctr">
                    <a:lnL>
                      <a:noFill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200" b="1" i="0" u="none" strike="noStrike">
                          <a:solidFill>
                            <a:srgbClr val="FFFFFF"/>
                          </a:solidFill>
                          <a:effectLst/>
                          <a:latin typeface="Rubik" panose="00000500000000000000" pitchFamily="2" charset="-79"/>
                          <a:cs typeface="Rubik" panose="00000500000000000000" pitchFamily="2" charset="-79"/>
                        </a:rPr>
                        <a:t>Soglia</a:t>
                      </a:r>
                    </a:p>
                  </a:txBody>
                  <a:tcPr marL="7388" marR="7388" marT="7388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200" b="1" i="0" u="none" strike="noStrike">
                          <a:solidFill>
                            <a:srgbClr val="FFFFFF"/>
                          </a:solidFill>
                          <a:effectLst/>
                          <a:latin typeface="Rubik" panose="00000500000000000000" pitchFamily="2" charset="-79"/>
                          <a:cs typeface="Rubik" panose="00000500000000000000" pitchFamily="2" charset="-79"/>
                        </a:rPr>
                        <a:t>2018</a:t>
                      </a:r>
                    </a:p>
                  </a:txBody>
                  <a:tcPr marL="7388" marR="7388" marT="7388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Rubik" panose="00000500000000000000" pitchFamily="2" charset="-79"/>
                          <a:cs typeface="Rubik" panose="00000500000000000000" pitchFamily="2" charset="-79"/>
                        </a:rPr>
                        <a:t>2019</a:t>
                      </a:r>
                    </a:p>
                  </a:txBody>
                  <a:tcPr marL="7388" marR="7388" marT="7388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200" b="1" i="0" u="none" strike="noStrike">
                          <a:solidFill>
                            <a:srgbClr val="FFFFFF"/>
                          </a:solidFill>
                          <a:effectLst/>
                          <a:latin typeface="Rubik" panose="00000500000000000000" pitchFamily="2" charset="-79"/>
                          <a:cs typeface="Rubik" panose="00000500000000000000" pitchFamily="2" charset="-79"/>
                        </a:rPr>
                        <a:t>2020</a:t>
                      </a:r>
                    </a:p>
                  </a:txBody>
                  <a:tcPr marL="7388" marR="7388" marT="7388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200" b="1" i="0" u="none" strike="noStrike">
                          <a:solidFill>
                            <a:srgbClr val="FFFFFF"/>
                          </a:solidFill>
                          <a:effectLst/>
                          <a:latin typeface="Rubik" panose="00000500000000000000" pitchFamily="2" charset="-79"/>
                          <a:cs typeface="Rubik" panose="00000500000000000000" pitchFamily="2" charset="-79"/>
                        </a:rPr>
                        <a:t>2021</a:t>
                      </a:r>
                    </a:p>
                  </a:txBody>
                  <a:tcPr marL="7388" marR="7388" marT="7388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200" b="1" i="0" u="none" strike="noStrike">
                          <a:solidFill>
                            <a:srgbClr val="FFFFFF"/>
                          </a:solidFill>
                          <a:effectLst/>
                          <a:latin typeface="Rubik" panose="00000500000000000000" pitchFamily="2" charset="-79"/>
                          <a:cs typeface="Rubik" panose="00000500000000000000" pitchFamily="2" charset="-79"/>
                        </a:rPr>
                        <a:t>2022</a:t>
                      </a:r>
                    </a:p>
                  </a:txBody>
                  <a:tcPr marL="7388" marR="7388" marT="7388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Rubik" panose="00000500000000000000" pitchFamily="2" charset="-79"/>
                          <a:cs typeface="Rubik" panose="00000500000000000000" pitchFamily="2" charset="-79"/>
                        </a:rPr>
                        <a:t>2023</a:t>
                      </a:r>
                    </a:p>
                  </a:txBody>
                  <a:tcPr marL="7388" marR="7388" marT="7388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br>
                        <a:rPr lang="it-IT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Rubik" panose="00000500000000000000" pitchFamily="2" charset="-79"/>
                          <a:cs typeface="Rubik" panose="00000500000000000000" pitchFamily="2" charset="-79"/>
                        </a:rPr>
                      </a:br>
                      <a:r>
                        <a:rPr lang="it-IT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Rubik" panose="00000500000000000000" pitchFamily="2" charset="-79"/>
                          <a:cs typeface="Rubik" panose="00000500000000000000" pitchFamily="2" charset="-79"/>
                        </a:rPr>
                        <a:t>2024</a:t>
                      </a:r>
                      <a:br>
                        <a:rPr lang="it-IT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Rubik" panose="00000500000000000000" pitchFamily="2" charset="-79"/>
                          <a:cs typeface="Rubik" panose="00000500000000000000" pitchFamily="2" charset="-79"/>
                        </a:rPr>
                      </a:br>
                      <a:endParaRPr lang="it-IT" sz="1200" b="1" i="0" u="none" strike="noStrike" dirty="0">
                        <a:solidFill>
                          <a:srgbClr val="FFFFFF"/>
                        </a:solidFill>
                        <a:effectLst/>
                        <a:latin typeface="Rubik" panose="00000500000000000000" pitchFamily="2" charset="-79"/>
                        <a:cs typeface="Rubik" panose="00000500000000000000" pitchFamily="2" charset="-79"/>
                      </a:endParaRPr>
                    </a:p>
                  </a:txBody>
                  <a:tcPr marL="7388" marR="7388" marT="7388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br>
                        <a:rPr lang="it-IT" sz="1200" b="1" i="0" u="none" strike="noStrike">
                          <a:solidFill>
                            <a:srgbClr val="FFFFFF"/>
                          </a:solidFill>
                          <a:effectLst/>
                          <a:latin typeface="Rubik" panose="00000500000000000000" pitchFamily="2" charset="-79"/>
                          <a:cs typeface="Rubik" panose="00000500000000000000" pitchFamily="2" charset="-79"/>
                        </a:rPr>
                      </a:br>
                      <a:r>
                        <a:rPr lang="it-IT" sz="1200" b="1" i="0" u="none" strike="noStrike">
                          <a:solidFill>
                            <a:srgbClr val="FFFFFF"/>
                          </a:solidFill>
                          <a:effectLst/>
                          <a:latin typeface="Rubik" panose="00000500000000000000" pitchFamily="2" charset="-79"/>
                          <a:cs typeface="Rubik" panose="00000500000000000000" pitchFamily="2" charset="-79"/>
                        </a:rPr>
                        <a:t>2025</a:t>
                      </a:r>
                      <a:br>
                        <a:rPr lang="it-IT" sz="1200" b="1" i="0" u="none" strike="noStrike">
                          <a:solidFill>
                            <a:srgbClr val="FFFFFF"/>
                          </a:solidFill>
                          <a:effectLst/>
                          <a:latin typeface="Rubik" panose="00000500000000000000" pitchFamily="2" charset="-79"/>
                          <a:cs typeface="Rubik" panose="00000500000000000000" pitchFamily="2" charset="-79"/>
                        </a:rPr>
                      </a:br>
                      <a:r>
                        <a:rPr lang="it-IT" sz="1200" b="1" i="0" u="none" strike="noStrike">
                          <a:solidFill>
                            <a:srgbClr val="FFFFFF"/>
                          </a:solidFill>
                          <a:effectLst/>
                          <a:latin typeface="Rubik" panose="00000500000000000000" pitchFamily="2" charset="-79"/>
                          <a:cs typeface="Rubik" panose="00000500000000000000" pitchFamily="2" charset="-79"/>
                        </a:rPr>
                        <a:t>(stima)</a:t>
                      </a:r>
                      <a:br>
                        <a:rPr lang="it-IT" sz="1200" b="1" i="0" u="none" strike="noStrike">
                          <a:solidFill>
                            <a:srgbClr val="FFFFFF"/>
                          </a:solidFill>
                          <a:effectLst/>
                          <a:latin typeface="Rubik" panose="00000500000000000000" pitchFamily="2" charset="-79"/>
                          <a:cs typeface="Rubik" panose="00000500000000000000" pitchFamily="2" charset="-79"/>
                        </a:rPr>
                      </a:br>
                      <a:endParaRPr lang="it-IT" sz="1200" b="1" i="0" u="none" strike="noStrike">
                        <a:solidFill>
                          <a:srgbClr val="FFFFFF"/>
                        </a:solidFill>
                        <a:effectLst/>
                        <a:latin typeface="Rubik" panose="00000500000000000000" pitchFamily="2" charset="-79"/>
                        <a:cs typeface="Rubik" panose="00000500000000000000" pitchFamily="2" charset="-79"/>
                      </a:endParaRPr>
                    </a:p>
                  </a:txBody>
                  <a:tcPr marL="7388" marR="7388" marT="7388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6004151"/>
                  </a:ext>
                </a:extLst>
              </a:tr>
              <a:tr h="310253">
                <a:tc>
                  <a:txBody>
                    <a:bodyPr/>
                    <a:lstStyle/>
                    <a:p>
                      <a:pPr algn="l" fontAlgn="ctr"/>
                      <a:r>
                        <a:rPr lang="it-IT" sz="1200" b="1" i="0" u="none" strike="noStrike">
                          <a:solidFill>
                            <a:srgbClr val="000000"/>
                          </a:solidFill>
                          <a:effectLst/>
                          <a:latin typeface="Rubik" panose="00000500000000000000" pitchFamily="2" charset="-79"/>
                          <a:cs typeface="Rubik" panose="00000500000000000000" pitchFamily="2" charset="-79"/>
                        </a:rPr>
                        <a:t>Indicatore spese di personale</a:t>
                      </a:r>
                    </a:p>
                  </a:txBody>
                  <a:tcPr marL="7388" marR="7388" marT="7388" marB="0" anchor="ctr">
                    <a:lnL>
                      <a:noFill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D4E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Rubik" panose="00000500000000000000" pitchFamily="2" charset="-79"/>
                          <a:cs typeface="Rubik" panose="00000500000000000000" pitchFamily="2" charset="-79"/>
                        </a:rPr>
                        <a:t> </a:t>
                      </a:r>
                    </a:p>
                  </a:txBody>
                  <a:tcPr marL="7388" marR="7388" marT="7388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D4E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Rubik" panose="00000500000000000000" pitchFamily="2" charset="-79"/>
                          <a:cs typeface="Rubik" panose="00000500000000000000" pitchFamily="2" charset="-79"/>
                        </a:rPr>
                        <a:t> </a:t>
                      </a:r>
                    </a:p>
                  </a:txBody>
                  <a:tcPr marL="7388" marR="7388" marT="7388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D4E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Rubik" panose="00000500000000000000" pitchFamily="2" charset="-79"/>
                          <a:cs typeface="Rubik" panose="00000500000000000000" pitchFamily="2" charset="-79"/>
                        </a:rPr>
                        <a:t> </a:t>
                      </a:r>
                    </a:p>
                  </a:txBody>
                  <a:tcPr marL="7388" marR="7388" marT="7388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D4E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Rubik" panose="00000500000000000000" pitchFamily="2" charset="-79"/>
                          <a:cs typeface="Rubik" panose="00000500000000000000" pitchFamily="2" charset="-79"/>
                        </a:rPr>
                        <a:t> </a:t>
                      </a:r>
                    </a:p>
                  </a:txBody>
                  <a:tcPr marL="7388" marR="7388" marT="7388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D4E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Rubik" panose="00000500000000000000" pitchFamily="2" charset="-79"/>
                          <a:cs typeface="Rubik" panose="00000500000000000000" pitchFamily="2" charset="-79"/>
                        </a:rPr>
                        <a:t> </a:t>
                      </a:r>
                    </a:p>
                  </a:txBody>
                  <a:tcPr marL="7388" marR="7388" marT="7388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D4E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Rubik" panose="00000500000000000000" pitchFamily="2" charset="-79"/>
                          <a:cs typeface="Rubik" panose="00000500000000000000" pitchFamily="2" charset="-79"/>
                        </a:rPr>
                        <a:t> </a:t>
                      </a:r>
                    </a:p>
                  </a:txBody>
                  <a:tcPr marL="7388" marR="7388" marT="7388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D4E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Rubik" panose="00000500000000000000" pitchFamily="2" charset="-79"/>
                          <a:cs typeface="Rubik" panose="00000500000000000000" pitchFamily="2" charset="-79"/>
                        </a:rPr>
                        <a:t> </a:t>
                      </a:r>
                    </a:p>
                  </a:txBody>
                  <a:tcPr marL="7388" marR="7388" marT="7388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D4E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Rubik" panose="00000500000000000000" pitchFamily="2" charset="-79"/>
                          <a:cs typeface="Rubik" panose="00000500000000000000" pitchFamily="2" charset="-79"/>
                        </a:rPr>
                        <a:t> </a:t>
                      </a:r>
                    </a:p>
                  </a:txBody>
                  <a:tcPr marL="7388" marR="7388" marT="7388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D4E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Rubik" panose="00000500000000000000" pitchFamily="2" charset="-79"/>
                          <a:cs typeface="Rubik" panose="00000500000000000000" pitchFamily="2" charset="-79"/>
                        </a:rPr>
                        <a:t> </a:t>
                      </a:r>
                    </a:p>
                  </a:txBody>
                  <a:tcPr marL="7388" marR="7388" marT="7388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D4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37506335"/>
                  </a:ext>
                </a:extLst>
              </a:tr>
              <a:tr h="288855">
                <a:tc>
                  <a:txBody>
                    <a:bodyPr/>
                    <a:lstStyle/>
                    <a:p>
                      <a:pPr algn="l" fontAlgn="b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Rubik" panose="00000500000000000000" pitchFamily="2" charset="-79"/>
                          <a:cs typeface="Rubik" panose="00000500000000000000" pitchFamily="2" charset="-79"/>
                        </a:rPr>
                        <a:t>Costo del personale a carico Ateneo</a:t>
                      </a:r>
                    </a:p>
                  </a:txBody>
                  <a:tcPr marL="7388" marR="7388" marT="7388" marB="0" anchor="b">
                    <a:lnL>
                      <a:noFill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it-IT" sz="1200" b="1" i="0" u="none" strike="noStrike">
                          <a:solidFill>
                            <a:srgbClr val="000000"/>
                          </a:solidFill>
                          <a:effectLst/>
                          <a:latin typeface="Rubik" panose="00000500000000000000" pitchFamily="2" charset="-79"/>
                          <a:cs typeface="Rubik" panose="00000500000000000000" pitchFamily="2" charset="-79"/>
                        </a:rPr>
                        <a:t>&lt; 80%</a:t>
                      </a:r>
                    </a:p>
                  </a:txBody>
                  <a:tcPr marL="7388" marR="7388" marT="7388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it-IT" sz="1200" b="1" i="0" u="none" strike="noStrike">
                          <a:solidFill>
                            <a:srgbClr val="000000"/>
                          </a:solidFill>
                          <a:effectLst/>
                          <a:latin typeface="Rubik" panose="00000500000000000000" pitchFamily="2" charset="-79"/>
                          <a:cs typeface="Rubik" panose="00000500000000000000" pitchFamily="2" charset="-79"/>
                        </a:rPr>
                        <a:t>53,19%</a:t>
                      </a:r>
                    </a:p>
                  </a:txBody>
                  <a:tcPr marL="7388" marR="7388" marT="7388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it-IT" sz="1200" b="1" i="0" u="none" strike="noStrike">
                          <a:solidFill>
                            <a:srgbClr val="000000"/>
                          </a:solidFill>
                          <a:effectLst/>
                          <a:latin typeface="Rubik" panose="00000500000000000000" pitchFamily="2" charset="-79"/>
                          <a:cs typeface="Rubik" panose="00000500000000000000" pitchFamily="2" charset="-79"/>
                        </a:rPr>
                        <a:t>54,99%</a:t>
                      </a:r>
                    </a:p>
                  </a:txBody>
                  <a:tcPr marL="7388" marR="7388" marT="7388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it-IT" sz="1200" b="1" i="0" u="none" strike="noStrike">
                          <a:solidFill>
                            <a:srgbClr val="000000"/>
                          </a:solidFill>
                          <a:effectLst/>
                          <a:latin typeface="Rubik" panose="00000500000000000000" pitchFamily="2" charset="-79"/>
                          <a:cs typeface="Rubik" panose="00000500000000000000" pitchFamily="2" charset="-79"/>
                        </a:rPr>
                        <a:t>51,45%</a:t>
                      </a:r>
                    </a:p>
                  </a:txBody>
                  <a:tcPr marL="7388" marR="7388" marT="7388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it-IT" sz="1200" b="1" i="0" u="none" strike="noStrike">
                          <a:solidFill>
                            <a:srgbClr val="000000"/>
                          </a:solidFill>
                          <a:effectLst/>
                          <a:latin typeface="Rubik" panose="00000500000000000000" pitchFamily="2" charset="-79"/>
                          <a:cs typeface="Rubik" panose="00000500000000000000" pitchFamily="2" charset="-79"/>
                        </a:rPr>
                        <a:t>51,30%</a:t>
                      </a:r>
                    </a:p>
                  </a:txBody>
                  <a:tcPr marL="7388" marR="7388" marT="7388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it-IT" sz="1200" b="1" i="0" u="none" strike="noStrike">
                          <a:solidFill>
                            <a:srgbClr val="000000"/>
                          </a:solidFill>
                          <a:effectLst/>
                          <a:latin typeface="Rubik" panose="00000500000000000000" pitchFamily="2" charset="-79"/>
                          <a:cs typeface="Rubik" panose="00000500000000000000" pitchFamily="2" charset="-79"/>
                        </a:rPr>
                        <a:t>52,28%</a:t>
                      </a:r>
                    </a:p>
                  </a:txBody>
                  <a:tcPr marL="7388" marR="7388" marT="7388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it-IT" sz="1200" b="1" i="0" u="none" strike="noStrike">
                          <a:solidFill>
                            <a:srgbClr val="000000"/>
                          </a:solidFill>
                          <a:effectLst/>
                          <a:latin typeface="Rubik" panose="00000500000000000000" pitchFamily="2" charset="-79"/>
                          <a:cs typeface="Rubik" panose="00000500000000000000" pitchFamily="2" charset="-79"/>
                        </a:rPr>
                        <a:t>54,55%</a:t>
                      </a:r>
                    </a:p>
                  </a:txBody>
                  <a:tcPr marL="7388" marR="7388" marT="7388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it-IT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Rubik" panose="00000500000000000000" pitchFamily="2" charset="-79"/>
                          <a:cs typeface="Rubik" panose="00000500000000000000" pitchFamily="2" charset="-79"/>
                        </a:rPr>
                        <a:t>62,42%</a:t>
                      </a:r>
                    </a:p>
                  </a:txBody>
                  <a:tcPr marL="7388" marR="7388" marT="7388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it-IT" sz="1200" b="1" i="0" u="none" strike="noStrike">
                          <a:solidFill>
                            <a:srgbClr val="000000"/>
                          </a:solidFill>
                          <a:effectLst/>
                          <a:latin typeface="Rubik" panose="00000500000000000000" pitchFamily="2" charset="-79"/>
                          <a:cs typeface="Rubik" panose="00000500000000000000" pitchFamily="2" charset="-79"/>
                        </a:rPr>
                        <a:t>66,32%</a:t>
                      </a:r>
                    </a:p>
                  </a:txBody>
                  <a:tcPr marL="7388" marR="7388" marT="7388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66585767"/>
                  </a:ext>
                </a:extLst>
              </a:tr>
              <a:tr h="299555">
                <a:tc>
                  <a:txBody>
                    <a:bodyPr/>
                    <a:lstStyle/>
                    <a:p>
                      <a:pPr algn="l" fontAlgn="t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Rubik" panose="00000500000000000000" pitchFamily="2" charset="-79"/>
                          <a:cs typeface="Rubik" panose="00000500000000000000" pitchFamily="2" charset="-79"/>
                        </a:rPr>
                        <a:t>FFO+Pro3+Tasse netto rimborsi</a:t>
                      </a:r>
                    </a:p>
                  </a:txBody>
                  <a:tcPr marL="7388" marR="7388" marT="7388" marB="0">
                    <a:lnL>
                      <a:noFill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18042775"/>
                  </a:ext>
                </a:extLst>
              </a:tr>
              <a:tr h="310253">
                <a:tc>
                  <a:txBody>
                    <a:bodyPr/>
                    <a:lstStyle/>
                    <a:p>
                      <a:pPr algn="l" fontAlgn="ctr"/>
                      <a:r>
                        <a:rPr lang="it-IT" sz="1200" b="1" i="0" u="none" strike="noStrike">
                          <a:solidFill>
                            <a:srgbClr val="000000"/>
                          </a:solidFill>
                          <a:effectLst/>
                          <a:latin typeface="Rubik" panose="00000500000000000000" pitchFamily="2" charset="-79"/>
                          <a:cs typeface="Rubik" panose="00000500000000000000" pitchFamily="2" charset="-79"/>
                        </a:rPr>
                        <a:t>Indicatore sostenibilità economico finanziaria</a:t>
                      </a:r>
                    </a:p>
                  </a:txBody>
                  <a:tcPr marL="7388" marR="7388" marT="7388" marB="0" anchor="ctr">
                    <a:lnL>
                      <a:noFill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D4E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Rubik" panose="00000500000000000000" pitchFamily="2" charset="-79"/>
                          <a:cs typeface="Rubik" panose="00000500000000000000" pitchFamily="2" charset="-79"/>
                        </a:rPr>
                        <a:t> </a:t>
                      </a:r>
                    </a:p>
                  </a:txBody>
                  <a:tcPr marL="7388" marR="7388" marT="7388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D4E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Rubik" panose="00000500000000000000" pitchFamily="2" charset="-79"/>
                          <a:cs typeface="Rubik" panose="00000500000000000000" pitchFamily="2" charset="-79"/>
                        </a:rPr>
                        <a:t> </a:t>
                      </a:r>
                    </a:p>
                  </a:txBody>
                  <a:tcPr marL="7388" marR="7388" marT="7388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D4E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Rubik" panose="00000500000000000000" pitchFamily="2" charset="-79"/>
                          <a:cs typeface="Rubik" panose="00000500000000000000" pitchFamily="2" charset="-79"/>
                        </a:rPr>
                        <a:t> </a:t>
                      </a:r>
                    </a:p>
                  </a:txBody>
                  <a:tcPr marL="7388" marR="7388" marT="7388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D4E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Rubik" panose="00000500000000000000" pitchFamily="2" charset="-79"/>
                          <a:cs typeface="Rubik" panose="00000500000000000000" pitchFamily="2" charset="-79"/>
                        </a:rPr>
                        <a:t> </a:t>
                      </a:r>
                    </a:p>
                  </a:txBody>
                  <a:tcPr marL="7388" marR="7388" marT="7388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D4E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Rubik" panose="00000500000000000000" pitchFamily="2" charset="-79"/>
                          <a:cs typeface="Rubik" panose="00000500000000000000" pitchFamily="2" charset="-79"/>
                        </a:rPr>
                        <a:t> </a:t>
                      </a:r>
                    </a:p>
                  </a:txBody>
                  <a:tcPr marL="7388" marR="7388" marT="7388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D4E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Rubik" panose="00000500000000000000" pitchFamily="2" charset="-79"/>
                          <a:cs typeface="Rubik" panose="00000500000000000000" pitchFamily="2" charset="-79"/>
                        </a:rPr>
                        <a:t> </a:t>
                      </a:r>
                    </a:p>
                  </a:txBody>
                  <a:tcPr marL="7388" marR="7388" marT="7388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D4E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Rubik" panose="00000500000000000000" pitchFamily="2" charset="-79"/>
                          <a:cs typeface="Rubik" panose="00000500000000000000" pitchFamily="2" charset="-79"/>
                        </a:rPr>
                        <a:t> </a:t>
                      </a:r>
                    </a:p>
                  </a:txBody>
                  <a:tcPr marL="7388" marR="7388" marT="7388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D4E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Rubik" panose="00000500000000000000" pitchFamily="2" charset="-79"/>
                          <a:cs typeface="Rubik" panose="00000500000000000000" pitchFamily="2" charset="-79"/>
                        </a:rPr>
                        <a:t> </a:t>
                      </a:r>
                    </a:p>
                  </a:txBody>
                  <a:tcPr marL="7388" marR="7388" marT="7388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D4E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Rubik" panose="00000500000000000000" pitchFamily="2" charset="-79"/>
                          <a:cs typeface="Rubik" panose="00000500000000000000" pitchFamily="2" charset="-79"/>
                        </a:rPr>
                        <a:t> </a:t>
                      </a:r>
                    </a:p>
                  </a:txBody>
                  <a:tcPr marL="7388" marR="7388" marT="7388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D4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83254170"/>
                  </a:ext>
                </a:extLst>
              </a:tr>
              <a:tr h="577712">
                <a:tc>
                  <a:txBody>
                    <a:bodyPr/>
                    <a:lstStyle/>
                    <a:p>
                      <a:pPr algn="l" fontAlgn="b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Rubik" panose="00000500000000000000" pitchFamily="2" charset="-79"/>
                          <a:cs typeface="Rubik" panose="00000500000000000000" pitchFamily="2" charset="-79"/>
                        </a:rPr>
                        <a:t>82% (FFO+ Pro3+Tasse netto rimborsi-Fitti passivi)</a:t>
                      </a:r>
                    </a:p>
                  </a:txBody>
                  <a:tcPr marL="7388" marR="7388" marT="7388" marB="0" anchor="b">
                    <a:lnL>
                      <a:noFill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it-IT" sz="1200" b="1" i="0" u="none" strike="noStrike">
                          <a:solidFill>
                            <a:srgbClr val="000000"/>
                          </a:solidFill>
                          <a:effectLst/>
                          <a:latin typeface="Rubik" panose="00000500000000000000" pitchFamily="2" charset="-79"/>
                          <a:cs typeface="Rubik" panose="00000500000000000000" pitchFamily="2" charset="-79"/>
                        </a:rPr>
                        <a:t>&gt; 1</a:t>
                      </a:r>
                    </a:p>
                  </a:txBody>
                  <a:tcPr marL="7388" marR="7388" marT="7388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it-IT" sz="1200" b="1" i="0" u="none" strike="noStrike">
                          <a:solidFill>
                            <a:srgbClr val="000000"/>
                          </a:solidFill>
                          <a:effectLst/>
                          <a:latin typeface="Rubik" panose="00000500000000000000" pitchFamily="2" charset="-79"/>
                          <a:cs typeface="Rubik" panose="00000500000000000000" pitchFamily="2" charset="-79"/>
                        </a:rPr>
                        <a:t>1,47</a:t>
                      </a:r>
                    </a:p>
                  </a:txBody>
                  <a:tcPr marL="7388" marR="7388" marT="7388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it-IT" sz="1200" b="1" i="0" u="none" strike="noStrike">
                          <a:solidFill>
                            <a:srgbClr val="000000"/>
                          </a:solidFill>
                          <a:effectLst/>
                          <a:latin typeface="Rubik" panose="00000500000000000000" pitchFamily="2" charset="-79"/>
                          <a:cs typeface="Rubik" panose="00000500000000000000" pitchFamily="2" charset="-79"/>
                        </a:rPr>
                        <a:t>1,42</a:t>
                      </a:r>
                    </a:p>
                  </a:txBody>
                  <a:tcPr marL="7388" marR="7388" marT="7388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it-IT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Rubik" panose="00000500000000000000" pitchFamily="2" charset="-79"/>
                          <a:cs typeface="Rubik" panose="00000500000000000000" pitchFamily="2" charset="-79"/>
                        </a:rPr>
                        <a:t>1,53</a:t>
                      </a:r>
                    </a:p>
                  </a:txBody>
                  <a:tcPr marL="7388" marR="7388" marT="7388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it-IT" sz="1200" b="1" i="0" u="none" strike="noStrike">
                          <a:solidFill>
                            <a:srgbClr val="000000"/>
                          </a:solidFill>
                          <a:effectLst/>
                          <a:latin typeface="Rubik" panose="00000500000000000000" pitchFamily="2" charset="-79"/>
                          <a:cs typeface="Rubik" panose="00000500000000000000" pitchFamily="2" charset="-79"/>
                        </a:rPr>
                        <a:t>1,54</a:t>
                      </a:r>
                    </a:p>
                  </a:txBody>
                  <a:tcPr marL="7388" marR="7388" marT="7388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it-IT" sz="1200" b="1" i="0" u="none" strike="noStrike">
                          <a:solidFill>
                            <a:srgbClr val="000000"/>
                          </a:solidFill>
                          <a:effectLst/>
                          <a:latin typeface="Rubik" panose="00000500000000000000" pitchFamily="2" charset="-79"/>
                          <a:cs typeface="Rubik" panose="00000500000000000000" pitchFamily="2" charset="-79"/>
                        </a:rPr>
                        <a:t>1,51</a:t>
                      </a:r>
                    </a:p>
                  </a:txBody>
                  <a:tcPr marL="7388" marR="7388" marT="7388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it-IT" sz="1200" b="1" i="0" u="none" strike="noStrike">
                          <a:solidFill>
                            <a:srgbClr val="000000"/>
                          </a:solidFill>
                          <a:effectLst/>
                          <a:latin typeface="Rubik" panose="00000500000000000000" pitchFamily="2" charset="-79"/>
                          <a:cs typeface="Rubik" panose="00000500000000000000" pitchFamily="2" charset="-79"/>
                        </a:rPr>
                        <a:t>1,45</a:t>
                      </a:r>
                    </a:p>
                  </a:txBody>
                  <a:tcPr marL="7388" marR="7388" marT="7388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it-IT" sz="1200" b="1" i="0" u="none" strike="noStrike">
                          <a:solidFill>
                            <a:srgbClr val="000000"/>
                          </a:solidFill>
                          <a:effectLst/>
                          <a:latin typeface="Rubik" panose="00000500000000000000" pitchFamily="2" charset="-79"/>
                          <a:cs typeface="Rubik" panose="00000500000000000000" pitchFamily="2" charset="-79"/>
                        </a:rPr>
                        <a:t>1,27</a:t>
                      </a:r>
                    </a:p>
                  </a:txBody>
                  <a:tcPr marL="7388" marR="7388" marT="7388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r" fontAlgn="ctr"/>
                      <a:r>
                        <a:rPr lang="it-IT" sz="1200" b="1" i="0" u="none" strike="noStrike">
                          <a:solidFill>
                            <a:srgbClr val="000000"/>
                          </a:solidFill>
                          <a:effectLst/>
                          <a:latin typeface="Rubik" panose="00000500000000000000" pitchFamily="2" charset="-79"/>
                          <a:cs typeface="Rubik" panose="00000500000000000000" pitchFamily="2" charset="-79"/>
                        </a:rPr>
                        <a:t>1,20</a:t>
                      </a:r>
                    </a:p>
                  </a:txBody>
                  <a:tcPr marL="7388" marR="7388" marT="7388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36048432"/>
                  </a:ext>
                </a:extLst>
              </a:tr>
              <a:tr h="299555">
                <a:tc>
                  <a:txBody>
                    <a:bodyPr/>
                    <a:lstStyle/>
                    <a:p>
                      <a:pPr algn="l" fontAlgn="t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Rubik" panose="00000500000000000000" pitchFamily="2" charset="-79"/>
                          <a:cs typeface="Rubik" panose="00000500000000000000" pitchFamily="2" charset="-79"/>
                        </a:rPr>
                        <a:t>Costo del personale + Rimborso Mutui</a:t>
                      </a:r>
                    </a:p>
                  </a:txBody>
                  <a:tcPr marL="7388" marR="7388" marT="7388" marB="0">
                    <a:lnL>
                      <a:noFill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03058037"/>
                  </a:ext>
                </a:extLst>
              </a:tr>
              <a:tr h="310253">
                <a:tc>
                  <a:txBody>
                    <a:bodyPr/>
                    <a:lstStyle/>
                    <a:p>
                      <a:pPr algn="l" fontAlgn="ctr"/>
                      <a:r>
                        <a:rPr lang="it-IT" sz="1200" b="1" i="0" u="none" strike="noStrike">
                          <a:solidFill>
                            <a:srgbClr val="000000"/>
                          </a:solidFill>
                          <a:effectLst/>
                          <a:latin typeface="Rubik" panose="00000500000000000000" pitchFamily="2" charset="-79"/>
                          <a:cs typeface="Rubik" panose="00000500000000000000" pitchFamily="2" charset="-79"/>
                        </a:rPr>
                        <a:t>Indicatore indebitamento</a:t>
                      </a:r>
                    </a:p>
                  </a:txBody>
                  <a:tcPr marL="7388" marR="7388" marT="7388" marB="0" anchor="ctr">
                    <a:lnL>
                      <a:noFill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D4E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Rubik" panose="00000500000000000000" pitchFamily="2" charset="-79"/>
                          <a:cs typeface="Rubik" panose="00000500000000000000" pitchFamily="2" charset="-79"/>
                        </a:rPr>
                        <a:t> </a:t>
                      </a:r>
                    </a:p>
                  </a:txBody>
                  <a:tcPr marL="7388" marR="7388" marT="7388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D4E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Rubik" panose="00000500000000000000" pitchFamily="2" charset="-79"/>
                          <a:cs typeface="Rubik" panose="00000500000000000000" pitchFamily="2" charset="-79"/>
                        </a:rPr>
                        <a:t> </a:t>
                      </a:r>
                    </a:p>
                  </a:txBody>
                  <a:tcPr marL="7388" marR="7388" marT="7388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D4E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Rubik" panose="00000500000000000000" pitchFamily="2" charset="-79"/>
                          <a:cs typeface="Rubik" panose="00000500000000000000" pitchFamily="2" charset="-79"/>
                        </a:rPr>
                        <a:t> </a:t>
                      </a:r>
                    </a:p>
                  </a:txBody>
                  <a:tcPr marL="7388" marR="7388" marT="7388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D4E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Rubik" panose="00000500000000000000" pitchFamily="2" charset="-79"/>
                          <a:cs typeface="Rubik" panose="00000500000000000000" pitchFamily="2" charset="-79"/>
                        </a:rPr>
                        <a:t> </a:t>
                      </a:r>
                    </a:p>
                  </a:txBody>
                  <a:tcPr marL="7388" marR="7388" marT="7388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D4E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Rubik" panose="00000500000000000000" pitchFamily="2" charset="-79"/>
                          <a:cs typeface="Rubik" panose="00000500000000000000" pitchFamily="2" charset="-79"/>
                        </a:rPr>
                        <a:t> </a:t>
                      </a:r>
                    </a:p>
                  </a:txBody>
                  <a:tcPr marL="7388" marR="7388" marT="7388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D4E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Rubik" panose="00000500000000000000" pitchFamily="2" charset="-79"/>
                          <a:cs typeface="Rubik" panose="00000500000000000000" pitchFamily="2" charset="-79"/>
                        </a:rPr>
                        <a:t> </a:t>
                      </a:r>
                    </a:p>
                  </a:txBody>
                  <a:tcPr marL="7388" marR="7388" marT="7388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D4E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Rubik" panose="00000500000000000000" pitchFamily="2" charset="-79"/>
                          <a:cs typeface="Rubik" panose="00000500000000000000" pitchFamily="2" charset="-79"/>
                        </a:rPr>
                        <a:t> </a:t>
                      </a:r>
                    </a:p>
                  </a:txBody>
                  <a:tcPr marL="7388" marR="7388" marT="7388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D4E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Rubik" panose="00000500000000000000" pitchFamily="2" charset="-79"/>
                          <a:cs typeface="Rubik" panose="00000500000000000000" pitchFamily="2" charset="-79"/>
                        </a:rPr>
                        <a:t> </a:t>
                      </a:r>
                    </a:p>
                  </a:txBody>
                  <a:tcPr marL="7388" marR="7388" marT="7388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D4E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Rubik" panose="00000500000000000000" pitchFamily="2" charset="-79"/>
                          <a:cs typeface="Rubik" panose="00000500000000000000" pitchFamily="2" charset="-79"/>
                        </a:rPr>
                        <a:t> </a:t>
                      </a:r>
                    </a:p>
                  </a:txBody>
                  <a:tcPr marL="7388" marR="7388" marT="7388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D4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06733843"/>
                  </a:ext>
                </a:extLst>
              </a:tr>
              <a:tr h="288855">
                <a:tc>
                  <a:txBody>
                    <a:bodyPr/>
                    <a:lstStyle/>
                    <a:p>
                      <a:pPr algn="l" fontAlgn="b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Rubik" panose="00000500000000000000" pitchFamily="2" charset="-79"/>
                          <a:cs typeface="Rubik" panose="00000500000000000000" pitchFamily="2" charset="-79"/>
                        </a:rPr>
                        <a:t>Rimborso Mutui</a:t>
                      </a:r>
                    </a:p>
                  </a:txBody>
                  <a:tcPr marL="7388" marR="7388" marT="7388" marB="0" anchor="b">
                    <a:lnL>
                      <a:noFill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it-IT" sz="1200" b="1" i="0" u="none" strike="noStrike">
                          <a:solidFill>
                            <a:srgbClr val="000000"/>
                          </a:solidFill>
                          <a:effectLst/>
                          <a:latin typeface="Rubik" panose="00000500000000000000" pitchFamily="2" charset="-79"/>
                          <a:cs typeface="Rubik" panose="00000500000000000000" pitchFamily="2" charset="-79"/>
                        </a:rPr>
                        <a:t>&lt; 15%</a:t>
                      </a:r>
                    </a:p>
                  </a:txBody>
                  <a:tcPr marL="7388" marR="7388" marT="7388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DEBF7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it-IT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Rubik" panose="00000500000000000000" pitchFamily="2" charset="-79"/>
                          <a:cs typeface="Rubik" panose="00000500000000000000" pitchFamily="2" charset="-79"/>
                        </a:rPr>
                        <a:t>3,02%</a:t>
                      </a:r>
                    </a:p>
                  </a:txBody>
                  <a:tcPr marL="7388" marR="7388" marT="7388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DEBF7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it-IT" sz="1200" b="1" i="0" u="none" strike="noStrike">
                          <a:solidFill>
                            <a:srgbClr val="000000"/>
                          </a:solidFill>
                          <a:effectLst/>
                          <a:latin typeface="Rubik" panose="00000500000000000000" pitchFamily="2" charset="-79"/>
                          <a:cs typeface="Rubik" panose="00000500000000000000" pitchFamily="2" charset="-79"/>
                        </a:rPr>
                        <a:t>3,01%</a:t>
                      </a:r>
                    </a:p>
                  </a:txBody>
                  <a:tcPr marL="7388" marR="7388" marT="7388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DEBF7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it-IT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Rubik" panose="00000500000000000000" pitchFamily="2" charset="-79"/>
                          <a:cs typeface="Rubik" panose="00000500000000000000" pitchFamily="2" charset="-79"/>
                        </a:rPr>
                        <a:t>2,47%</a:t>
                      </a:r>
                    </a:p>
                  </a:txBody>
                  <a:tcPr marL="7388" marR="7388" marT="7388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DEBF7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it-IT" sz="1200" b="1" i="0" u="none" strike="noStrike">
                          <a:solidFill>
                            <a:srgbClr val="000000"/>
                          </a:solidFill>
                          <a:effectLst/>
                          <a:latin typeface="Rubik" panose="00000500000000000000" pitchFamily="2" charset="-79"/>
                          <a:cs typeface="Rubik" panose="00000500000000000000" pitchFamily="2" charset="-79"/>
                        </a:rPr>
                        <a:t>2,25%</a:t>
                      </a:r>
                    </a:p>
                  </a:txBody>
                  <a:tcPr marL="7388" marR="7388" marT="7388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DEBF7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it-IT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Rubik" panose="00000500000000000000" pitchFamily="2" charset="-79"/>
                          <a:cs typeface="Rubik" panose="00000500000000000000" pitchFamily="2" charset="-79"/>
                        </a:rPr>
                        <a:t>2,13%</a:t>
                      </a:r>
                    </a:p>
                  </a:txBody>
                  <a:tcPr marL="7388" marR="7388" marT="7388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DEBF7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it-IT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Rubik" panose="00000500000000000000" pitchFamily="2" charset="-79"/>
                          <a:cs typeface="Rubik" panose="00000500000000000000" pitchFamily="2" charset="-79"/>
                        </a:rPr>
                        <a:t>2,17%</a:t>
                      </a:r>
                    </a:p>
                  </a:txBody>
                  <a:tcPr marL="7388" marR="7388" marT="7388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DEBF7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it-IT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Rubik" panose="00000500000000000000" pitchFamily="2" charset="-79"/>
                          <a:cs typeface="Rubik" panose="00000500000000000000" pitchFamily="2" charset="-79"/>
                        </a:rPr>
                        <a:t>2,69%</a:t>
                      </a:r>
                    </a:p>
                  </a:txBody>
                  <a:tcPr marL="7388" marR="7388" marT="7388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DEBF7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it-IT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Rubik" panose="00000500000000000000" pitchFamily="2" charset="-79"/>
                          <a:cs typeface="Rubik" panose="00000500000000000000" pitchFamily="2" charset="-79"/>
                        </a:rPr>
                        <a:t>2,96%</a:t>
                      </a:r>
                    </a:p>
                  </a:txBody>
                  <a:tcPr marL="7388" marR="7388" marT="7388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DEB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55515457"/>
                  </a:ext>
                </a:extLst>
              </a:tr>
              <a:tr h="577712">
                <a:tc>
                  <a:txBody>
                    <a:bodyPr/>
                    <a:lstStyle/>
                    <a:p>
                      <a:pPr algn="l" fontAlgn="t"/>
                      <a:r>
                        <a:rPr lang="it-IT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Rubik" panose="00000500000000000000" pitchFamily="2" charset="-79"/>
                          <a:cs typeface="Rubik" panose="00000500000000000000" pitchFamily="2" charset="-79"/>
                        </a:rPr>
                        <a:t>FFO+Pro3+Tasse netto rimborsi-Costo personale-Fitti passivi</a:t>
                      </a:r>
                    </a:p>
                  </a:txBody>
                  <a:tcPr marL="7388" marR="7388" marT="7388" marB="0">
                    <a:lnL>
                      <a:noFill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DEBF7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61097246"/>
                  </a:ext>
                </a:extLst>
              </a:tr>
            </a:tbl>
          </a:graphicData>
        </a:graphic>
      </p:graphicFrame>
      <p:sp>
        <p:nvSpPr>
          <p:cNvPr id="5" name="Fumetto: ovale 4">
            <a:extLst>
              <a:ext uri="{FF2B5EF4-FFF2-40B4-BE49-F238E27FC236}">
                <a16:creationId xmlns:a16="http://schemas.microsoft.com/office/drawing/2014/main" id="{F6441F89-F008-4A64-8E59-EA1F2CDC97C0}"/>
              </a:ext>
            </a:extLst>
          </p:cNvPr>
          <p:cNvSpPr/>
          <p:nvPr/>
        </p:nvSpPr>
        <p:spPr>
          <a:xfrm>
            <a:off x="7126666" y="314407"/>
            <a:ext cx="1207512" cy="946199"/>
          </a:xfrm>
          <a:prstGeom prst="wedgeEllipseCallout">
            <a:avLst>
              <a:gd name="adj1" fmla="val 76869"/>
              <a:gd name="adj2" fmla="val 226383"/>
            </a:avLst>
          </a:prstGeom>
          <a:noFill/>
          <a:ln w="127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200" b="1" i="1" dirty="0">
                <a:solidFill>
                  <a:schemeClr val="tx1"/>
                </a:solidFill>
                <a:latin typeface="Rubik" panose="00000500000000000000" pitchFamily="2" charset="-79"/>
                <a:cs typeface="Rubik" panose="00000500000000000000" pitchFamily="2" charset="-79"/>
              </a:rPr>
              <a:t>Stima 57,56%</a:t>
            </a:r>
          </a:p>
        </p:txBody>
      </p:sp>
      <p:sp>
        <p:nvSpPr>
          <p:cNvPr id="11" name="Fumetto: ovale 10">
            <a:extLst>
              <a:ext uri="{FF2B5EF4-FFF2-40B4-BE49-F238E27FC236}">
                <a16:creationId xmlns:a16="http://schemas.microsoft.com/office/drawing/2014/main" id="{81EA5BC7-A5F8-4182-9393-D86E1871DED6}"/>
              </a:ext>
            </a:extLst>
          </p:cNvPr>
          <p:cNvSpPr/>
          <p:nvPr/>
        </p:nvSpPr>
        <p:spPr>
          <a:xfrm>
            <a:off x="10558592" y="4508738"/>
            <a:ext cx="1488332" cy="767781"/>
          </a:xfrm>
          <a:prstGeom prst="wedgeEllipseCallout">
            <a:avLst>
              <a:gd name="adj1" fmla="val -116170"/>
              <a:gd name="adj2" fmla="val 34449"/>
            </a:avLst>
          </a:prstGeom>
          <a:noFill/>
          <a:ln w="12700"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200" b="1" i="1" dirty="0">
                <a:solidFill>
                  <a:schemeClr val="tx1"/>
                </a:solidFill>
                <a:latin typeface="Rubik" panose="00000500000000000000" pitchFamily="2" charset="-79"/>
                <a:cs typeface="Rubik" panose="00000500000000000000" pitchFamily="2" charset="-79"/>
              </a:rPr>
              <a:t>Stima </a:t>
            </a:r>
          </a:p>
          <a:p>
            <a:pPr algn="ctr"/>
            <a:r>
              <a:rPr lang="it-IT" sz="1200" b="1" i="1" dirty="0">
                <a:solidFill>
                  <a:schemeClr val="tx1"/>
                </a:solidFill>
                <a:latin typeface="Rubik" panose="00000500000000000000" pitchFamily="2" charset="-79"/>
                <a:cs typeface="Rubik" panose="00000500000000000000" pitchFamily="2" charset="-79"/>
              </a:rPr>
              <a:t>3,01%</a:t>
            </a:r>
          </a:p>
        </p:txBody>
      </p:sp>
      <p:sp>
        <p:nvSpPr>
          <p:cNvPr id="12" name="Fumetto: ovale 11">
            <a:extLst>
              <a:ext uri="{FF2B5EF4-FFF2-40B4-BE49-F238E27FC236}">
                <a16:creationId xmlns:a16="http://schemas.microsoft.com/office/drawing/2014/main" id="{BBB9C87F-AB30-4256-BFD3-9429D7F02CA7}"/>
              </a:ext>
            </a:extLst>
          </p:cNvPr>
          <p:cNvSpPr/>
          <p:nvPr/>
        </p:nvSpPr>
        <p:spPr>
          <a:xfrm>
            <a:off x="6507694" y="5524882"/>
            <a:ext cx="1237944" cy="763583"/>
          </a:xfrm>
          <a:prstGeom prst="wedgeEllipseCallout">
            <a:avLst>
              <a:gd name="adj1" fmla="val 118140"/>
              <a:gd name="adj2" fmla="val -221484"/>
            </a:avLst>
          </a:prstGeom>
          <a:noFill/>
          <a:ln w="127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200" b="1" i="1" dirty="0">
                <a:solidFill>
                  <a:schemeClr val="tx1"/>
                </a:solidFill>
                <a:latin typeface="Rubik" panose="00000500000000000000" pitchFamily="2" charset="-79"/>
                <a:cs typeface="Rubik" panose="00000500000000000000" pitchFamily="2" charset="-79"/>
              </a:rPr>
              <a:t>Stima 1,38</a:t>
            </a:r>
          </a:p>
        </p:txBody>
      </p:sp>
      <p:sp>
        <p:nvSpPr>
          <p:cNvPr id="13" name="Fumetto: ovale 12">
            <a:extLst>
              <a:ext uri="{FF2B5EF4-FFF2-40B4-BE49-F238E27FC236}">
                <a16:creationId xmlns:a16="http://schemas.microsoft.com/office/drawing/2014/main" id="{0B73E09D-6176-4712-BFD5-0F98420AF0BE}"/>
              </a:ext>
            </a:extLst>
          </p:cNvPr>
          <p:cNvSpPr/>
          <p:nvPr/>
        </p:nvSpPr>
        <p:spPr>
          <a:xfrm>
            <a:off x="10558592" y="1996294"/>
            <a:ext cx="1207512" cy="946199"/>
          </a:xfrm>
          <a:prstGeom prst="wedgeEllipseCallout">
            <a:avLst>
              <a:gd name="adj1" fmla="val -114057"/>
              <a:gd name="adj2" fmla="val 53666"/>
            </a:avLst>
          </a:prstGeom>
          <a:noFill/>
          <a:ln w="1270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200" b="1" i="1" dirty="0">
                <a:solidFill>
                  <a:schemeClr val="tx1"/>
                </a:solidFill>
                <a:latin typeface="Rubik" panose="00000500000000000000" pitchFamily="2" charset="-79"/>
                <a:cs typeface="Rubik" panose="00000500000000000000" pitchFamily="2" charset="-79"/>
              </a:rPr>
              <a:t>Stima 66,25%</a:t>
            </a:r>
          </a:p>
        </p:txBody>
      </p:sp>
      <p:sp>
        <p:nvSpPr>
          <p:cNvPr id="14" name="Fumetto: ovale 13">
            <a:extLst>
              <a:ext uri="{FF2B5EF4-FFF2-40B4-BE49-F238E27FC236}">
                <a16:creationId xmlns:a16="http://schemas.microsoft.com/office/drawing/2014/main" id="{959A28B1-40E0-4759-B20B-8BFB519AF99C}"/>
              </a:ext>
            </a:extLst>
          </p:cNvPr>
          <p:cNvSpPr/>
          <p:nvPr/>
        </p:nvSpPr>
        <p:spPr>
          <a:xfrm>
            <a:off x="10725404" y="3203403"/>
            <a:ext cx="1211899" cy="889819"/>
          </a:xfrm>
          <a:prstGeom prst="wedgeEllipseCallout">
            <a:avLst>
              <a:gd name="adj1" fmla="val -147848"/>
              <a:gd name="adj2" fmla="val 41176"/>
            </a:avLst>
          </a:prstGeom>
          <a:noFill/>
          <a:ln w="127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200" b="1" i="1" dirty="0">
                <a:solidFill>
                  <a:schemeClr val="tx1"/>
                </a:solidFill>
                <a:latin typeface="Rubik" panose="00000500000000000000" pitchFamily="2" charset="-79"/>
                <a:cs typeface="Rubik" panose="00000500000000000000" pitchFamily="2" charset="-79"/>
              </a:rPr>
              <a:t>Stima 1,20</a:t>
            </a:r>
          </a:p>
        </p:txBody>
      </p:sp>
      <p:sp>
        <p:nvSpPr>
          <p:cNvPr id="15" name="Fumetto: ovale 14">
            <a:extLst>
              <a:ext uri="{FF2B5EF4-FFF2-40B4-BE49-F238E27FC236}">
                <a16:creationId xmlns:a16="http://schemas.microsoft.com/office/drawing/2014/main" id="{291A7761-C9D2-4BB0-8CF1-ABEAE077EFB6}"/>
              </a:ext>
            </a:extLst>
          </p:cNvPr>
          <p:cNvSpPr/>
          <p:nvPr/>
        </p:nvSpPr>
        <p:spPr>
          <a:xfrm>
            <a:off x="8929064" y="5840552"/>
            <a:ext cx="1237944" cy="763583"/>
          </a:xfrm>
          <a:prstGeom prst="wedgeEllipseCallout">
            <a:avLst>
              <a:gd name="adj1" fmla="val -68092"/>
              <a:gd name="adj2" fmla="val -105555"/>
            </a:avLst>
          </a:prstGeom>
          <a:noFill/>
          <a:ln w="127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200" b="1" i="1" dirty="0">
                <a:solidFill>
                  <a:schemeClr val="tx1"/>
                </a:solidFill>
                <a:latin typeface="Rubik" panose="00000500000000000000" pitchFamily="2" charset="-79"/>
                <a:cs typeface="Rubik" panose="00000500000000000000" pitchFamily="2" charset="-79"/>
              </a:rPr>
              <a:t>Stima 2,37%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9" name="Google Shape;289;p10"/>
          <p:cNvSpPr txBox="1">
            <a:spLocks noGrp="1"/>
          </p:cNvSpPr>
          <p:nvPr>
            <p:ph type="title"/>
          </p:nvPr>
        </p:nvSpPr>
        <p:spPr>
          <a:xfrm>
            <a:off x="774828" y="342901"/>
            <a:ext cx="10650644" cy="9967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Rubik"/>
              <a:buNone/>
            </a:pPr>
            <a:r>
              <a:rPr lang="it-IT" dirty="0"/>
              <a:t>Patrimonio Netto vincolato</a:t>
            </a:r>
            <a:endParaRPr dirty="0"/>
          </a:p>
        </p:txBody>
      </p:sp>
      <p:graphicFrame>
        <p:nvGraphicFramePr>
          <p:cNvPr id="290" name="Google Shape;290;p10"/>
          <p:cNvGraphicFramePr/>
          <p:nvPr>
            <p:extLst>
              <p:ext uri="{D42A27DB-BD31-4B8C-83A1-F6EECF244321}">
                <p14:modId xmlns:p14="http://schemas.microsoft.com/office/powerpoint/2010/main" val="947909109"/>
              </p:ext>
            </p:extLst>
          </p:nvPr>
        </p:nvGraphicFramePr>
        <p:xfrm>
          <a:off x="330505" y="1085817"/>
          <a:ext cx="11490595" cy="4935825"/>
        </p:xfrm>
        <a:graphic>
          <a:graphicData uri="http://schemas.openxmlformats.org/drawingml/2006/table">
            <a:tbl>
              <a:tblPr>
                <a:noFill/>
                <a:tableStyleId>{00DD1853-6286-4480-95D5-B832237A60B2}</a:tableStyleId>
              </a:tblPr>
              <a:tblGrid>
                <a:gridCol w="229811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9811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9811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29811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29811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78447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it-IT" sz="1600" b="1" i="0" u="none" strike="noStrike" cap="none" dirty="0">
                          <a:solidFill>
                            <a:schemeClr val="lt1"/>
                          </a:solidFill>
                          <a:latin typeface="Rubik" panose="00000500000000000000" pitchFamily="2" charset="-79"/>
                          <a:ea typeface="Rubik"/>
                          <a:cs typeface="Rubik" panose="00000500000000000000" pitchFamily="2" charset="-79"/>
                          <a:sym typeface="Rubik"/>
                        </a:rPr>
                        <a:t>Descrizione </a:t>
                      </a:r>
                      <a:endParaRPr sz="1800" u="none" strike="noStrike" cap="none" dirty="0">
                        <a:latin typeface="Rubik" panose="00000500000000000000" pitchFamily="2" charset="-79"/>
                        <a:cs typeface="Rubik" panose="00000500000000000000" pitchFamily="2" charset="-79"/>
                      </a:endParaRPr>
                    </a:p>
                  </a:txBody>
                  <a:tcPr marL="16275" marR="16275" marT="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it-IT" sz="1600" b="1" i="0" u="none" strike="noStrike" cap="none" dirty="0">
                          <a:solidFill>
                            <a:schemeClr val="lt1"/>
                          </a:solidFill>
                          <a:latin typeface="Rubik" panose="00000500000000000000" pitchFamily="2" charset="-79"/>
                          <a:ea typeface="Rubik"/>
                          <a:cs typeface="Rubik" panose="00000500000000000000" pitchFamily="2" charset="-79"/>
                          <a:sym typeface="Rubik"/>
                        </a:rPr>
                        <a:t>Valore al 31.12.2024 [€/000]</a:t>
                      </a:r>
                      <a:endParaRPr sz="1800" u="none" strike="noStrike" cap="none" dirty="0">
                        <a:latin typeface="Rubik" panose="00000500000000000000" pitchFamily="2" charset="-79"/>
                        <a:cs typeface="Rubik" panose="00000500000000000000" pitchFamily="2" charset="-79"/>
                      </a:endParaRPr>
                    </a:p>
                  </a:txBody>
                  <a:tcPr marL="16275" marR="16275" marT="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it-IT" sz="1600" b="1" i="0" u="none" strike="noStrike" cap="none">
                          <a:solidFill>
                            <a:schemeClr val="lt1"/>
                          </a:solidFill>
                          <a:latin typeface="Rubik" panose="00000500000000000000" pitchFamily="2" charset="-79"/>
                          <a:ea typeface="Rubik"/>
                          <a:cs typeface="Rubik" panose="00000500000000000000" pitchFamily="2" charset="-79"/>
                          <a:sym typeface="Rubik"/>
                        </a:rPr>
                        <a:t>Utilizzo (decremento) [€/000]</a:t>
                      </a:r>
                      <a:endParaRPr sz="1800" u="none" strike="noStrike" cap="none">
                        <a:latin typeface="Rubik" panose="00000500000000000000" pitchFamily="2" charset="-79"/>
                        <a:cs typeface="Rubik" panose="00000500000000000000" pitchFamily="2" charset="-79"/>
                      </a:endParaRPr>
                    </a:p>
                  </a:txBody>
                  <a:tcPr marL="16275" marR="16275" marT="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it-IT" sz="1600" b="1" i="0" u="none" strike="noStrike" cap="none">
                          <a:solidFill>
                            <a:schemeClr val="lt1"/>
                          </a:solidFill>
                          <a:latin typeface="Rubik" panose="00000500000000000000" pitchFamily="2" charset="-79"/>
                          <a:ea typeface="Rubik"/>
                          <a:cs typeface="Rubik" panose="00000500000000000000" pitchFamily="2" charset="-79"/>
                          <a:sym typeface="Rubik"/>
                        </a:rPr>
                        <a:t>Incremento [€/000]</a:t>
                      </a:r>
                      <a:endParaRPr sz="1800" u="none" strike="noStrike" cap="none">
                        <a:latin typeface="Rubik" panose="00000500000000000000" pitchFamily="2" charset="-79"/>
                        <a:cs typeface="Rubik" panose="00000500000000000000" pitchFamily="2" charset="-79"/>
                      </a:endParaRPr>
                    </a:p>
                  </a:txBody>
                  <a:tcPr marL="16275" marR="16275" marT="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it-IT" sz="1600" b="1" i="0" u="none" strike="noStrike" cap="none" dirty="0">
                          <a:solidFill>
                            <a:schemeClr val="lt1"/>
                          </a:solidFill>
                          <a:latin typeface="Rubik"/>
                          <a:ea typeface="Rubik"/>
                          <a:cs typeface="Rubik"/>
                          <a:sym typeface="Rubik"/>
                        </a:rPr>
                        <a:t>Valore al 31.12.2025 [€/000]</a:t>
                      </a:r>
                      <a:endParaRPr sz="1800" u="none" strike="noStrike" cap="none" dirty="0"/>
                    </a:p>
                  </a:txBody>
                  <a:tcPr marL="16275" marR="16275" marT="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4472C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8447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it-IT" sz="1600" b="0" i="0" u="none" strike="noStrike" cap="none">
                          <a:solidFill>
                            <a:srgbClr val="000000"/>
                          </a:solidFill>
                          <a:latin typeface="Rubik" panose="00000500000000000000" pitchFamily="2" charset="-79"/>
                          <a:ea typeface="Rubik"/>
                          <a:cs typeface="Rubik" panose="00000500000000000000" pitchFamily="2" charset="-79"/>
                          <a:sym typeface="Rubik"/>
                        </a:rPr>
                        <a:t>1) Fondi vincolati destinati da terzi</a:t>
                      </a:r>
                      <a:endParaRPr sz="1800" u="none" strike="noStrike" cap="none">
                        <a:latin typeface="Rubik" panose="00000500000000000000" pitchFamily="2" charset="-79"/>
                        <a:cs typeface="Rubik" panose="00000500000000000000" pitchFamily="2" charset="-79"/>
                      </a:endParaRPr>
                    </a:p>
                  </a:txBody>
                  <a:tcPr marL="16275" marR="16275" marT="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DD4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it-IT" sz="1600" b="0" i="0" u="none" strike="noStrike" cap="none" dirty="0">
                          <a:solidFill>
                            <a:srgbClr val="000000"/>
                          </a:solidFill>
                          <a:latin typeface="Rubik" panose="00000500000000000000" pitchFamily="2" charset="-79"/>
                          <a:ea typeface="Rubik"/>
                          <a:cs typeface="Rubik" panose="00000500000000000000" pitchFamily="2" charset="-79"/>
                          <a:sym typeface="Rubik"/>
                        </a:rPr>
                        <a:t>0</a:t>
                      </a:r>
                      <a:endParaRPr sz="1800" u="none" strike="noStrike" cap="none" dirty="0">
                        <a:latin typeface="Rubik" panose="00000500000000000000" pitchFamily="2" charset="-79"/>
                        <a:cs typeface="Rubik" panose="00000500000000000000" pitchFamily="2" charset="-79"/>
                      </a:endParaRPr>
                    </a:p>
                  </a:txBody>
                  <a:tcPr marL="16275" marR="16275" marT="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DD4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it-IT" sz="1600" b="0" i="0" u="none" strike="noStrike" cap="none" dirty="0">
                          <a:solidFill>
                            <a:srgbClr val="000000"/>
                          </a:solidFill>
                          <a:latin typeface="Rubik" panose="00000500000000000000" pitchFamily="2" charset="-79"/>
                          <a:ea typeface="Rubik"/>
                          <a:cs typeface="Rubik" panose="00000500000000000000" pitchFamily="2" charset="-79"/>
                          <a:sym typeface="Rubik"/>
                        </a:rPr>
                        <a:t>0</a:t>
                      </a:r>
                      <a:endParaRPr sz="1800" u="none" strike="noStrike" cap="none" dirty="0">
                        <a:latin typeface="Rubik" panose="00000500000000000000" pitchFamily="2" charset="-79"/>
                        <a:cs typeface="Rubik" panose="00000500000000000000" pitchFamily="2" charset="-79"/>
                      </a:endParaRPr>
                    </a:p>
                  </a:txBody>
                  <a:tcPr marL="16275" marR="16275" marT="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DD4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it-IT" sz="1600" b="0" i="0" u="none" strike="noStrike" cap="none" dirty="0">
                          <a:solidFill>
                            <a:srgbClr val="000000"/>
                          </a:solidFill>
                          <a:latin typeface="Rubik" panose="00000500000000000000" pitchFamily="2" charset="-79"/>
                          <a:ea typeface="Rubik"/>
                          <a:cs typeface="Rubik" panose="00000500000000000000" pitchFamily="2" charset="-79"/>
                          <a:sym typeface="Rubik"/>
                        </a:rPr>
                        <a:t>0</a:t>
                      </a:r>
                      <a:endParaRPr sz="1800" u="none" strike="noStrike" cap="none" dirty="0">
                        <a:latin typeface="Rubik" panose="00000500000000000000" pitchFamily="2" charset="-79"/>
                        <a:cs typeface="Rubik" panose="00000500000000000000" pitchFamily="2" charset="-79"/>
                      </a:endParaRPr>
                    </a:p>
                  </a:txBody>
                  <a:tcPr marL="16275" marR="16275" marT="0" marB="0" anchor="ctr">
                    <a:lnL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DD4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it-IT" sz="1600" b="0" i="0" u="none" strike="noStrike" cap="none" dirty="0">
                          <a:solidFill>
                            <a:srgbClr val="000000"/>
                          </a:solidFill>
                          <a:latin typeface="Rubik"/>
                          <a:ea typeface="Rubik"/>
                          <a:cs typeface="Rubik"/>
                          <a:sym typeface="Rubik"/>
                        </a:rPr>
                        <a:t>0</a:t>
                      </a:r>
                      <a:endParaRPr sz="1800" u="none" strike="noStrike" cap="none" dirty="0"/>
                    </a:p>
                  </a:txBody>
                  <a:tcPr marL="16275" marR="16275" marT="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DD4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2067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it-IT" sz="1600" b="0" i="0" u="none" strike="noStrike" cap="none">
                          <a:solidFill>
                            <a:srgbClr val="000000"/>
                          </a:solidFill>
                          <a:latin typeface="Rubik" panose="00000500000000000000" pitchFamily="2" charset="-79"/>
                          <a:ea typeface="Rubik"/>
                          <a:cs typeface="Rubik" panose="00000500000000000000" pitchFamily="2" charset="-79"/>
                          <a:sym typeface="Rubik"/>
                        </a:rPr>
                        <a:t>2) Fondi vincolati per decisione degli organi istituzionali</a:t>
                      </a:r>
                      <a:endParaRPr sz="1800" u="none" strike="noStrike" cap="none">
                        <a:latin typeface="Rubik" panose="00000500000000000000" pitchFamily="2" charset="-79"/>
                        <a:cs typeface="Rubik" panose="00000500000000000000" pitchFamily="2" charset="-79"/>
                      </a:endParaRPr>
                    </a:p>
                  </a:txBody>
                  <a:tcPr marL="16275" marR="16275" marT="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DD4E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Rubik" panose="00000500000000000000" pitchFamily="2" charset="-79"/>
                          <a:cs typeface="Rubik" panose="00000500000000000000" pitchFamily="2" charset="-79"/>
                        </a:rPr>
                        <a:t>189.810 </a:t>
                      </a:r>
                    </a:p>
                  </a:txBody>
                  <a:tcPr marL="0" marR="0" marT="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DD4E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Rubik" panose="00000500000000000000" pitchFamily="2" charset="-79"/>
                          <a:cs typeface="Rubik" panose="00000500000000000000" pitchFamily="2" charset="-79"/>
                        </a:rPr>
                        <a:t>- 2.944 </a:t>
                      </a:r>
                    </a:p>
                  </a:txBody>
                  <a:tcPr marL="0" marR="0" marT="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DD4E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Rubik" panose="00000500000000000000" pitchFamily="2" charset="-79"/>
                          <a:cs typeface="Rubik" panose="00000500000000000000" pitchFamily="2" charset="-79"/>
                        </a:rPr>
                        <a:t>14.125 </a:t>
                      </a:r>
                    </a:p>
                  </a:txBody>
                  <a:tcPr marL="0" marR="0" marT="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DD4E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Rubik" panose="00000500000000000000" pitchFamily="2" charset="-79"/>
                          <a:cs typeface="Rubik" panose="00000500000000000000" pitchFamily="2" charset="-79"/>
                        </a:rPr>
                        <a:t>200.991 </a:t>
                      </a:r>
                    </a:p>
                  </a:txBody>
                  <a:tcPr marL="0" marR="0" marT="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DD4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45687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it-IT" sz="1600" b="0" i="0" u="none" strike="noStrike" cap="none">
                          <a:solidFill>
                            <a:srgbClr val="000000"/>
                          </a:solidFill>
                          <a:latin typeface="Rubik" panose="00000500000000000000" pitchFamily="2" charset="-79"/>
                          <a:ea typeface="Rubik"/>
                          <a:cs typeface="Rubik" panose="00000500000000000000" pitchFamily="2" charset="-79"/>
                          <a:sym typeface="Rubik"/>
                        </a:rPr>
                        <a:t>3) Riserve vincolate (per progetti specifici, obblighi di legge, o altro)</a:t>
                      </a:r>
                      <a:endParaRPr sz="1800" u="none" strike="noStrike" cap="none">
                        <a:latin typeface="Rubik" panose="00000500000000000000" pitchFamily="2" charset="-79"/>
                        <a:cs typeface="Rubik" panose="00000500000000000000" pitchFamily="2" charset="-79"/>
                      </a:endParaRPr>
                    </a:p>
                  </a:txBody>
                  <a:tcPr marL="16275" marR="16275" marT="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DD4E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Rubik" panose="00000500000000000000" pitchFamily="2" charset="-79"/>
                          <a:cs typeface="Rubik" panose="00000500000000000000" pitchFamily="2" charset="-79"/>
                        </a:rPr>
                        <a:t>3 </a:t>
                      </a:r>
                    </a:p>
                  </a:txBody>
                  <a:tcPr marL="0" marR="0" marT="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DD4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it-IT" sz="1600" b="0" i="0" u="none" strike="noStrike" cap="none" dirty="0">
                          <a:solidFill>
                            <a:srgbClr val="000000"/>
                          </a:solidFill>
                          <a:latin typeface="Rubik" panose="00000500000000000000" pitchFamily="2" charset="-79"/>
                          <a:ea typeface="Rubik"/>
                          <a:cs typeface="Rubik" panose="00000500000000000000" pitchFamily="2" charset="-79"/>
                          <a:sym typeface="Rubik"/>
                        </a:rPr>
                        <a:t>0</a:t>
                      </a:r>
                      <a:endParaRPr lang="it-IT" sz="1800" u="none" strike="noStrike" cap="none" dirty="0">
                        <a:latin typeface="Rubik" panose="00000500000000000000" pitchFamily="2" charset="-79"/>
                        <a:cs typeface="Rubik" panose="00000500000000000000" pitchFamily="2" charset="-79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DD4E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Rubik" panose="00000500000000000000" pitchFamily="2" charset="-79"/>
                          <a:cs typeface="Rubik" panose="00000500000000000000" pitchFamily="2" charset="-79"/>
                        </a:rPr>
                        <a:t>3 </a:t>
                      </a:r>
                    </a:p>
                  </a:txBody>
                  <a:tcPr marL="0" marR="0" marT="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DD4E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Rubik" panose="00000500000000000000" pitchFamily="2" charset="-79"/>
                          <a:cs typeface="Rubik" panose="00000500000000000000" pitchFamily="2" charset="-79"/>
                        </a:rPr>
                        <a:t>6 </a:t>
                      </a:r>
                    </a:p>
                  </a:txBody>
                  <a:tcPr marL="0" marR="0" marT="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DD4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362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it-IT" sz="1600" b="1" i="0" u="none" strike="noStrike" cap="none">
                          <a:solidFill>
                            <a:schemeClr val="lt1"/>
                          </a:solidFill>
                          <a:latin typeface="Rubik" panose="00000500000000000000" pitchFamily="2" charset="-79"/>
                          <a:ea typeface="Rubik"/>
                          <a:cs typeface="Rubik" panose="00000500000000000000" pitchFamily="2" charset="-79"/>
                          <a:sym typeface="Rubik"/>
                        </a:rPr>
                        <a:t>TOTALE</a:t>
                      </a:r>
                      <a:endParaRPr sz="1800" u="none" strike="noStrike" cap="none">
                        <a:latin typeface="Rubik" panose="00000500000000000000" pitchFamily="2" charset="-79"/>
                        <a:cs typeface="Rubik" panose="00000500000000000000" pitchFamily="2" charset="-79"/>
                      </a:endParaRPr>
                    </a:p>
                  </a:txBody>
                  <a:tcPr marL="16275" marR="16275" marT="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Rubik" panose="00000500000000000000" pitchFamily="2" charset="-79"/>
                          <a:cs typeface="Rubik" panose="00000500000000000000" pitchFamily="2" charset="-79"/>
                        </a:rPr>
                        <a:t>189.813 </a:t>
                      </a:r>
                    </a:p>
                  </a:txBody>
                  <a:tcPr marL="0" marR="0" marT="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Rubik" panose="00000500000000000000" pitchFamily="2" charset="-79"/>
                          <a:cs typeface="Rubik" panose="00000500000000000000" pitchFamily="2" charset="-79"/>
                        </a:rPr>
                        <a:t>-  2.944 </a:t>
                      </a:r>
                    </a:p>
                  </a:txBody>
                  <a:tcPr marL="0" marR="0" marT="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Rubik" panose="00000500000000000000" pitchFamily="2" charset="-79"/>
                          <a:cs typeface="Rubik" panose="00000500000000000000" pitchFamily="2" charset="-79"/>
                        </a:rPr>
                        <a:t>14.128 </a:t>
                      </a:r>
                    </a:p>
                  </a:txBody>
                  <a:tcPr marL="0" marR="0" marT="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Rubik" panose="00000500000000000000" pitchFamily="2" charset="-79"/>
                          <a:cs typeface="Rubik" panose="00000500000000000000" pitchFamily="2" charset="-79"/>
                        </a:rPr>
                        <a:t> 200.997 </a:t>
                      </a:r>
                    </a:p>
                  </a:txBody>
                  <a:tcPr marL="0" marR="0" marT="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4472C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5312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endParaRPr sz="1600" u="none" strike="noStrike" cap="none">
                        <a:latin typeface="Rubik" panose="00000500000000000000" pitchFamily="2" charset="-79"/>
                        <a:cs typeface="Rubik" panose="00000500000000000000" pitchFamily="2" charset="-79"/>
                      </a:endParaRPr>
                    </a:p>
                  </a:txBody>
                  <a:tcPr marL="16275" marR="16275" marT="0" marB="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endParaRPr sz="1600" u="none" strike="noStrike" cap="none">
                        <a:latin typeface="Rubik" panose="00000500000000000000" pitchFamily="2" charset="-79"/>
                        <a:cs typeface="Rubik" panose="00000500000000000000" pitchFamily="2" charset="-79"/>
                      </a:endParaRPr>
                    </a:p>
                  </a:txBody>
                  <a:tcPr marL="16275" marR="16275" marT="0" marB="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it-IT" sz="1600" b="1" i="0" u="none" strike="noStrike" cap="none" dirty="0">
                          <a:solidFill>
                            <a:schemeClr val="lt1"/>
                          </a:solidFill>
                          <a:latin typeface="Rubik" panose="00000500000000000000" pitchFamily="2" charset="-79"/>
                          <a:ea typeface="Rubik"/>
                          <a:cs typeface="Rubik" panose="00000500000000000000" pitchFamily="2" charset="-79"/>
                          <a:sym typeface="Rubik"/>
                        </a:rPr>
                        <a:t>11.184</a:t>
                      </a:r>
                      <a:endParaRPr sz="1800" u="none" strike="noStrike" cap="none" dirty="0">
                        <a:latin typeface="Rubik" panose="00000500000000000000" pitchFamily="2" charset="-79"/>
                        <a:cs typeface="Rubik" panose="00000500000000000000" pitchFamily="2" charset="-79"/>
                      </a:endParaRPr>
                    </a:p>
                  </a:txBody>
                  <a:tcPr marL="16275" marR="16275" marT="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4472C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endParaRPr sz="1600" b="1" i="0" u="none" strike="noStrike" cap="none" dirty="0">
                        <a:solidFill>
                          <a:schemeClr val="lt1"/>
                        </a:solidFill>
                        <a:latin typeface="Rubik"/>
                        <a:ea typeface="Rubik"/>
                        <a:cs typeface="Rubik"/>
                        <a:sym typeface="Rubik"/>
                      </a:endParaRPr>
                    </a:p>
                  </a:txBody>
                  <a:tcPr marL="16275" marR="16275" marT="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2" name="Segnaposto numero diapositiva 1">
            <a:extLst>
              <a:ext uri="{FF2B5EF4-FFF2-40B4-BE49-F238E27FC236}">
                <a16:creationId xmlns:a16="http://schemas.microsoft.com/office/drawing/2014/main" id="{B44B4505-F38A-4663-A4B9-07DB2456BCC5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 smtClean="0"/>
              <a:t>17</a:t>
            </a:fld>
            <a:endParaRPr lang="it-IT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5" name="Google Shape;295;p2"/>
          <p:cNvSpPr txBox="1">
            <a:spLocks noGrp="1"/>
          </p:cNvSpPr>
          <p:nvPr>
            <p:ph type="title"/>
          </p:nvPr>
        </p:nvSpPr>
        <p:spPr>
          <a:xfrm>
            <a:off x="774828" y="342901"/>
            <a:ext cx="10650644" cy="9967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Rubik"/>
              <a:buNone/>
            </a:pPr>
            <a:r>
              <a:rPr lang="it-IT"/>
              <a:t>Patrimonio Netto - svincoli</a:t>
            </a:r>
            <a:endParaRPr/>
          </a:p>
        </p:txBody>
      </p:sp>
      <p:graphicFrame>
        <p:nvGraphicFramePr>
          <p:cNvPr id="296" name="Google Shape;296;p2"/>
          <p:cNvGraphicFramePr/>
          <p:nvPr>
            <p:extLst>
              <p:ext uri="{D42A27DB-BD31-4B8C-83A1-F6EECF244321}">
                <p14:modId xmlns:p14="http://schemas.microsoft.com/office/powerpoint/2010/main" val="309339169"/>
              </p:ext>
            </p:extLst>
          </p:nvPr>
        </p:nvGraphicFramePr>
        <p:xfrm>
          <a:off x="374573" y="1053373"/>
          <a:ext cx="11446526" cy="4751253"/>
        </p:xfrm>
        <a:graphic>
          <a:graphicData uri="http://schemas.openxmlformats.org/drawingml/2006/table">
            <a:tbl>
              <a:tblPr>
                <a:noFill/>
                <a:tableStyleId>{00DD1853-6286-4480-95D5-B832237A60B2}</a:tableStyleId>
              </a:tblPr>
              <a:tblGrid>
                <a:gridCol w="87897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5678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7051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it-IT" sz="1600" b="1" u="none" strike="noStrike" cap="none" dirty="0">
                          <a:solidFill>
                            <a:srgbClr val="FFFFFF"/>
                          </a:solidFill>
                          <a:latin typeface="Rubik"/>
                          <a:ea typeface="Rubik"/>
                          <a:cs typeface="Rubik"/>
                          <a:sym typeface="Rubik"/>
                        </a:rPr>
                        <a:t> </a:t>
                      </a:r>
                      <a:r>
                        <a:rPr lang="it-IT" sz="1600" b="1" i="0" u="none" strike="noStrike" cap="none" dirty="0">
                          <a:solidFill>
                            <a:srgbClr val="FFFFFF"/>
                          </a:solidFill>
                          <a:latin typeface="Rubik"/>
                          <a:ea typeface="Rubik"/>
                          <a:cs typeface="Rubik"/>
                          <a:sym typeface="Rubik"/>
                        </a:rPr>
                        <a:t>2) Fondi vincolati per decisione degli organi istituzionali</a:t>
                      </a:r>
                      <a:endParaRPr sz="1800" u="none" strike="noStrike" cap="none" dirty="0"/>
                    </a:p>
                  </a:txBody>
                  <a:tcPr marL="14325" marR="14325" marT="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it-IT" sz="1600" b="1" u="none" strike="noStrike" cap="none" dirty="0">
                          <a:solidFill>
                            <a:srgbClr val="FFFFFF"/>
                          </a:solidFill>
                          <a:latin typeface="Rubik"/>
                          <a:ea typeface="Rubik"/>
                          <a:cs typeface="Rubik"/>
                          <a:sym typeface="Rubik"/>
                        </a:rPr>
                        <a:t>Importo </a:t>
                      </a:r>
                      <a:r>
                        <a:rPr lang="it-IT" sz="1600" b="1" i="0" u="none" strike="noStrike" cap="none" dirty="0">
                          <a:solidFill>
                            <a:schemeClr val="lt1"/>
                          </a:solidFill>
                          <a:latin typeface="Rubik"/>
                          <a:ea typeface="Rubik"/>
                          <a:cs typeface="Rubik"/>
                          <a:sym typeface="Rubik"/>
                        </a:rPr>
                        <a:t>[€/000]</a:t>
                      </a:r>
                      <a:endParaRPr sz="1600" b="1" u="none" strike="noStrike" cap="none" dirty="0">
                        <a:solidFill>
                          <a:srgbClr val="FFFFFF"/>
                        </a:solidFill>
                        <a:latin typeface="Rubik"/>
                        <a:ea typeface="Rubik"/>
                        <a:cs typeface="Rubik"/>
                        <a:sym typeface="Rubik"/>
                      </a:endParaRPr>
                    </a:p>
                  </a:txBody>
                  <a:tcPr marL="14325" marR="14325" marT="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4472C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85778"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Rubik" panose="00000500000000000000" pitchFamily="2" charset="-79"/>
                          <a:cs typeface="Rubik" panose="00000500000000000000" pitchFamily="2" charset="-79"/>
                        </a:rPr>
                        <a:t>SVINCOLO quota patrimonio finalizzato al budget degli investimenti anni precedenti per quota ammortamento 2024</a:t>
                      </a:r>
                    </a:p>
                  </a:txBody>
                  <a:tcPr marL="0" marR="0" marT="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DD4E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Rubik" panose="00000500000000000000" pitchFamily="2" charset="-79"/>
                          <a:cs typeface="Rubik" panose="00000500000000000000" pitchFamily="2" charset="-79"/>
                        </a:rPr>
                        <a:t>999</a:t>
                      </a:r>
                    </a:p>
                  </a:txBody>
                  <a:tcPr marL="0" marR="0" marT="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DD4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97014"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effectLst/>
                          <a:latin typeface="Rubik" panose="00000500000000000000" pitchFamily="2" charset="-79"/>
                          <a:cs typeface="Rubik" panose="00000500000000000000" pitchFamily="2" charset="-79"/>
                        </a:rPr>
                        <a:t>SVINCOLO quota patrimonio finalizzato all'acquisto di attrezzature scientifiche per dipartimenti (CA 17/12/19 e CA 30/6/2020) per quota ammortamento 2024</a:t>
                      </a:r>
                    </a:p>
                  </a:txBody>
                  <a:tcPr marL="0" marR="0" marT="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8EB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effectLst/>
                          <a:latin typeface="Rubik" panose="00000500000000000000" pitchFamily="2" charset="-79"/>
                          <a:cs typeface="Rubik" panose="00000500000000000000" pitchFamily="2" charset="-79"/>
                        </a:rPr>
                        <a:t>87</a:t>
                      </a:r>
                    </a:p>
                  </a:txBody>
                  <a:tcPr marL="0" marR="0" marT="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8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32216"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effectLst/>
                          <a:latin typeface="Rubik" panose="00000500000000000000" pitchFamily="2" charset="-79"/>
                          <a:cs typeface="Rubik" panose="00000500000000000000" pitchFamily="2" charset="-79"/>
                        </a:rPr>
                        <a:t>SVINCOLO utile destinato alla  realizzazione del progetto “Mobility Systems and Experiences in the built environment in the post-Covid World” in collaborazione con la Graduate School of Design Harvard (GSD) (utile vincolato con delibere CdA del 27/10/2020 e 27/11/2020)</a:t>
                      </a:r>
                    </a:p>
                  </a:txBody>
                  <a:tcPr marL="0" marR="0" marT="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DD4E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effectLst/>
                          <a:latin typeface="Rubik" panose="00000500000000000000" pitchFamily="2" charset="-79"/>
                          <a:cs typeface="Rubik" panose="00000500000000000000" pitchFamily="2" charset="-79"/>
                        </a:rPr>
                        <a:t>689</a:t>
                      </a:r>
                    </a:p>
                  </a:txBody>
                  <a:tcPr marL="0" marR="0" marT="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DD4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85778"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Rubik" panose="00000500000000000000" pitchFamily="2" charset="-79"/>
                          <a:cs typeface="Rubik" panose="00000500000000000000" pitchFamily="2" charset="-79"/>
                        </a:rPr>
                        <a:t>SVINCOLO quota patrimonio finalizzato al budget degli investimenti anni precedenti (edilizia) per quota ammortamento 2024</a:t>
                      </a:r>
                    </a:p>
                  </a:txBody>
                  <a:tcPr marL="0" marR="0" marT="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8EB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effectLst/>
                          <a:latin typeface="Rubik" panose="00000500000000000000" pitchFamily="2" charset="-79"/>
                          <a:cs typeface="Rubik" panose="00000500000000000000" pitchFamily="2" charset="-79"/>
                        </a:rPr>
                        <a:t>371</a:t>
                      </a:r>
                    </a:p>
                  </a:txBody>
                  <a:tcPr marL="0" marR="0" marT="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8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85778"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Rubik" panose="00000500000000000000" pitchFamily="2" charset="-79"/>
                          <a:cs typeface="Rubik" panose="00000500000000000000" pitchFamily="2" charset="-79"/>
                        </a:rPr>
                        <a:t>Fondo vincolato per realizzazione di progetti (con utilizzo fondo)</a:t>
                      </a:r>
                    </a:p>
                  </a:txBody>
                  <a:tcPr marL="0" marR="0" marT="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DD4E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Rubik" panose="00000500000000000000" pitchFamily="2" charset="-79"/>
                          <a:cs typeface="Rubik" panose="00000500000000000000" pitchFamily="2" charset="-79"/>
                        </a:rPr>
                        <a:t>148</a:t>
                      </a:r>
                    </a:p>
                  </a:txBody>
                  <a:tcPr marL="0" marR="0" marT="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DD4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715861"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effectLst/>
                          <a:latin typeface="Rubik" panose="00000500000000000000" pitchFamily="2" charset="-79"/>
                          <a:cs typeface="Rubik" panose="00000500000000000000" pitchFamily="2" charset="-79"/>
                        </a:rPr>
                        <a:t>Fondo vincolato ammortamento immobilizzazioni pre-2014 (con utilizzo fondo)</a:t>
                      </a:r>
                    </a:p>
                  </a:txBody>
                  <a:tcPr marL="0" marR="0" marT="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8EB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Rubik" panose="00000500000000000000" pitchFamily="2" charset="-79"/>
                          <a:cs typeface="Rubik" panose="00000500000000000000" pitchFamily="2" charset="-79"/>
                        </a:rPr>
                        <a:t>649</a:t>
                      </a:r>
                    </a:p>
                  </a:txBody>
                  <a:tcPr marL="0" marR="0" marT="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8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8318"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Rubik" panose="00000500000000000000" pitchFamily="2" charset="-79"/>
                          <a:cs typeface="Rubik" panose="00000500000000000000" pitchFamily="2" charset="-79"/>
                        </a:rPr>
                        <a:t>Totale</a:t>
                      </a:r>
                    </a:p>
                  </a:txBody>
                  <a:tcPr marL="0" marR="0" marT="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Rubik" panose="00000500000000000000" pitchFamily="2" charset="-79"/>
                          <a:cs typeface="Rubik" panose="00000500000000000000" pitchFamily="2" charset="-79"/>
                        </a:rPr>
                        <a:t>2.944</a:t>
                      </a:r>
                    </a:p>
                  </a:txBody>
                  <a:tcPr marL="0" marR="0" marT="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2" name="Segnaposto numero diapositiva 1">
            <a:extLst>
              <a:ext uri="{FF2B5EF4-FFF2-40B4-BE49-F238E27FC236}">
                <a16:creationId xmlns:a16="http://schemas.microsoft.com/office/drawing/2014/main" id="{35BBE593-9329-4182-BA9C-BC5F70CF32B1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 smtClean="0"/>
              <a:t>18</a:t>
            </a:fld>
            <a:endParaRPr lang="it-IT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1" name="Google Shape;301;p26"/>
          <p:cNvSpPr txBox="1">
            <a:spLocks noGrp="1"/>
          </p:cNvSpPr>
          <p:nvPr>
            <p:ph type="title"/>
          </p:nvPr>
        </p:nvSpPr>
        <p:spPr>
          <a:xfrm>
            <a:off x="774828" y="320599"/>
            <a:ext cx="10650644" cy="9967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Rubik"/>
              <a:buNone/>
            </a:pPr>
            <a:r>
              <a:rPr lang="it-IT"/>
              <a:t>Patrimonio Netto - vincoli</a:t>
            </a:r>
            <a:endParaRPr/>
          </a:p>
        </p:txBody>
      </p:sp>
      <p:graphicFrame>
        <p:nvGraphicFramePr>
          <p:cNvPr id="302" name="Google Shape;302;p26"/>
          <p:cNvGraphicFramePr/>
          <p:nvPr>
            <p:extLst>
              <p:ext uri="{D42A27DB-BD31-4B8C-83A1-F6EECF244321}">
                <p14:modId xmlns:p14="http://schemas.microsoft.com/office/powerpoint/2010/main" val="1764557620"/>
              </p:ext>
            </p:extLst>
          </p:nvPr>
        </p:nvGraphicFramePr>
        <p:xfrm>
          <a:off x="352539" y="1133446"/>
          <a:ext cx="11501609" cy="4789325"/>
        </p:xfrm>
        <a:graphic>
          <a:graphicData uri="http://schemas.openxmlformats.org/drawingml/2006/table">
            <a:tbl>
              <a:tblPr>
                <a:noFill/>
                <a:tableStyleId>{00DD1853-6286-4480-95D5-B832237A60B2}</a:tableStyleId>
              </a:tblPr>
              <a:tblGrid>
                <a:gridCol w="883203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6957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0747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it-IT" sz="1600" b="1" u="none" strike="noStrike" cap="none" dirty="0">
                          <a:solidFill>
                            <a:srgbClr val="FFFFFF"/>
                          </a:solidFill>
                          <a:latin typeface="Rubik"/>
                          <a:ea typeface="Rubik"/>
                          <a:cs typeface="Rubik"/>
                          <a:sym typeface="Rubik"/>
                        </a:rPr>
                        <a:t> </a:t>
                      </a:r>
                      <a:r>
                        <a:rPr lang="it-IT" sz="1600" b="1" i="0" u="none" strike="noStrike" cap="none" dirty="0">
                          <a:solidFill>
                            <a:srgbClr val="FFFFFF"/>
                          </a:solidFill>
                          <a:latin typeface="Rubik"/>
                          <a:ea typeface="Rubik"/>
                          <a:cs typeface="Rubik"/>
                          <a:sym typeface="Rubik"/>
                        </a:rPr>
                        <a:t>2) Fondi vincolati per decisione degli organi istituzionali</a:t>
                      </a:r>
                      <a:endParaRPr sz="1600" u="none" strike="noStrike" cap="none" dirty="0"/>
                    </a:p>
                  </a:txBody>
                  <a:tcPr marL="19050" marR="19050" marT="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it-IT" sz="1600" b="1" u="none" strike="noStrike" cap="none">
                          <a:solidFill>
                            <a:srgbClr val="FFFFFF"/>
                          </a:solidFill>
                          <a:latin typeface="Rubik"/>
                          <a:ea typeface="Rubik"/>
                          <a:cs typeface="Rubik"/>
                          <a:sym typeface="Rubik"/>
                        </a:rPr>
                        <a:t>Importo  </a:t>
                      </a:r>
                      <a:r>
                        <a:rPr lang="it-IT" sz="1600" b="1" i="0" u="none" strike="noStrike" cap="none">
                          <a:solidFill>
                            <a:schemeClr val="lt1"/>
                          </a:solidFill>
                          <a:latin typeface="Rubik"/>
                          <a:ea typeface="Rubik"/>
                          <a:cs typeface="Rubik"/>
                          <a:sym typeface="Rubik"/>
                        </a:rPr>
                        <a:t>[€/000]</a:t>
                      </a:r>
                      <a:endParaRPr sz="1600" b="1" u="none" strike="noStrike" cap="none">
                        <a:solidFill>
                          <a:srgbClr val="FFFFFF"/>
                        </a:solidFill>
                        <a:latin typeface="Rubik"/>
                        <a:ea typeface="Rubik"/>
                        <a:cs typeface="Rubik"/>
                        <a:sym typeface="Rubik"/>
                      </a:endParaRPr>
                    </a:p>
                  </a:txBody>
                  <a:tcPr marL="19050" marR="19050" marT="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4472C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54850"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effectLst/>
                          <a:latin typeface="Rubik" panose="00000500000000000000" pitchFamily="2" charset="-79"/>
                          <a:cs typeface="Rubik" panose="00000500000000000000" pitchFamily="2" charset="-79"/>
                        </a:rPr>
                        <a:t>VINCOLO per costituzione riserva  per copertura da eventuale esposizione finanziamenti progetti PNRR in corso di svolgimento (vincolo utile posto con delibera CdA del 29/4/2025 di approvazione del Bilancio di esercizio 2024)</a:t>
                      </a:r>
                    </a:p>
                  </a:txBody>
                  <a:tcPr marL="0" marR="0" marT="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DD4E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effectLst/>
                          <a:latin typeface="Rubik" panose="00000500000000000000" pitchFamily="2" charset="-79"/>
                          <a:cs typeface="Rubik" panose="00000500000000000000" pitchFamily="2" charset="-79"/>
                        </a:rPr>
                        <a:t>3.300</a:t>
                      </a:r>
                    </a:p>
                  </a:txBody>
                  <a:tcPr marL="0" marR="0" marT="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DD4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54850"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effectLst/>
                          <a:latin typeface="Rubik" panose="00000500000000000000" pitchFamily="2" charset="-79"/>
                          <a:cs typeface="Rubik" panose="00000500000000000000" pitchFamily="2" charset="-79"/>
                        </a:rPr>
                        <a:t>VINCOLO utile finalizzato a finanziamento quota budget degli investimenti Bilancio di previsione 2026 destinata a investimenti diversi dall'edilizia universitaria </a:t>
                      </a:r>
                    </a:p>
                  </a:txBody>
                  <a:tcPr marL="0" marR="0" marT="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8EB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Rubik" panose="00000500000000000000" pitchFamily="2" charset="-79"/>
                          <a:cs typeface="Rubik" panose="00000500000000000000" pitchFamily="2" charset="-79"/>
                        </a:rPr>
                        <a:t>3.382</a:t>
                      </a:r>
                    </a:p>
                  </a:txBody>
                  <a:tcPr marL="0" marR="0" marT="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8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32275"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effectLst/>
                          <a:latin typeface="Rubik" panose="00000500000000000000" pitchFamily="2" charset="-79"/>
                          <a:cs typeface="Rubik" panose="00000500000000000000" pitchFamily="2" charset="-79"/>
                        </a:rPr>
                        <a:t>VINCOLO utile finalizzato a finanziamento quota budget economico Bilancio di previsione 2026 destinata alla realizzazione di attività innovative legate al PiSA 2023-2027 </a:t>
                      </a:r>
                    </a:p>
                  </a:txBody>
                  <a:tcPr marL="0" marR="0" marT="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DD4E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Rubik" panose="00000500000000000000" pitchFamily="2" charset="-79"/>
                          <a:cs typeface="Rubik" panose="00000500000000000000" pitchFamily="2" charset="-79"/>
                        </a:rPr>
                        <a:t>843</a:t>
                      </a:r>
                    </a:p>
                  </a:txBody>
                  <a:tcPr marL="0" marR="0" marT="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DD4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54850"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Rubik" panose="00000500000000000000" pitchFamily="2" charset="-79"/>
                          <a:cs typeface="Rubik" panose="00000500000000000000" pitchFamily="2" charset="-79"/>
                        </a:rPr>
                        <a:t>VINCOLO utile finalizzato a finanziamento quota budget degli investimenti Bilancio di previsione 2026 destinata a interventi di edilizia universitaria</a:t>
                      </a:r>
                    </a:p>
                  </a:txBody>
                  <a:tcPr marL="0" marR="0" marT="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8EB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effectLst/>
                          <a:latin typeface="Rubik" panose="00000500000000000000" pitchFamily="2" charset="-79"/>
                          <a:cs typeface="Rubik" panose="00000500000000000000" pitchFamily="2" charset="-79"/>
                        </a:rPr>
                        <a:t>2.850</a:t>
                      </a:r>
                    </a:p>
                  </a:txBody>
                  <a:tcPr marL="0" marR="0" marT="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8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32275"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Rubik" panose="00000500000000000000" pitchFamily="2" charset="-79"/>
                          <a:cs typeface="Rubik" panose="00000500000000000000" pitchFamily="2" charset="-79"/>
                        </a:rPr>
                        <a:t>VINCOLO utile finalizzato a finanziamento quota budget degli investimenti relativo all'annualità 2027 e 2028 del Bilancio di previsione del triennio 2026-2028 per gli interventi inseriti nel piano delle opere del triennio 2026-2028</a:t>
                      </a:r>
                    </a:p>
                  </a:txBody>
                  <a:tcPr marL="0" marR="0" marT="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DD4E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effectLst/>
                          <a:latin typeface="Rubik" panose="00000500000000000000" pitchFamily="2" charset="-79"/>
                          <a:cs typeface="Rubik" panose="00000500000000000000" pitchFamily="2" charset="-79"/>
                        </a:rPr>
                        <a:t>3.750</a:t>
                      </a:r>
                    </a:p>
                  </a:txBody>
                  <a:tcPr marL="0" marR="0" marT="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DD4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88400"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Rubik" panose="00000500000000000000" pitchFamily="2" charset="-79"/>
                          <a:cs typeface="Rubik" panose="00000500000000000000" pitchFamily="2" charset="-79"/>
                        </a:rPr>
                        <a:t>Riserva finalizzata al sostegno delle attività istituzionali alimentata dai proventi prodotti dalla concessione in uso temporaneo a terzi di spazi universitari</a:t>
                      </a:r>
                    </a:p>
                  </a:txBody>
                  <a:tcPr marL="0" marR="0" marT="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8EB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Rubik" panose="00000500000000000000" pitchFamily="2" charset="-79"/>
                          <a:cs typeface="Rubik" panose="00000500000000000000" pitchFamily="2" charset="-79"/>
                        </a:rPr>
                        <a:t>3</a:t>
                      </a:r>
                    </a:p>
                  </a:txBody>
                  <a:tcPr marL="0" marR="0" marT="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8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88400"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Rubik" panose="00000500000000000000" pitchFamily="2" charset="-79"/>
                          <a:cs typeface="Rubik" panose="00000500000000000000" pitchFamily="2" charset="-79"/>
                        </a:rPr>
                        <a:t>Totale</a:t>
                      </a:r>
                    </a:p>
                  </a:txBody>
                  <a:tcPr marL="0" marR="0" marT="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Rubik" panose="00000500000000000000" pitchFamily="2" charset="-79"/>
                          <a:cs typeface="Rubik" panose="00000500000000000000" pitchFamily="2" charset="-79"/>
                        </a:rPr>
                        <a:t>14.128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4472C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1288460"/>
                  </a:ext>
                </a:extLst>
              </a:tr>
            </a:tbl>
          </a:graphicData>
        </a:graphic>
      </p:graphicFrame>
      <p:sp>
        <p:nvSpPr>
          <p:cNvPr id="2" name="Segnaposto numero diapositiva 1">
            <a:extLst>
              <a:ext uri="{FF2B5EF4-FFF2-40B4-BE49-F238E27FC236}">
                <a16:creationId xmlns:a16="http://schemas.microsoft.com/office/drawing/2014/main" id="{4F7C3489-64DA-4E05-BC7D-E40C1047BF4D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 smtClean="0"/>
              <a:t>19</a:t>
            </a:fld>
            <a:endParaRPr lang="it-IT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g34e1b4610a3_0_0"/>
          <p:cNvSpPr txBox="1">
            <a:spLocks noGrp="1"/>
          </p:cNvSpPr>
          <p:nvPr>
            <p:ph type="body" idx="1"/>
          </p:nvPr>
        </p:nvSpPr>
        <p:spPr>
          <a:xfrm>
            <a:off x="769217" y="569535"/>
            <a:ext cx="10643100" cy="522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</a:pPr>
            <a:r>
              <a:rPr lang="it-IT" dirty="0"/>
              <a:t>Indice</a:t>
            </a:r>
            <a:endParaRPr dirty="0"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</a:pPr>
            <a:endParaRPr dirty="0"/>
          </a:p>
          <a:p>
            <a:pPr marL="457200" lvl="0" indent="-3365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700"/>
              <a:buChar char="•"/>
            </a:pPr>
            <a:r>
              <a:rPr lang="it-IT" sz="1700" b="0" dirty="0"/>
              <a:t>Analisi economica</a:t>
            </a:r>
            <a:endParaRPr sz="1700" b="0" dirty="0"/>
          </a:p>
          <a:p>
            <a:pPr marL="914400" lvl="1" indent="-3365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700"/>
              <a:buChar char="•"/>
            </a:pPr>
            <a:r>
              <a:rPr lang="it-IT" sz="1700" b="0" dirty="0"/>
              <a:t>Proventi operativi</a:t>
            </a:r>
            <a:endParaRPr sz="1700" b="0" dirty="0"/>
          </a:p>
          <a:p>
            <a:pPr marL="914400" lvl="1" indent="-3365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700"/>
              <a:buChar char="•"/>
            </a:pPr>
            <a:r>
              <a:rPr lang="it-IT" sz="1700" b="0" dirty="0"/>
              <a:t>Costi operativi</a:t>
            </a:r>
            <a:endParaRPr lang="it-IT" sz="1700" dirty="0"/>
          </a:p>
          <a:p>
            <a:pPr marL="914400" lvl="1" indent="-3365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700"/>
              <a:buChar char="•"/>
            </a:pPr>
            <a:endParaRPr sz="1700" b="0" dirty="0">
              <a:latin typeface="Arial"/>
              <a:ea typeface="Arial"/>
              <a:cs typeface="Arial"/>
              <a:sym typeface="Arial"/>
            </a:endParaRPr>
          </a:p>
          <a:p>
            <a:pPr marL="457200" lvl="0" indent="-3365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700"/>
              <a:buChar char="•"/>
            </a:pPr>
            <a:r>
              <a:rPr lang="it-IT" sz="1700" b="0" dirty="0"/>
              <a:t>Analisi patrimoniale</a:t>
            </a:r>
            <a:endParaRPr sz="1700" b="0" dirty="0"/>
          </a:p>
          <a:p>
            <a:pPr marL="914400" lvl="1" indent="-3365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700"/>
              <a:buChar char="•"/>
            </a:pPr>
            <a:r>
              <a:rPr lang="it-IT" sz="1700" b="0" dirty="0"/>
              <a:t>Immobilizzazioni</a:t>
            </a:r>
            <a:endParaRPr sz="1700" b="0" dirty="0"/>
          </a:p>
          <a:p>
            <a:pPr marL="914400" lvl="1" indent="-3365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700"/>
              <a:buChar char="•"/>
            </a:pPr>
            <a:r>
              <a:rPr lang="it-IT" sz="1700" b="0" dirty="0"/>
              <a:t>Crediti</a:t>
            </a:r>
            <a:endParaRPr sz="1700" b="0" dirty="0"/>
          </a:p>
          <a:p>
            <a:pPr marL="914400" lvl="1" indent="-3365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700"/>
              <a:buChar char="•"/>
            </a:pPr>
            <a:r>
              <a:rPr lang="it-IT" sz="1700" b="0" dirty="0"/>
              <a:t>Attivo corrente</a:t>
            </a:r>
            <a:endParaRPr sz="1700" b="0" dirty="0"/>
          </a:p>
          <a:p>
            <a:pPr marL="914400" lvl="1" indent="-3365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700"/>
              <a:buChar char="•"/>
            </a:pPr>
            <a:r>
              <a:rPr lang="it-IT" sz="1700" b="0" dirty="0"/>
              <a:t>Debiti</a:t>
            </a:r>
            <a:endParaRPr sz="1700" b="0" dirty="0"/>
          </a:p>
          <a:p>
            <a:pPr marL="914400" lvl="1" indent="-3365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700"/>
              <a:buChar char="•"/>
            </a:pPr>
            <a:r>
              <a:rPr lang="it-IT" sz="1700" b="0" dirty="0"/>
              <a:t>Patrimonio netto</a:t>
            </a:r>
            <a:endParaRPr sz="1700" b="0" dirty="0"/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700" b="0" dirty="0">
              <a:latin typeface="Arial"/>
              <a:ea typeface="Arial"/>
              <a:cs typeface="Arial"/>
              <a:sym typeface="Arial"/>
            </a:endParaRPr>
          </a:p>
          <a:p>
            <a:pPr marL="457200" lvl="0" indent="-3365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700"/>
              <a:buChar char="•"/>
            </a:pPr>
            <a:r>
              <a:rPr lang="it-IT" sz="1700" b="0" dirty="0"/>
              <a:t>Indicatori PROPER</a:t>
            </a:r>
            <a:endParaRPr sz="1700" b="0" dirty="0"/>
          </a:p>
          <a:p>
            <a:pPr marL="457200" lvl="0" indent="-3365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700"/>
              <a:buChar char="•"/>
            </a:pPr>
            <a:r>
              <a:rPr lang="it-IT" sz="1700" b="0" dirty="0"/>
              <a:t>Patrimonio Netto e destinazione</a:t>
            </a:r>
            <a:endParaRPr sz="1700" b="0" dirty="0"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</a:pPr>
            <a:endParaRPr dirty="0"/>
          </a:p>
        </p:txBody>
      </p:sp>
      <p:sp>
        <p:nvSpPr>
          <p:cNvPr id="2" name="Segnaposto numero diapositiva 1">
            <a:extLst>
              <a:ext uri="{FF2B5EF4-FFF2-40B4-BE49-F238E27FC236}">
                <a16:creationId xmlns:a16="http://schemas.microsoft.com/office/drawing/2014/main" id="{9C1D5AF4-DB65-4D42-B08C-A251B2488165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 smtClean="0"/>
              <a:t>2</a:t>
            </a:fld>
            <a:endParaRPr lang="it-IT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" name="Google Shape;307;p17"/>
          <p:cNvSpPr txBox="1">
            <a:spLocks noGrp="1"/>
          </p:cNvSpPr>
          <p:nvPr>
            <p:ph type="title"/>
          </p:nvPr>
        </p:nvSpPr>
        <p:spPr>
          <a:xfrm>
            <a:off x="774828" y="320599"/>
            <a:ext cx="10650644" cy="9967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0000"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11111"/>
              <a:buFont typeface="Rubik"/>
              <a:buNone/>
            </a:pPr>
            <a:r>
              <a:rPr lang="it-IT"/>
              <a:t>Proposta destinazione utile e ridefinizione dei fondi di PN</a:t>
            </a:r>
            <a:endParaRPr/>
          </a:p>
        </p:txBody>
      </p:sp>
      <p:graphicFrame>
        <p:nvGraphicFramePr>
          <p:cNvPr id="308" name="Google Shape;308;p17"/>
          <p:cNvGraphicFramePr/>
          <p:nvPr>
            <p:extLst>
              <p:ext uri="{D42A27DB-BD31-4B8C-83A1-F6EECF244321}">
                <p14:modId xmlns:p14="http://schemas.microsoft.com/office/powerpoint/2010/main" val="2763512996"/>
              </p:ext>
            </p:extLst>
          </p:nvPr>
        </p:nvGraphicFramePr>
        <p:xfrm>
          <a:off x="330506" y="1460534"/>
          <a:ext cx="11545677" cy="4125018"/>
        </p:xfrm>
        <a:graphic>
          <a:graphicData uri="http://schemas.openxmlformats.org/drawingml/2006/table">
            <a:tbl>
              <a:tblPr>
                <a:noFill/>
                <a:tableStyleId>{00DD1853-6286-4480-95D5-B832237A60B2}</a:tableStyleId>
              </a:tblPr>
              <a:tblGrid>
                <a:gridCol w="97506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47647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4830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9458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2369">
                <a:tc gridSpan="4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it-IT" sz="1600" b="1" i="0" u="none" strike="noStrike" cap="none" dirty="0">
                          <a:solidFill>
                            <a:srgbClr val="FFFFFF"/>
                          </a:solidFill>
                          <a:latin typeface="Rubik"/>
                          <a:ea typeface="Rubik"/>
                          <a:cs typeface="Rubik"/>
                          <a:sym typeface="Rubik"/>
                        </a:rPr>
                        <a:t>PATRIMONIO NON VINCOLATO </a:t>
                      </a:r>
                      <a:endParaRPr sz="1600" b="1" i="0" u="none" strike="noStrike" cap="none" dirty="0">
                        <a:solidFill>
                          <a:srgbClr val="FFFFFF"/>
                        </a:solidFill>
                        <a:latin typeface="Rubik"/>
                        <a:ea typeface="Rubik"/>
                        <a:cs typeface="Rubik"/>
                        <a:sym typeface="Rubik"/>
                      </a:endParaRPr>
                    </a:p>
                  </a:txBody>
                  <a:tcPr marL="44450" marR="4445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9785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it-IT" sz="1600" u="none" strike="noStrike" cap="none">
                          <a:solidFill>
                            <a:srgbClr val="000000"/>
                          </a:solidFill>
                          <a:latin typeface="Rubik"/>
                          <a:ea typeface="Rubik"/>
                          <a:cs typeface="Rubik"/>
                          <a:sym typeface="Rubik"/>
                        </a:rPr>
                        <a:t> </a:t>
                      </a:r>
                      <a:endParaRPr sz="16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44450" marR="4445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t-IT" sz="1600" b="1" u="none" strike="noStrike" cap="none" dirty="0">
                          <a:solidFill>
                            <a:schemeClr val="lt1"/>
                          </a:solidFill>
                          <a:latin typeface="Rubik"/>
                          <a:ea typeface="Rubik"/>
                          <a:cs typeface="Rubik"/>
                          <a:sym typeface="Rubik"/>
                        </a:rPr>
                        <a:t>Descrizione</a:t>
                      </a:r>
                      <a:endParaRPr sz="1600" u="none" strike="noStrike" cap="none" dirty="0">
                        <a:solidFill>
                          <a:schemeClr val="lt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44450" marR="4445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t-IT" sz="1600" b="1" u="none" strike="noStrike" cap="none">
                          <a:solidFill>
                            <a:schemeClr val="lt1"/>
                          </a:solidFill>
                          <a:latin typeface="Rubik"/>
                          <a:ea typeface="Rubik"/>
                          <a:cs typeface="Rubik"/>
                          <a:sym typeface="Rubik"/>
                        </a:rPr>
                        <a:t>Importo parziale €/000</a:t>
                      </a:r>
                      <a:endParaRPr sz="1600" u="none" strike="noStrike" cap="none">
                        <a:solidFill>
                          <a:schemeClr val="lt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44450" marR="4445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t-IT" sz="1600" b="1" u="none" strike="noStrike" cap="none">
                          <a:solidFill>
                            <a:schemeClr val="lt1"/>
                          </a:solidFill>
                          <a:latin typeface="Rubik"/>
                          <a:ea typeface="Rubik"/>
                          <a:cs typeface="Rubik"/>
                          <a:sym typeface="Rubik"/>
                        </a:rPr>
                        <a:t>Importo totale €/000</a:t>
                      </a:r>
                      <a:endParaRPr sz="1600" u="none" strike="noStrike" cap="none">
                        <a:solidFill>
                          <a:schemeClr val="lt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44450" marR="4445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2369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it-IT" sz="1600" b="1" u="none" strike="noStrike" cap="none">
                          <a:latin typeface="Rubik"/>
                          <a:ea typeface="Rubik"/>
                          <a:cs typeface="Rubik"/>
                          <a:sym typeface="Rubik"/>
                        </a:rPr>
                        <a:t>A</a:t>
                      </a:r>
                      <a:endParaRPr sz="16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44450" marR="4445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B3C6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t-IT" sz="1600" b="1" u="none" strike="noStrike" cap="none" dirty="0">
                          <a:latin typeface="Rubik"/>
                          <a:ea typeface="Rubik"/>
                          <a:cs typeface="Rubik"/>
                          <a:sym typeface="Rubik"/>
                        </a:rPr>
                        <a:t>Saldo al 31.12.2025</a:t>
                      </a:r>
                      <a:endParaRPr sz="1600" u="none" strike="noStrike" cap="none" dirty="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44450" marR="4445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B3C6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t-IT" sz="1600" u="none" strike="noStrike" cap="none">
                          <a:latin typeface="Rubik"/>
                          <a:ea typeface="Rubik"/>
                          <a:cs typeface="Rubik"/>
                          <a:sym typeface="Rubik"/>
                        </a:rPr>
                        <a:t> </a:t>
                      </a:r>
                      <a:endParaRPr sz="16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44450" marR="4445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B3C6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t-IT" sz="1600" b="1" u="none" strike="noStrike" cap="none" dirty="0">
                          <a:solidFill>
                            <a:srgbClr val="000000"/>
                          </a:solidFill>
                          <a:latin typeface="Rubik"/>
                          <a:ea typeface="Calibri"/>
                          <a:cs typeface="Rubik"/>
                          <a:sym typeface="Rubik"/>
                        </a:rPr>
                        <a:t>40.771</a:t>
                      </a:r>
                      <a:endParaRPr sz="1600" u="none" strike="noStrike" cap="none" dirty="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44450" marR="4445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B3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9785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it-IT" sz="1600" b="1" u="none" strike="noStrike" cap="none">
                          <a:latin typeface="Rubik"/>
                          <a:ea typeface="Rubik"/>
                          <a:cs typeface="Rubik"/>
                          <a:sym typeface="Rubik"/>
                        </a:rPr>
                        <a:t> </a:t>
                      </a:r>
                      <a:endParaRPr sz="16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44450" marR="4445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8EB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t-IT" sz="1600" u="none" strike="noStrike" cap="none" dirty="0">
                          <a:latin typeface="Rubik"/>
                          <a:ea typeface="Rubik"/>
                          <a:cs typeface="Rubik"/>
                          <a:sym typeface="Rubik"/>
                        </a:rPr>
                        <a:t>Incremento per permutazione economica dal Patrimonio vincolato al Patrimonio non vincolato</a:t>
                      </a:r>
                      <a:endParaRPr sz="1600" u="none" strike="noStrike" cap="none" dirty="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44450" marR="4445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8EB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t-IT" sz="1600" u="none" strike="noStrike" cap="none" dirty="0">
                          <a:latin typeface="Rubik"/>
                          <a:ea typeface="Calibri"/>
                          <a:cs typeface="Rubik"/>
                          <a:sym typeface="Rubik"/>
                        </a:rPr>
                        <a:t>12.462</a:t>
                      </a:r>
                      <a:endParaRPr sz="1600" u="none" strike="noStrike" cap="none" dirty="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44450" marR="4445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8EB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t-IT" sz="1600" b="1" u="none" strike="noStrike" cap="none">
                          <a:solidFill>
                            <a:srgbClr val="000000"/>
                          </a:solidFill>
                          <a:latin typeface="Rubik"/>
                          <a:ea typeface="Rubik"/>
                          <a:cs typeface="Rubik"/>
                          <a:sym typeface="Rubik"/>
                        </a:rPr>
                        <a:t> </a:t>
                      </a:r>
                      <a:endParaRPr sz="16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44450" marR="4445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8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214346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it-IT" sz="1600" b="1" u="none" strike="noStrike" cap="none">
                          <a:latin typeface="Rubik"/>
                          <a:ea typeface="Rubik"/>
                          <a:cs typeface="Rubik"/>
                          <a:sym typeface="Rubik"/>
                        </a:rPr>
                        <a:t> </a:t>
                      </a:r>
                      <a:endParaRPr sz="16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44450" marR="4445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8EB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t-IT" sz="1600" u="none" strike="noStrike" cap="none" dirty="0">
                          <a:latin typeface="Rubik"/>
                          <a:ea typeface="Rubik"/>
                          <a:cs typeface="Rubik"/>
                          <a:sym typeface="Rubik"/>
                        </a:rPr>
                        <a:t>Decremento per nuova destinazione utile per costituzione riserva finalizzata al sostegno delle attività istituzionali alimentata dai proventi prodotti dalla concessione in uso temporaneo a terzi di spazi universitari</a:t>
                      </a:r>
                      <a:endParaRPr sz="1600" u="none" strike="noStrike" cap="none" dirty="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44450" marR="4445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8EB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t-IT" sz="1600" u="none" strike="noStrike" cap="none" dirty="0">
                          <a:latin typeface="Rubik"/>
                          <a:ea typeface="Rubik"/>
                          <a:cs typeface="Rubik"/>
                          <a:sym typeface="Rubik"/>
                        </a:rPr>
                        <a:t>-23 </a:t>
                      </a:r>
                      <a:endParaRPr sz="1600" u="none" strike="noStrike" cap="none" dirty="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44450" marR="4445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8EB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t-IT" sz="1600" b="1" u="none" strike="noStrike" cap="none">
                          <a:solidFill>
                            <a:srgbClr val="000000"/>
                          </a:solidFill>
                          <a:latin typeface="Rubik"/>
                          <a:ea typeface="Rubik"/>
                          <a:cs typeface="Rubik"/>
                          <a:sym typeface="Rubik"/>
                        </a:rPr>
                        <a:t> </a:t>
                      </a:r>
                      <a:endParaRPr sz="16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44450" marR="4445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8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2369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it-IT" sz="1600" b="1" u="none" strike="noStrike" cap="none">
                          <a:latin typeface="Rubik"/>
                          <a:ea typeface="Rubik"/>
                          <a:cs typeface="Rubik"/>
                          <a:sym typeface="Rubik"/>
                        </a:rPr>
                        <a:t>B</a:t>
                      </a:r>
                      <a:endParaRPr sz="16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44450" marR="4445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B3C6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t-IT" sz="1600" b="1" u="none" strike="noStrike" cap="none">
                          <a:latin typeface="Rubik"/>
                          <a:ea typeface="Rubik"/>
                          <a:cs typeface="Rubik"/>
                          <a:sym typeface="Rubik"/>
                        </a:rPr>
                        <a:t>Totale permutazione economica e destinazione utile</a:t>
                      </a:r>
                      <a:endParaRPr sz="16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B3C6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t-IT" sz="1600" u="none" strike="noStrike" cap="none" dirty="0">
                          <a:latin typeface="Rubik"/>
                          <a:ea typeface="Rubik"/>
                          <a:cs typeface="Rubik"/>
                          <a:sym typeface="Rubik"/>
                        </a:rPr>
                        <a:t> </a:t>
                      </a:r>
                      <a:endParaRPr sz="1600" u="none" strike="noStrike" cap="none" dirty="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B3C6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t-IT" sz="1600" b="1" u="none" strike="noStrike" cap="none" dirty="0">
                          <a:latin typeface="Rubik"/>
                          <a:ea typeface="Calibri"/>
                          <a:cs typeface="Rubik"/>
                          <a:sym typeface="Rubik"/>
                        </a:rPr>
                        <a:t>12.439</a:t>
                      </a:r>
                      <a:endParaRPr sz="1600" u="none" strike="noStrike" cap="none" dirty="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B3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9785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it-IT" sz="1600" b="1" u="none" strike="noStrike" cap="none">
                          <a:solidFill>
                            <a:schemeClr val="lt1"/>
                          </a:solidFill>
                          <a:latin typeface="Rubik"/>
                          <a:ea typeface="Rubik"/>
                          <a:cs typeface="Rubik"/>
                          <a:sym typeface="Rubik"/>
                        </a:rPr>
                        <a:t>C = A+B</a:t>
                      </a:r>
                      <a:endParaRPr sz="1600" u="none" strike="noStrike" cap="none">
                        <a:solidFill>
                          <a:schemeClr val="lt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44450" marR="4445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t-IT" sz="1600" b="1" u="none" strike="noStrike" cap="none" dirty="0">
                          <a:solidFill>
                            <a:schemeClr val="lt1"/>
                          </a:solidFill>
                          <a:latin typeface="Rubik"/>
                          <a:ea typeface="Rubik"/>
                          <a:cs typeface="Rubik"/>
                          <a:sym typeface="Rubik"/>
                        </a:rPr>
                        <a:t>Patrimonio netto non vincolato </a:t>
                      </a:r>
                      <a:endParaRPr sz="1600" u="none" strike="noStrike" cap="none" dirty="0">
                        <a:solidFill>
                          <a:schemeClr val="lt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44450" marR="4445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t-IT" sz="1600" u="none" strike="noStrike" cap="none" dirty="0">
                          <a:solidFill>
                            <a:schemeClr val="lt1"/>
                          </a:solidFill>
                          <a:latin typeface="Rubik"/>
                          <a:ea typeface="Rubik"/>
                          <a:cs typeface="Rubik"/>
                          <a:sym typeface="Rubik"/>
                        </a:rPr>
                        <a:t> </a:t>
                      </a:r>
                      <a:endParaRPr sz="1600" u="none" strike="noStrike" cap="none" dirty="0">
                        <a:solidFill>
                          <a:schemeClr val="lt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44450" marR="4445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t-IT" sz="1600" b="1" u="none" strike="noStrike" cap="none" dirty="0">
                          <a:solidFill>
                            <a:schemeClr val="lt1"/>
                          </a:solidFill>
                          <a:latin typeface="Rubik"/>
                          <a:ea typeface="Calibri"/>
                          <a:cs typeface="Rubik"/>
                          <a:sym typeface="Rubik"/>
                        </a:rPr>
                        <a:t>53.210</a:t>
                      </a:r>
                      <a:endParaRPr sz="1600" u="none" strike="noStrike" cap="none" dirty="0">
                        <a:solidFill>
                          <a:schemeClr val="lt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44450" marR="4445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2" name="Segnaposto numero diapositiva 1">
            <a:extLst>
              <a:ext uri="{FF2B5EF4-FFF2-40B4-BE49-F238E27FC236}">
                <a16:creationId xmlns:a16="http://schemas.microsoft.com/office/drawing/2014/main" id="{30651B8C-08C9-4CCC-8CB7-E3258607D52B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 smtClean="0"/>
              <a:t>20</a:t>
            </a:fld>
            <a:endParaRPr lang="it-IT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11"/>
          <p:cNvSpPr txBox="1">
            <a:spLocks noGrp="1"/>
          </p:cNvSpPr>
          <p:nvPr>
            <p:ph type="title"/>
          </p:nvPr>
        </p:nvSpPr>
        <p:spPr>
          <a:xfrm>
            <a:off x="774828" y="342901"/>
            <a:ext cx="10650644" cy="9967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Rubik"/>
              <a:buNone/>
            </a:pPr>
            <a:r>
              <a:rPr lang="it-IT" dirty="0"/>
              <a:t>Conto economico</a:t>
            </a:r>
            <a:endParaRPr dirty="0"/>
          </a:p>
        </p:txBody>
      </p:sp>
      <p:graphicFrame>
        <p:nvGraphicFramePr>
          <p:cNvPr id="104" name="Google Shape;104;p11"/>
          <p:cNvGraphicFramePr/>
          <p:nvPr>
            <p:extLst>
              <p:ext uri="{D42A27DB-BD31-4B8C-83A1-F6EECF244321}">
                <p14:modId xmlns:p14="http://schemas.microsoft.com/office/powerpoint/2010/main" val="551523832"/>
              </p:ext>
            </p:extLst>
          </p:nvPr>
        </p:nvGraphicFramePr>
        <p:xfrm>
          <a:off x="343484" y="940255"/>
          <a:ext cx="11510665" cy="5149607"/>
        </p:xfrm>
        <a:graphic>
          <a:graphicData uri="http://schemas.openxmlformats.org/drawingml/2006/table">
            <a:tbl>
              <a:tblPr>
                <a:noFill/>
                <a:tableStyleId>{00DD1853-6286-4480-95D5-B832237A60B2}</a:tableStyleId>
              </a:tblPr>
              <a:tblGrid>
                <a:gridCol w="41273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6131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3436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4749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84015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it-IT" sz="900" b="1" i="0" u="none" strike="noStrike" cap="none" dirty="0">
                          <a:solidFill>
                            <a:schemeClr val="lt1"/>
                          </a:solidFill>
                          <a:latin typeface="Rubik" panose="00000500000000000000" pitchFamily="2" charset="-79"/>
                          <a:ea typeface="Rubik"/>
                          <a:cs typeface="Rubik" panose="00000500000000000000" pitchFamily="2" charset="-79"/>
                          <a:sym typeface="Rubik"/>
                        </a:rPr>
                        <a:t>Conto economico</a:t>
                      </a:r>
                      <a:endParaRPr sz="900" b="1" i="0" u="none" strike="noStrike" cap="none" dirty="0">
                        <a:solidFill>
                          <a:schemeClr val="lt1"/>
                        </a:solidFill>
                        <a:latin typeface="Rubik" panose="00000500000000000000" pitchFamily="2" charset="-79"/>
                        <a:ea typeface="Rubik"/>
                        <a:cs typeface="Rubik" panose="00000500000000000000" pitchFamily="2" charset="-79"/>
                        <a:sym typeface="Rubik"/>
                      </a:endParaRPr>
                    </a:p>
                  </a:txBody>
                  <a:tcPr marL="28575" marR="28575" marT="91425" marB="91425" anchor="ctr">
                    <a:lnL w="119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19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19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19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it-IT" sz="900" b="1" i="0" u="none" strike="noStrike" cap="none" dirty="0">
                          <a:solidFill>
                            <a:schemeClr val="lt1"/>
                          </a:solidFill>
                          <a:latin typeface="Rubik" panose="00000500000000000000" pitchFamily="2" charset="-79"/>
                          <a:ea typeface="Rubik"/>
                          <a:cs typeface="Rubik" panose="00000500000000000000" pitchFamily="2" charset="-79"/>
                          <a:sym typeface="Rubik"/>
                        </a:rPr>
                        <a:t>Saldo al 31/12/2025 [€/000]</a:t>
                      </a:r>
                      <a:endParaRPr sz="900" b="1" i="0" u="none" strike="noStrike" cap="none" dirty="0">
                        <a:solidFill>
                          <a:schemeClr val="lt1"/>
                        </a:solidFill>
                        <a:latin typeface="Rubik" panose="00000500000000000000" pitchFamily="2" charset="-79"/>
                        <a:ea typeface="Rubik"/>
                        <a:cs typeface="Rubik" panose="00000500000000000000" pitchFamily="2" charset="-79"/>
                        <a:sym typeface="Rubik"/>
                      </a:endParaRPr>
                    </a:p>
                  </a:txBody>
                  <a:tcPr marL="28575" marR="28575" marT="91425" marB="91425" anchor="ctr">
                    <a:lnL w="119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19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19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19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it-IT" sz="900" b="1" i="0" u="none" strike="noStrike" cap="none" dirty="0">
                          <a:solidFill>
                            <a:schemeClr val="lt1"/>
                          </a:solidFill>
                          <a:latin typeface="Rubik" panose="00000500000000000000" pitchFamily="2" charset="-79"/>
                          <a:ea typeface="Rubik"/>
                          <a:cs typeface="Rubik" panose="00000500000000000000" pitchFamily="2" charset="-79"/>
                          <a:sym typeface="Rubik"/>
                        </a:rPr>
                        <a:t>Saldo al 31/12/2024 [€/000]</a:t>
                      </a:r>
                      <a:endParaRPr sz="900" b="1" i="0" u="none" strike="noStrike" cap="none" dirty="0">
                        <a:solidFill>
                          <a:schemeClr val="lt1"/>
                        </a:solidFill>
                        <a:latin typeface="Rubik" panose="00000500000000000000" pitchFamily="2" charset="-79"/>
                        <a:ea typeface="Rubik"/>
                        <a:cs typeface="Rubik" panose="00000500000000000000" pitchFamily="2" charset="-79"/>
                        <a:sym typeface="Rubik"/>
                      </a:endParaRPr>
                    </a:p>
                  </a:txBody>
                  <a:tcPr marL="28575" marR="28575" marT="91425" marB="91425" anchor="ctr">
                    <a:lnL w="119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19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19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19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it-IT" sz="900" b="1" i="0" u="none" strike="noStrike" cap="none" dirty="0">
                          <a:solidFill>
                            <a:schemeClr val="lt1"/>
                          </a:solidFill>
                          <a:latin typeface="Rubik" panose="00000500000000000000" pitchFamily="2" charset="-79"/>
                          <a:ea typeface="Rubik"/>
                          <a:cs typeface="Rubik" panose="00000500000000000000" pitchFamily="2" charset="-79"/>
                          <a:sym typeface="Rubik"/>
                        </a:rPr>
                        <a:t>Variazione </a:t>
                      </a:r>
                      <a:endParaRPr sz="900" u="none" strike="noStrike" cap="none" dirty="0">
                        <a:latin typeface="Rubik" panose="00000500000000000000" pitchFamily="2" charset="-79"/>
                        <a:cs typeface="Rubik" panose="00000500000000000000" pitchFamily="2" charset="-79"/>
                      </a:endParaRPr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it-IT" sz="900" b="1" i="0" u="none" strike="noStrike" cap="none" dirty="0">
                          <a:solidFill>
                            <a:schemeClr val="lt1"/>
                          </a:solidFill>
                          <a:latin typeface="Rubik" panose="00000500000000000000" pitchFamily="2" charset="-79"/>
                          <a:ea typeface="Rubik"/>
                          <a:cs typeface="Rubik" panose="00000500000000000000" pitchFamily="2" charset="-79"/>
                          <a:sym typeface="Rubik"/>
                        </a:rPr>
                        <a:t>assoluta [€/000]</a:t>
                      </a:r>
                      <a:endParaRPr sz="900" b="1" i="0" u="none" strike="noStrike" cap="none" dirty="0">
                        <a:solidFill>
                          <a:schemeClr val="lt1"/>
                        </a:solidFill>
                        <a:latin typeface="Rubik" panose="00000500000000000000" pitchFamily="2" charset="-79"/>
                        <a:ea typeface="Rubik"/>
                        <a:cs typeface="Rubik" panose="00000500000000000000" pitchFamily="2" charset="-79"/>
                        <a:sym typeface="Rubik"/>
                      </a:endParaRPr>
                    </a:p>
                  </a:txBody>
                  <a:tcPr marL="28575" marR="28575" marT="91425" marB="91425" anchor="ctr">
                    <a:lnL w="119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19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19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19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it-IT" sz="900" b="1" i="0" u="none" strike="noStrike" cap="none" dirty="0">
                          <a:solidFill>
                            <a:schemeClr val="lt1"/>
                          </a:solidFill>
                          <a:latin typeface="Rubik" panose="00000500000000000000" pitchFamily="2" charset="-79"/>
                          <a:ea typeface="Rubik"/>
                          <a:cs typeface="Rubik" panose="00000500000000000000" pitchFamily="2" charset="-79"/>
                          <a:sym typeface="Rubik"/>
                        </a:rPr>
                        <a:t>Variazione percentuale</a:t>
                      </a:r>
                      <a:endParaRPr sz="900" b="1" i="0" u="none" strike="noStrike" cap="none" dirty="0">
                        <a:solidFill>
                          <a:schemeClr val="lt1"/>
                        </a:solidFill>
                        <a:latin typeface="Rubik" panose="00000500000000000000" pitchFamily="2" charset="-79"/>
                        <a:ea typeface="Rubik"/>
                        <a:cs typeface="Rubik" panose="00000500000000000000" pitchFamily="2" charset="-79"/>
                        <a:sym typeface="Rubik"/>
                      </a:endParaRPr>
                    </a:p>
                  </a:txBody>
                  <a:tcPr marL="28575" marR="28575" marT="91425" marB="91425" anchor="ctr">
                    <a:lnL w="119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19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19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19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4472C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it-IT" sz="900" b="1" u="none" strike="noStrike" cap="none" dirty="0">
                          <a:latin typeface="Rubik" panose="00000500000000000000" pitchFamily="2" charset="-79"/>
                          <a:ea typeface="Rubik"/>
                          <a:cs typeface="Rubik" panose="00000500000000000000" pitchFamily="2" charset="-79"/>
                          <a:sym typeface="Rubik"/>
                        </a:rPr>
                        <a:t>A) PROVENTI OPERATIVI</a:t>
                      </a:r>
                      <a:endParaRPr sz="900" b="1" u="none" strike="noStrike" cap="none" dirty="0">
                        <a:latin typeface="Rubik" panose="00000500000000000000" pitchFamily="2" charset="-79"/>
                        <a:ea typeface="Rubik"/>
                        <a:cs typeface="Rubik" panose="00000500000000000000" pitchFamily="2" charset="-79"/>
                        <a:sym typeface="Rubik"/>
                      </a:endParaRPr>
                    </a:p>
                  </a:txBody>
                  <a:tcPr marL="28575" marR="28575" marT="91425" marB="91425" anchor="ctr">
                    <a:lnL w="119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19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19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19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DD4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it-IT" sz="900" b="1" u="none" strike="noStrike" cap="none" dirty="0">
                          <a:latin typeface="Rubik" panose="00000500000000000000" pitchFamily="2" charset="-79"/>
                          <a:cs typeface="Rubik" panose="00000500000000000000" pitchFamily="2" charset="-79"/>
                        </a:rPr>
                        <a:t>144.270</a:t>
                      </a:r>
                      <a:endParaRPr sz="900" b="1" u="none" strike="noStrike" cap="none" dirty="0">
                        <a:latin typeface="Rubik" panose="00000500000000000000" pitchFamily="2" charset="-79"/>
                        <a:cs typeface="Rubik" panose="00000500000000000000" pitchFamily="2" charset="-79"/>
                      </a:endParaRPr>
                    </a:p>
                  </a:txBody>
                  <a:tcPr marL="19050" marR="19050" marT="0" marB="0" anchor="ctr">
                    <a:lnL w="119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19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19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19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DD4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it-IT" sz="900" b="1" i="0" u="none" strike="noStrike" cap="none" dirty="0">
                          <a:solidFill>
                            <a:srgbClr val="000000"/>
                          </a:solidFill>
                          <a:latin typeface="Rubik" panose="00000500000000000000" pitchFamily="2" charset="-79"/>
                          <a:ea typeface="Rubik"/>
                          <a:cs typeface="Rubik" panose="00000500000000000000" pitchFamily="2" charset="-79"/>
                          <a:sym typeface="Rubik"/>
                        </a:rPr>
                        <a:t>126.859</a:t>
                      </a:r>
                      <a:endParaRPr sz="900" b="1" u="none" strike="noStrike" cap="none" dirty="0">
                        <a:latin typeface="Rubik" panose="00000500000000000000" pitchFamily="2" charset="-79"/>
                        <a:cs typeface="Rubik" panose="00000500000000000000" pitchFamily="2" charset="-79"/>
                      </a:endParaRPr>
                    </a:p>
                  </a:txBody>
                  <a:tcPr marL="19050" marR="19050" marT="0" marB="0" anchor="ctr">
                    <a:lnL w="119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19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19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19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DD4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it-IT" sz="900" b="1" u="none" strike="noStrike" cap="none" dirty="0">
                          <a:latin typeface="Rubik" panose="00000500000000000000" pitchFamily="2" charset="-79"/>
                          <a:cs typeface="Rubik" panose="00000500000000000000" pitchFamily="2" charset="-79"/>
                        </a:rPr>
                        <a:t>17.411</a:t>
                      </a:r>
                      <a:endParaRPr sz="900" b="1" u="none" strike="noStrike" cap="none" dirty="0">
                        <a:latin typeface="Rubik" panose="00000500000000000000" pitchFamily="2" charset="-79"/>
                        <a:cs typeface="Rubik" panose="00000500000000000000" pitchFamily="2" charset="-79"/>
                      </a:endParaRPr>
                    </a:p>
                  </a:txBody>
                  <a:tcPr marL="19050" marR="19050" marT="0" marB="0" anchor="ctr">
                    <a:lnL w="119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19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19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19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DD4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it-IT" sz="900" b="1" u="none" strike="noStrike" cap="none" dirty="0">
                          <a:latin typeface="Rubik" panose="00000500000000000000" pitchFamily="2" charset="-79"/>
                          <a:cs typeface="Rubik" panose="00000500000000000000" pitchFamily="2" charset="-79"/>
                        </a:rPr>
                        <a:t>13,72%</a:t>
                      </a:r>
                      <a:endParaRPr sz="900" b="1" u="none" strike="noStrike" cap="none" dirty="0">
                        <a:latin typeface="Rubik" panose="00000500000000000000" pitchFamily="2" charset="-79"/>
                        <a:cs typeface="Rubik" panose="00000500000000000000" pitchFamily="2" charset="-79"/>
                      </a:endParaRPr>
                    </a:p>
                  </a:txBody>
                  <a:tcPr marL="19050" marR="19050" marT="0" marB="0" anchor="ctr">
                    <a:lnL w="119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19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19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19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DD4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800" b="0" i="0" u="none" strike="noStrike" cap="none" dirty="0">
                          <a:solidFill>
                            <a:srgbClr val="000000"/>
                          </a:solidFill>
                          <a:latin typeface="Rubik" panose="00000500000000000000" pitchFamily="2" charset="-79"/>
                          <a:ea typeface="Rubik" panose="00000500000000000000" pitchFamily="2" charset="-79"/>
                          <a:cs typeface="Rubik" panose="00000500000000000000" pitchFamily="2" charset="-79"/>
                          <a:sym typeface="Arial"/>
                        </a:rPr>
                        <a:t>I. PROVENTI PROPRI</a:t>
                      </a:r>
                      <a:endParaRPr lang="it-IT" sz="800" b="0" i="0" u="none" strike="noStrike" cap="none" dirty="0">
                        <a:solidFill>
                          <a:srgbClr val="000000"/>
                        </a:solidFill>
                        <a:latin typeface="Rubik" panose="00000500000000000000" pitchFamily="2" charset="-79"/>
                        <a:ea typeface="Calibri" panose="020F0502020204030204" pitchFamily="34" charset="0"/>
                        <a:cs typeface="Rubik" panose="00000500000000000000" pitchFamily="2" charset="-79"/>
                        <a:sym typeface="Arial"/>
                      </a:endParaRPr>
                    </a:p>
                  </a:txBody>
                  <a:tcPr marL="63500" marR="63500" marT="63500" marB="63500">
                    <a:lnL w="119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19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19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19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800" b="0" i="0" u="none" strike="noStrike" cap="none" dirty="0">
                          <a:solidFill>
                            <a:srgbClr val="000000"/>
                          </a:solidFill>
                          <a:latin typeface="Rubik" panose="00000500000000000000" pitchFamily="2" charset="-79"/>
                          <a:ea typeface="Calibri" panose="020F0502020204030204" pitchFamily="34" charset="0"/>
                          <a:cs typeface="Rubik" panose="00000500000000000000" pitchFamily="2" charset="-79"/>
                          <a:sym typeface="Arial"/>
                        </a:rPr>
                        <a:t>42.358</a:t>
                      </a:r>
                    </a:p>
                  </a:txBody>
                  <a:tcPr marL="63500" marR="63500" marT="63500" marB="63500" anchor="ctr">
                    <a:lnL w="119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19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19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19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800" b="0" i="0" u="none" strike="noStrike" cap="none" dirty="0">
                          <a:solidFill>
                            <a:srgbClr val="000000"/>
                          </a:solidFill>
                          <a:latin typeface="Rubik" panose="00000500000000000000" pitchFamily="2" charset="-79"/>
                          <a:ea typeface="Calibri" panose="020F0502020204030204" pitchFamily="34" charset="0"/>
                          <a:cs typeface="Rubik" panose="00000500000000000000" pitchFamily="2" charset="-79"/>
                          <a:sym typeface="Arial"/>
                        </a:rPr>
                        <a:t>28.654</a:t>
                      </a:r>
                    </a:p>
                  </a:txBody>
                  <a:tcPr marL="63500" marR="63500" marT="63500" marB="63500" anchor="ctr">
                    <a:lnL w="119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19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19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19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800" b="0" i="0" u="none" strike="noStrike" cap="none" dirty="0">
                          <a:solidFill>
                            <a:srgbClr val="000000"/>
                          </a:solidFill>
                          <a:latin typeface="Rubik" panose="00000500000000000000" pitchFamily="2" charset="-79"/>
                          <a:ea typeface="Calibri" panose="020F0502020204030204" pitchFamily="34" charset="0"/>
                          <a:cs typeface="Rubik" panose="00000500000000000000" pitchFamily="2" charset="-79"/>
                          <a:sym typeface="Arial"/>
                        </a:rPr>
                        <a:t>13.704</a:t>
                      </a:r>
                    </a:p>
                  </a:txBody>
                  <a:tcPr marL="63500" marR="63500" marT="63500" marB="63500" anchor="ctr">
                    <a:lnL w="119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19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19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19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800" b="0" i="0" u="none" strike="noStrike" cap="none" dirty="0">
                          <a:solidFill>
                            <a:srgbClr val="000000"/>
                          </a:solidFill>
                          <a:latin typeface="Rubik" panose="00000500000000000000" pitchFamily="2" charset="-79"/>
                          <a:ea typeface="Calibri" panose="020F0502020204030204" pitchFamily="34" charset="0"/>
                          <a:cs typeface="Rubik" panose="00000500000000000000" pitchFamily="2" charset="-79"/>
                          <a:sym typeface="Arial"/>
                        </a:rPr>
                        <a:t>47,83%</a:t>
                      </a:r>
                    </a:p>
                  </a:txBody>
                  <a:tcPr marL="63500" marR="63500" marT="63500" marB="63500" anchor="ctr">
                    <a:lnL w="119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19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19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19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540454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800" b="0" i="0" u="none" strike="noStrike" cap="none" dirty="0">
                          <a:solidFill>
                            <a:srgbClr val="000000"/>
                          </a:solidFill>
                          <a:latin typeface="Rubik" panose="00000500000000000000" pitchFamily="2" charset="-79"/>
                          <a:ea typeface="Rubik" panose="00000500000000000000" pitchFamily="2" charset="-79"/>
                          <a:cs typeface="Rubik" panose="00000500000000000000" pitchFamily="2" charset="-79"/>
                          <a:sym typeface="Arial"/>
                        </a:rPr>
                        <a:t>II. CONTRIBUTI</a:t>
                      </a:r>
                      <a:endParaRPr lang="it-IT" sz="800" b="0" i="0" u="none" strike="noStrike" cap="none" dirty="0">
                        <a:solidFill>
                          <a:srgbClr val="000000"/>
                        </a:solidFill>
                        <a:latin typeface="Rubik" panose="00000500000000000000" pitchFamily="2" charset="-79"/>
                        <a:ea typeface="Calibri" panose="020F0502020204030204" pitchFamily="34" charset="0"/>
                        <a:cs typeface="Rubik" panose="00000500000000000000" pitchFamily="2" charset="-79"/>
                        <a:sym typeface="Arial"/>
                      </a:endParaRPr>
                    </a:p>
                  </a:txBody>
                  <a:tcPr marL="63500" marR="63500" marT="63500" marB="63500">
                    <a:lnL w="119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19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19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19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800" b="0" i="0" u="none" strike="noStrike" cap="none" dirty="0">
                          <a:solidFill>
                            <a:srgbClr val="000000"/>
                          </a:solidFill>
                          <a:latin typeface="Rubik" panose="00000500000000000000" pitchFamily="2" charset="-79"/>
                          <a:ea typeface="Calibri" panose="020F0502020204030204" pitchFamily="34" charset="0"/>
                          <a:cs typeface="Rubik" panose="00000500000000000000" pitchFamily="2" charset="-79"/>
                          <a:sym typeface="Arial"/>
                        </a:rPr>
                        <a:t>90.215</a:t>
                      </a:r>
                    </a:p>
                  </a:txBody>
                  <a:tcPr marL="63500" marR="63500" marT="63500" marB="63500" anchor="ctr">
                    <a:lnL w="119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19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19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19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800" b="0" i="0" u="none" strike="noStrike" cap="none" dirty="0">
                          <a:solidFill>
                            <a:srgbClr val="000000"/>
                          </a:solidFill>
                          <a:latin typeface="Rubik" panose="00000500000000000000" pitchFamily="2" charset="-79"/>
                          <a:ea typeface="Calibri" panose="020F0502020204030204" pitchFamily="34" charset="0"/>
                          <a:cs typeface="Rubik" panose="00000500000000000000" pitchFamily="2" charset="-79"/>
                          <a:sym typeface="Arial"/>
                        </a:rPr>
                        <a:t>84.194</a:t>
                      </a:r>
                    </a:p>
                  </a:txBody>
                  <a:tcPr marL="63500" marR="63500" marT="63500" marB="63500" anchor="ctr">
                    <a:lnL w="119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19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19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19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800" b="0" i="0" u="none" strike="noStrike" cap="none" dirty="0">
                          <a:solidFill>
                            <a:srgbClr val="000000"/>
                          </a:solidFill>
                          <a:latin typeface="Rubik" panose="00000500000000000000" pitchFamily="2" charset="-79"/>
                          <a:ea typeface="Calibri" panose="020F0502020204030204" pitchFamily="34" charset="0"/>
                          <a:cs typeface="Rubik" panose="00000500000000000000" pitchFamily="2" charset="-79"/>
                          <a:sym typeface="Arial"/>
                        </a:rPr>
                        <a:t>6.020</a:t>
                      </a:r>
                    </a:p>
                  </a:txBody>
                  <a:tcPr marL="63500" marR="63500" marT="63500" marB="63500" anchor="ctr">
                    <a:lnL w="119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19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19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19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800" b="0" i="0" u="none" strike="noStrike" cap="none" dirty="0">
                          <a:solidFill>
                            <a:srgbClr val="000000"/>
                          </a:solidFill>
                          <a:latin typeface="Rubik" panose="00000500000000000000" pitchFamily="2" charset="-79"/>
                          <a:ea typeface="Calibri" panose="020F0502020204030204" pitchFamily="34" charset="0"/>
                          <a:cs typeface="Rubik" panose="00000500000000000000" pitchFamily="2" charset="-79"/>
                          <a:sym typeface="Arial"/>
                        </a:rPr>
                        <a:t>7,15%</a:t>
                      </a:r>
                    </a:p>
                  </a:txBody>
                  <a:tcPr marL="63500" marR="63500" marT="63500" marB="63500" anchor="ctr">
                    <a:lnL w="119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19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19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19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8274115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800" b="0" i="0" u="none" strike="noStrike" cap="none" dirty="0">
                          <a:solidFill>
                            <a:srgbClr val="000000"/>
                          </a:solidFill>
                          <a:latin typeface="Rubik" panose="00000500000000000000" pitchFamily="2" charset="-79"/>
                          <a:ea typeface="Rubik" panose="00000500000000000000" pitchFamily="2" charset="-79"/>
                          <a:cs typeface="Rubik" panose="00000500000000000000" pitchFamily="2" charset="-79"/>
                          <a:sym typeface="Arial"/>
                        </a:rPr>
                        <a:t>IV. PROVENTI PER GESTIONE DIRETTA DSU</a:t>
                      </a:r>
                      <a:endParaRPr lang="it-IT" sz="800" b="0" i="0" u="none" strike="noStrike" cap="none" dirty="0">
                        <a:solidFill>
                          <a:srgbClr val="000000"/>
                        </a:solidFill>
                        <a:latin typeface="Rubik" panose="00000500000000000000" pitchFamily="2" charset="-79"/>
                        <a:ea typeface="Calibri" panose="020F0502020204030204" pitchFamily="34" charset="0"/>
                        <a:cs typeface="Rubik" panose="00000500000000000000" pitchFamily="2" charset="-79"/>
                        <a:sym typeface="Arial"/>
                      </a:endParaRPr>
                    </a:p>
                  </a:txBody>
                  <a:tcPr marL="63500" marR="63500" marT="63500" marB="63500">
                    <a:lnL w="119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19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19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19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800" b="0" i="0" u="none" strike="noStrike" cap="none" dirty="0">
                          <a:solidFill>
                            <a:srgbClr val="000000"/>
                          </a:solidFill>
                          <a:latin typeface="Rubik" panose="00000500000000000000" pitchFamily="2" charset="-79"/>
                          <a:ea typeface="Calibri" panose="020F0502020204030204" pitchFamily="34" charset="0"/>
                          <a:cs typeface="Rubik" panose="00000500000000000000" pitchFamily="2" charset="-79"/>
                          <a:sym typeface="Arial"/>
                        </a:rPr>
                        <a:t>9.191</a:t>
                      </a:r>
                    </a:p>
                  </a:txBody>
                  <a:tcPr marL="63500" marR="63500" marT="63500" marB="63500" anchor="ctr">
                    <a:lnL w="119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19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19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19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800" b="0" i="0" u="none" strike="noStrike" cap="none" dirty="0">
                          <a:solidFill>
                            <a:srgbClr val="000000"/>
                          </a:solidFill>
                          <a:latin typeface="Rubik" panose="00000500000000000000" pitchFamily="2" charset="-79"/>
                          <a:ea typeface="Calibri" panose="020F0502020204030204" pitchFamily="34" charset="0"/>
                          <a:cs typeface="Rubik" panose="00000500000000000000" pitchFamily="2" charset="-79"/>
                          <a:sym typeface="Arial"/>
                        </a:rPr>
                        <a:t>11.163</a:t>
                      </a:r>
                    </a:p>
                  </a:txBody>
                  <a:tcPr marL="63500" marR="63500" marT="63500" marB="63500" anchor="ctr">
                    <a:lnL w="119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19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19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19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800" b="0" i="0" u="none" strike="noStrike" cap="none" dirty="0">
                          <a:solidFill>
                            <a:srgbClr val="000000"/>
                          </a:solidFill>
                          <a:latin typeface="Rubik" panose="00000500000000000000" pitchFamily="2" charset="-79"/>
                          <a:ea typeface="Calibri" panose="020F0502020204030204" pitchFamily="34" charset="0"/>
                          <a:cs typeface="Rubik" panose="00000500000000000000" pitchFamily="2" charset="-79"/>
                          <a:sym typeface="Arial"/>
                        </a:rPr>
                        <a:t>-1.972</a:t>
                      </a:r>
                    </a:p>
                  </a:txBody>
                  <a:tcPr marL="63500" marR="63500" marT="63500" marB="63500" anchor="ctr">
                    <a:lnL w="119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19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19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19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800" b="0" i="0" u="none" strike="noStrike" cap="none" dirty="0">
                          <a:solidFill>
                            <a:srgbClr val="000000"/>
                          </a:solidFill>
                          <a:latin typeface="Rubik" panose="00000500000000000000" pitchFamily="2" charset="-79"/>
                          <a:ea typeface="Calibri" panose="020F0502020204030204" pitchFamily="34" charset="0"/>
                          <a:cs typeface="Rubik" panose="00000500000000000000" pitchFamily="2" charset="-79"/>
                          <a:sym typeface="Arial"/>
                        </a:rPr>
                        <a:t>-17,67%</a:t>
                      </a:r>
                    </a:p>
                  </a:txBody>
                  <a:tcPr marL="63500" marR="63500" marT="63500" marB="63500" anchor="ctr">
                    <a:lnL w="119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19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19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19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069854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800" b="0" i="0" u="none" strike="noStrike" cap="none" dirty="0">
                          <a:solidFill>
                            <a:srgbClr val="000000"/>
                          </a:solidFill>
                          <a:latin typeface="Rubik" panose="00000500000000000000" pitchFamily="2" charset="-79"/>
                          <a:ea typeface="Rubik" panose="00000500000000000000" pitchFamily="2" charset="-79"/>
                          <a:cs typeface="Rubik" panose="00000500000000000000" pitchFamily="2" charset="-79"/>
                          <a:sym typeface="Arial"/>
                        </a:rPr>
                        <a:t>V. ALTRI PROVENTI E RICAVI DIVERSI</a:t>
                      </a:r>
                      <a:endParaRPr lang="it-IT" sz="800" b="0" i="0" u="none" strike="noStrike" cap="none" dirty="0">
                        <a:solidFill>
                          <a:srgbClr val="000000"/>
                        </a:solidFill>
                        <a:latin typeface="Rubik" panose="00000500000000000000" pitchFamily="2" charset="-79"/>
                        <a:ea typeface="Calibri" panose="020F0502020204030204" pitchFamily="34" charset="0"/>
                        <a:cs typeface="Rubik" panose="00000500000000000000" pitchFamily="2" charset="-79"/>
                        <a:sym typeface="Arial"/>
                      </a:endParaRPr>
                    </a:p>
                  </a:txBody>
                  <a:tcPr marL="63500" marR="63500" marT="63500" marB="63500">
                    <a:lnL w="119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19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19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19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800" b="0" i="0" u="none" strike="noStrike" cap="none" dirty="0">
                          <a:solidFill>
                            <a:srgbClr val="000000"/>
                          </a:solidFill>
                          <a:latin typeface="Rubik" panose="00000500000000000000" pitchFamily="2" charset="-79"/>
                          <a:ea typeface="Calibri" panose="020F0502020204030204" pitchFamily="34" charset="0"/>
                          <a:cs typeface="Rubik" panose="00000500000000000000" pitchFamily="2" charset="-79"/>
                          <a:sym typeface="Arial"/>
                        </a:rPr>
                        <a:t>2.506</a:t>
                      </a:r>
                    </a:p>
                  </a:txBody>
                  <a:tcPr marL="63500" marR="63500" marT="63500" marB="63500" anchor="ctr">
                    <a:lnL w="119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19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19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19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800" b="0" i="0" u="none" strike="noStrike" cap="none" dirty="0">
                          <a:solidFill>
                            <a:srgbClr val="000000"/>
                          </a:solidFill>
                          <a:latin typeface="Rubik" panose="00000500000000000000" pitchFamily="2" charset="-79"/>
                          <a:ea typeface="Calibri" panose="020F0502020204030204" pitchFamily="34" charset="0"/>
                          <a:cs typeface="Rubik" panose="00000500000000000000" pitchFamily="2" charset="-79"/>
                          <a:sym typeface="Arial"/>
                        </a:rPr>
                        <a:t>2.847</a:t>
                      </a:r>
                    </a:p>
                  </a:txBody>
                  <a:tcPr marL="63500" marR="63500" marT="63500" marB="63500" anchor="ctr">
                    <a:lnL w="119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19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19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19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800" b="0" i="0" u="none" strike="noStrike" cap="none" dirty="0">
                          <a:solidFill>
                            <a:srgbClr val="000000"/>
                          </a:solidFill>
                          <a:latin typeface="Rubik" panose="00000500000000000000" pitchFamily="2" charset="-79"/>
                          <a:ea typeface="Calibri" panose="020F0502020204030204" pitchFamily="34" charset="0"/>
                          <a:cs typeface="Rubik" panose="00000500000000000000" pitchFamily="2" charset="-79"/>
                          <a:sym typeface="Arial"/>
                        </a:rPr>
                        <a:t>-341</a:t>
                      </a:r>
                    </a:p>
                  </a:txBody>
                  <a:tcPr marL="63500" marR="63500" marT="63500" marB="63500" anchor="ctr">
                    <a:lnL w="119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19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19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19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800" b="0" i="0" u="none" strike="noStrike" cap="none" dirty="0">
                          <a:solidFill>
                            <a:srgbClr val="000000"/>
                          </a:solidFill>
                          <a:latin typeface="Rubik" panose="00000500000000000000" pitchFamily="2" charset="-79"/>
                          <a:ea typeface="Calibri" panose="020F0502020204030204" pitchFamily="34" charset="0"/>
                          <a:cs typeface="Rubik" panose="00000500000000000000" pitchFamily="2" charset="-79"/>
                          <a:sym typeface="Arial"/>
                        </a:rPr>
                        <a:t>-11,98%</a:t>
                      </a:r>
                    </a:p>
                  </a:txBody>
                  <a:tcPr marL="63500" marR="63500" marT="63500" marB="63500" anchor="ctr">
                    <a:lnL w="119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19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19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19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9714035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it-IT" sz="900" b="1" u="none" strike="noStrike" cap="none" dirty="0">
                          <a:latin typeface="Rubik" panose="00000500000000000000" pitchFamily="2" charset="-79"/>
                          <a:ea typeface="Rubik"/>
                          <a:cs typeface="Rubik" panose="00000500000000000000" pitchFamily="2" charset="-79"/>
                          <a:sym typeface="Rubik"/>
                        </a:rPr>
                        <a:t>B) COSTI OPERATIVI</a:t>
                      </a:r>
                      <a:endParaRPr sz="900" b="1" u="none" strike="noStrike" cap="none" dirty="0">
                        <a:latin typeface="Rubik" panose="00000500000000000000" pitchFamily="2" charset="-79"/>
                        <a:ea typeface="Rubik"/>
                        <a:cs typeface="Rubik" panose="00000500000000000000" pitchFamily="2" charset="-79"/>
                        <a:sym typeface="Rubik"/>
                      </a:endParaRPr>
                    </a:p>
                  </a:txBody>
                  <a:tcPr marL="28575" marR="28575" marT="91425" marB="91425" anchor="ctr">
                    <a:lnL w="119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19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19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19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DD4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it-IT" sz="900" b="1" u="none" strike="noStrike" cap="none" dirty="0">
                          <a:latin typeface="Rubik" panose="00000500000000000000" pitchFamily="2" charset="-79"/>
                          <a:cs typeface="Rubik" panose="00000500000000000000" pitchFamily="2" charset="-79"/>
                        </a:rPr>
                        <a:t>127.074</a:t>
                      </a:r>
                      <a:endParaRPr sz="900" b="1" u="none" strike="noStrike" cap="none" dirty="0">
                        <a:latin typeface="Rubik" panose="00000500000000000000" pitchFamily="2" charset="-79"/>
                        <a:cs typeface="Rubik" panose="00000500000000000000" pitchFamily="2" charset="-79"/>
                      </a:endParaRPr>
                    </a:p>
                  </a:txBody>
                  <a:tcPr marL="19050" marR="19050" marT="0" marB="0" anchor="ctr">
                    <a:lnL w="119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19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19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19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DD4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it-IT" sz="900" b="1" i="0" u="none" strike="noStrike" cap="none" dirty="0">
                          <a:solidFill>
                            <a:srgbClr val="000000"/>
                          </a:solidFill>
                          <a:latin typeface="Rubik" panose="00000500000000000000" pitchFamily="2" charset="-79"/>
                          <a:ea typeface="Rubik"/>
                          <a:cs typeface="Rubik" panose="00000500000000000000" pitchFamily="2" charset="-79"/>
                          <a:sym typeface="Rubik"/>
                        </a:rPr>
                        <a:t>109.251</a:t>
                      </a:r>
                      <a:endParaRPr sz="900" b="1" u="none" strike="noStrike" cap="none" dirty="0">
                        <a:latin typeface="Rubik" panose="00000500000000000000" pitchFamily="2" charset="-79"/>
                        <a:cs typeface="Rubik" panose="00000500000000000000" pitchFamily="2" charset="-79"/>
                      </a:endParaRPr>
                    </a:p>
                  </a:txBody>
                  <a:tcPr marL="19050" marR="19050" marT="0" marB="0" anchor="ctr">
                    <a:lnL w="119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19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19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19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DD4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it-IT" sz="900" b="1" u="none" strike="noStrike" cap="none" dirty="0">
                          <a:latin typeface="Rubik" panose="00000500000000000000" pitchFamily="2" charset="-79"/>
                          <a:cs typeface="Rubik" panose="00000500000000000000" pitchFamily="2" charset="-79"/>
                        </a:rPr>
                        <a:t>17.824</a:t>
                      </a:r>
                      <a:endParaRPr sz="900" b="1" u="none" strike="noStrike" cap="none" dirty="0">
                        <a:latin typeface="Rubik" panose="00000500000000000000" pitchFamily="2" charset="-79"/>
                        <a:cs typeface="Rubik" panose="00000500000000000000" pitchFamily="2" charset="-79"/>
                      </a:endParaRPr>
                    </a:p>
                  </a:txBody>
                  <a:tcPr marL="19050" marR="19050" marT="0" marB="0" anchor="ctr">
                    <a:lnL w="119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19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19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19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DD4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it-IT" sz="900" b="1" u="none" strike="noStrike" cap="none" dirty="0">
                          <a:latin typeface="Rubik" panose="00000500000000000000" pitchFamily="2" charset="-79"/>
                          <a:cs typeface="Rubik" panose="00000500000000000000" pitchFamily="2" charset="-79"/>
                        </a:rPr>
                        <a:t>16,31%</a:t>
                      </a:r>
                      <a:endParaRPr sz="900" b="1" u="none" strike="noStrike" cap="none" dirty="0">
                        <a:latin typeface="Rubik" panose="00000500000000000000" pitchFamily="2" charset="-79"/>
                        <a:cs typeface="Rubik" panose="00000500000000000000" pitchFamily="2" charset="-79"/>
                      </a:endParaRPr>
                    </a:p>
                  </a:txBody>
                  <a:tcPr marL="19050" marR="19050" marT="0" marB="0" anchor="ctr">
                    <a:lnL w="119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19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19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19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DD4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3008745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800" b="0" i="0" u="none" strike="noStrike" cap="none" dirty="0">
                          <a:solidFill>
                            <a:srgbClr val="000000"/>
                          </a:solidFill>
                          <a:latin typeface="Rubik" panose="00000500000000000000" pitchFamily="2" charset="-79"/>
                          <a:ea typeface="Rubik" panose="00000500000000000000" pitchFamily="2" charset="-79"/>
                          <a:cs typeface="Rubik" panose="00000500000000000000" pitchFamily="2" charset="-79"/>
                          <a:sym typeface="Arial"/>
                        </a:rPr>
                        <a:t>VIII. COSTI DEL PERSONALE</a:t>
                      </a:r>
                      <a:endParaRPr lang="it-IT" sz="800" b="0" i="0" u="none" strike="noStrike" cap="none" dirty="0">
                        <a:solidFill>
                          <a:srgbClr val="000000"/>
                        </a:solidFill>
                        <a:latin typeface="Rubik" panose="00000500000000000000" pitchFamily="2" charset="-79"/>
                        <a:ea typeface="Calibri" panose="020F0502020204030204" pitchFamily="34" charset="0"/>
                        <a:cs typeface="Rubik" panose="00000500000000000000" pitchFamily="2" charset="-79"/>
                        <a:sym typeface="Arial"/>
                      </a:endParaRPr>
                    </a:p>
                  </a:txBody>
                  <a:tcPr marL="63500" marR="63500" marT="63500" marB="63500">
                    <a:lnL w="119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19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19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19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800" b="0" i="0" u="none" strike="noStrike" cap="none" dirty="0">
                          <a:solidFill>
                            <a:srgbClr val="000000"/>
                          </a:solidFill>
                          <a:latin typeface="Rubik" panose="00000500000000000000" pitchFamily="2" charset="-79"/>
                          <a:ea typeface="Calibri" panose="020F0502020204030204" pitchFamily="34" charset="0"/>
                          <a:cs typeface="Rubik" panose="00000500000000000000" pitchFamily="2" charset="-79"/>
                          <a:sym typeface="Arial"/>
                        </a:rPr>
                        <a:t>73.956</a:t>
                      </a:r>
                    </a:p>
                  </a:txBody>
                  <a:tcPr marL="63500" marR="63500" marT="63500" marB="63500" anchor="ctr">
                    <a:lnL w="119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19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19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19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800" b="0" i="0" u="none" strike="noStrike" cap="none" dirty="0">
                          <a:solidFill>
                            <a:srgbClr val="000000"/>
                          </a:solidFill>
                          <a:latin typeface="Rubik" panose="00000500000000000000" pitchFamily="2" charset="-79"/>
                          <a:ea typeface="Calibri" panose="020F0502020204030204" pitchFamily="34" charset="0"/>
                          <a:cs typeface="Rubik" panose="00000500000000000000" pitchFamily="2" charset="-79"/>
                          <a:sym typeface="Arial"/>
                        </a:rPr>
                        <a:t>68.617</a:t>
                      </a:r>
                    </a:p>
                  </a:txBody>
                  <a:tcPr marL="63500" marR="63500" marT="63500" marB="63500" anchor="ctr">
                    <a:lnL w="119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19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19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19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800" b="0" i="0" u="none" strike="noStrike" cap="none" dirty="0">
                          <a:solidFill>
                            <a:srgbClr val="000000"/>
                          </a:solidFill>
                          <a:latin typeface="Rubik" panose="00000500000000000000" pitchFamily="2" charset="-79"/>
                          <a:ea typeface="Calibri" panose="020F0502020204030204" pitchFamily="34" charset="0"/>
                          <a:cs typeface="Rubik" panose="00000500000000000000" pitchFamily="2" charset="-79"/>
                          <a:sym typeface="Arial"/>
                        </a:rPr>
                        <a:t>5.339</a:t>
                      </a:r>
                    </a:p>
                  </a:txBody>
                  <a:tcPr marL="63500" marR="63500" marT="63500" marB="63500" anchor="ctr">
                    <a:lnL w="119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19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19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19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800" b="0" i="0" u="none" strike="noStrike" cap="none" dirty="0">
                          <a:solidFill>
                            <a:srgbClr val="000000"/>
                          </a:solidFill>
                          <a:latin typeface="Rubik" panose="00000500000000000000" pitchFamily="2" charset="-79"/>
                          <a:ea typeface="Calibri" panose="020F0502020204030204" pitchFamily="34" charset="0"/>
                          <a:cs typeface="Rubik" panose="00000500000000000000" pitchFamily="2" charset="-79"/>
                          <a:sym typeface="Arial"/>
                        </a:rPr>
                        <a:t>7,78%</a:t>
                      </a:r>
                    </a:p>
                  </a:txBody>
                  <a:tcPr marL="63500" marR="63500" marT="63500" marB="63500" anchor="ctr">
                    <a:lnL w="119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19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19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19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884022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800" b="0" i="0" u="none" strike="noStrike" cap="none" dirty="0">
                          <a:solidFill>
                            <a:srgbClr val="000000"/>
                          </a:solidFill>
                          <a:latin typeface="Rubik" panose="00000500000000000000" pitchFamily="2" charset="-79"/>
                          <a:ea typeface="Rubik" panose="00000500000000000000" pitchFamily="2" charset="-79"/>
                          <a:cs typeface="Rubik" panose="00000500000000000000" pitchFamily="2" charset="-79"/>
                          <a:sym typeface="Arial"/>
                        </a:rPr>
                        <a:t>IX. COSTI DELLA GESTIONE CORRENTE</a:t>
                      </a:r>
                      <a:endParaRPr lang="it-IT" sz="800" b="0" i="0" u="none" strike="noStrike" cap="none" dirty="0">
                        <a:solidFill>
                          <a:srgbClr val="000000"/>
                        </a:solidFill>
                        <a:latin typeface="Rubik" panose="00000500000000000000" pitchFamily="2" charset="-79"/>
                        <a:ea typeface="Calibri" panose="020F0502020204030204" pitchFamily="34" charset="0"/>
                        <a:cs typeface="Rubik" panose="00000500000000000000" pitchFamily="2" charset="-79"/>
                        <a:sym typeface="Arial"/>
                      </a:endParaRPr>
                    </a:p>
                  </a:txBody>
                  <a:tcPr marL="63500" marR="63500" marT="63500" marB="63500">
                    <a:lnL w="119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19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19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19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800" b="0" i="0" u="none" strike="noStrike" cap="none" dirty="0">
                          <a:solidFill>
                            <a:srgbClr val="000000"/>
                          </a:solidFill>
                          <a:latin typeface="Rubik" panose="00000500000000000000" pitchFamily="2" charset="-79"/>
                          <a:ea typeface="Calibri" panose="020F0502020204030204" pitchFamily="34" charset="0"/>
                          <a:cs typeface="Rubik" panose="00000500000000000000" pitchFamily="2" charset="-79"/>
                          <a:sym typeface="Arial"/>
                        </a:rPr>
                        <a:t>41.198</a:t>
                      </a:r>
                    </a:p>
                  </a:txBody>
                  <a:tcPr marL="63500" marR="63500" marT="63500" marB="63500" anchor="ctr">
                    <a:lnL w="119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19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19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19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800" b="0" i="0" u="none" strike="noStrike" cap="none" dirty="0">
                          <a:solidFill>
                            <a:srgbClr val="000000"/>
                          </a:solidFill>
                          <a:latin typeface="Rubik" panose="00000500000000000000" pitchFamily="2" charset="-79"/>
                          <a:ea typeface="Calibri" panose="020F0502020204030204" pitchFamily="34" charset="0"/>
                          <a:cs typeface="Rubik" panose="00000500000000000000" pitchFamily="2" charset="-79"/>
                          <a:sym typeface="Arial"/>
                        </a:rPr>
                        <a:t>34.656</a:t>
                      </a:r>
                    </a:p>
                  </a:txBody>
                  <a:tcPr marL="63500" marR="63500" marT="63500" marB="63500" anchor="ctr">
                    <a:lnL w="119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19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19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19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800" b="0" i="0" u="none" strike="noStrike" cap="none" dirty="0">
                          <a:solidFill>
                            <a:srgbClr val="000000"/>
                          </a:solidFill>
                          <a:latin typeface="Rubik" panose="00000500000000000000" pitchFamily="2" charset="-79"/>
                          <a:ea typeface="Calibri" panose="020F0502020204030204" pitchFamily="34" charset="0"/>
                          <a:cs typeface="Rubik" panose="00000500000000000000" pitchFamily="2" charset="-79"/>
                          <a:sym typeface="Arial"/>
                        </a:rPr>
                        <a:t>6.543</a:t>
                      </a:r>
                    </a:p>
                  </a:txBody>
                  <a:tcPr marL="63500" marR="63500" marT="63500" marB="63500" anchor="ctr">
                    <a:lnL w="119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19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19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19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800" b="0" i="0" u="none" strike="noStrike" cap="none" dirty="0">
                          <a:solidFill>
                            <a:srgbClr val="000000"/>
                          </a:solidFill>
                          <a:latin typeface="Rubik" panose="00000500000000000000" pitchFamily="2" charset="-79"/>
                          <a:ea typeface="Calibri" panose="020F0502020204030204" pitchFamily="34" charset="0"/>
                          <a:cs typeface="Rubik" panose="00000500000000000000" pitchFamily="2" charset="-79"/>
                          <a:sym typeface="Arial"/>
                        </a:rPr>
                        <a:t>18,88%</a:t>
                      </a:r>
                    </a:p>
                  </a:txBody>
                  <a:tcPr marL="63500" marR="63500" marT="63500" marB="63500" anchor="ctr">
                    <a:lnL w="119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19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19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19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5172224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800" b="0" i="0" u="none" strike="noStrike" cap="none" dirty="0">
                          <a:solidFill>
                            <a:srgbClr val="000000"/>
                          </a:solidFill>
                          <a:latin typeface="Rubik" panose="00000500000000000000" pitchFamily="2" charset="-79"/>
                          <a:ea typeface="Rubik" panose="00000500000000000000" pitchFamily="2" charset="-79"/>
                          <a:cs typeface="Rubik" panose="00000500000000000000" pitchFamily="2" charset="-79"/>
                          <a:sym typeface="Arial"/>
                        </a:rPr>
                        <a:t>X. AMMORTAMENTI E SVALUTAZIONI</a:t>
                      </a:r>
                      <a:endParaRPr lang="it-IT" sz="800" b="0" i="0" u="none" strike="noStrike" cap="none" dirty="0">
                        <a:solidFill>
                          <a:srgbClr val="000000"/>
                        </a:solidFill>
                        <a:latin typeface="Rubik" panose="00000500000000000000" pitchFamily="2" charset="-79"/>
                        <a:ea typeface="Calibri" panose="020F0502020204030204" pitchFamily="34" charset="0"/>
                        <a:cs typeface="Rubik" panose="00000500000000000000" pitchFamily="2" charset="-79"/>
                        <a:sym typeface="Arial"/>
                      </a:endParaRPr>
                    </a:p>
                  </a:txBody>
                  <a:tcPr marL="63500" marR="63500" marT="63500" marB="63500">
                    <a:lnL w="119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19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19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19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800" b="0" i="0" u="none" strike="noStrike" cap="none" dirty="0">
                          <a:solidFill>
                            <a:srgbClr val="000000"/>
                          </a:solidFill>
                          <a:latin typeface="Rubik" panose="00000500000000000000" pitchFamily="2" charset="-79"/>
                          <a:ea typeface="Calibri" panose="020F0502020204030204" pitchFamily="34" charset="0"/>
                          <a:cs typeface="Rubik" panose="00000500000000000000" pitchFamily="2" charset="-79"/>
                          <a:sym typeface="Arial"/>
                        </a:rPr>
                        <a:t>10.286</a:t>
                      </a:r>
                    </a:p>
                  </a:txBody>
                  <a:tcPr marL="63500" marR="63500" marT="63500" marB="63500" anchor="ctr">
                    <a:lnL w="119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19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19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19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800" b="0" i="0" u="none" strike="noStrike" cap="none" dirty="0">
                          <a:solidFill>
                            <a:srgbClr val="000000"/>
                          </a:solidFill>
                          <a:latin typeface="Rubik" panose="00000500000000000000" pitchFamily="2" charset="-79"/>
                          <a:ea typeface="Calibri" panose="020F0502020204030204" pitchFamily="34" charset="0"/>
                          <a:cs typeface="Rubik" panose="00000500000000000000" pitchFamily="2" charset="-79"/>
                          <a:sym typeface="Arial"/>
                        </a:rPr>
                        <a:t>5.186</a:t>
                      </a:r>
                    </a:p>
                  </a:txBody>
                  <a:tcPr marL="63500" marR="63500" marT="63500" marB="63500" anchor="ctr">
                    <a:lnL w="119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19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19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19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800" b="0" i="0" u="none" strike="noStrike" cap="none" dirty="0">
                          <a:solidFill>
                            <a:srgbClr val="000000"/>
                          </a:solidFill>
                          <a:latin typeface="Rubik" panose="00000500000000000000" pitchFamily="2" charset="-79"/>
                          <a:ea typeface="Calibri" panose="020F0502020204030204" pitchFamily="34" charset="0"/>
                          <a:cs typeface="Rubik" panose="00000500000000000000" pitchFamily="2" charset="-79"/>
                          <a:sym typeface="Arial"/>
                        </a:rPr>
                        <a:t>5.100</a:t>
                      </a:r>
                    </a:p>
                  </a:txBody>
                  <a:tcPr marL="63500" marR="63500" marT="63500" marB="63500" anchor="ctr">
                    <a:lnL w="119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19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19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19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800" b="0" i="0" u="none" strike="noStrike" cap="none" dirty="0">
                          <a:solidFill>
                            <a:srgbClr val="000000"/>
                          </a:solidFill>
                          <a:latin typeface="Rubik" panose="00000500000000000000" pitchFamily="2" charset="-79"/>
                          <a:ea typeface="Calibri" panose="020F0502020204030204" pitchFamily="34" charset="0"/>
                          <a:cs typeface="Rubik" panose="00000500000000000000" pitchFamily="2" charset="-79"/>
                          <a:sym typeface="Arial"/>
                        </a:rPr>
                        <a:t>93,35%</a:t>
                      </a:r>
                    </a:p>
                  </a:txBody>
                  <a:tcPr marL="63500" marR="63500" marT="63500" marB="63500" anchor="ctr">
                    <a:lnL w="119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19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19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19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2685793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800" b="0" i="0" u="none" strike="noStrike" cap="none" dirty="0">
                          <a:solidFill>
                            <a:srgbClr val="000000"/>
                          </a:solidFill>
                          <a:latin typeface="Rubik" panose="00000500000000000000" pitchFamily="2" charset="-79"/>
                          <a:ea typeface="Rubik" panose="00000500000000000000" pitchFamily="2" charset="-79"/>
                          <a:cs typeface="Rubik" panose="00000500000000000000" pitchFamily="2" charset="-79"/>
                          <a:sym typeface="Arial"/>
                        </a:rPr>
                        <a:t>XI. ACCANTONAMENTI PER RISCHI E ONERI</a:t>
                      </a:r>
                      <a:endParaRPr lang="it-IT" sz="800" b="0" i="0" u="none" strike="noStrike" cap="none" dirty="0">
                        <a:solidFill>
                          <a:srgbClr val="000000"/>
                        </a:solidFill>
                        <a:latin typeface="Rubik" panose="00000500000000000000" pitchFamily="2" charset="-79"/>
                        <a:ea typeface="Calibri" panose="020F0502020204030204" pitchFamily="34" charset="0"/>
                        <a:cs typeface="Rubik" panose="00000500000000000000" pitchFamily="2" charset="-79"/>
                        <a:sym typeface="Arial"/>
                      </a:endParaRPr>
                    </a:p>
                  </a:txBody>
                  <a:tcPr marL="63500" marR="63500" marT="63500" marB="63500">
                    <a:lnL w="119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19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19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19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800" b="0" i="0" u="none" strike="noStrike" cap="none" dirty="0">
                          <a:solidFill>
                            <a:srgbClr val="000000"/>
                          </a:solidFill>
                          <a:latin typeface="Rubik" panose="00000500000000000000" pitchFamily="2" charset="-79"/>
                          <a:ea typeface="Calibri" panose="020F0502020204030204" pitchFamily="34" charset="0"/>
                          <a:cs typeface="Rubik" panose="00000500000000000000" pitchFamily="2" charset="-79"/>
                          <a:sym typeface="Arial"/>
                        </a:rPr>
                        <a:t>1.161</a:t>
                      </a:r>
                    </a:p>
                  </a:txBody>
                  <a:tcPr marL="63500" marR="63500" marT="63500" marB="63500" anchor="ctr">
                    <a:lnL w="119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19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19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19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800" b="0" i="0" u="none" strike="noStrike" cap="none" dirty="0">
                          <a:solidFill>
                            <a:srgbClr val="000000"/>
                          </a:solidFill>
                          <a:latin typeface="Rubik" panose="00000500000000000000" pitchFamily="2" charset="-79"/>
                          <a:ea typeface="Calibri" panose="020F0502020204030204" pitchFamily="34" charset="0"/>
                          <a:cs typeface="Rubik" panose="00000500000000000000" pitchFamily="2" charset="-79"/>
                          <a:sym typeface="Arial"/>
                        </a:rPr>
                        <a:t>502</a:t>
                      </a:r>
                    </a:p>
                  </a:txBody>
                  <a:tcPr marL="63500" marR="63500" marT="63500" marB="63500" anchor="ctr">
                    <a:lnL w="119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19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19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19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800" b="0" i="0" u="none" strike="noStrike" cap="none" dirty="0">
                          <a:solidFill>
                            <a:srgbClr val="000000"/>
                          </a:solidFill>
                          <a:latin typeface="Rubik" panose="00000500000000000000" pitchFamily="2" charset="-79"/>
                          <a:ea typeface="Calibri" panose="020F0502020204030204" pitchFamily="34" charset="0"/>
                          <a:cs typeface="Rubik" panose="00000500000000000000" pitchFamily="2" charset="-79"/>
                          <a:sym typeface="Arial"/>
                        </a:rPr>
                        <a:t>658</a:t>
                      </a:r>
                    </a:p>
                  </a:txBody>
                  <a:tcPr marL="63500" marR="63500" marT="63500" marB="63500" anchor="ctr">
                    <a:lnL w="119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19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19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19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800" b="0" i="0" u="none" strike="noStrike" cap="none" dirty="0">
                          <a:solidFill>
                            <a:srgbClr val="000000"/>
                          </a:solidFill>
                          <a:latin typeface="Rubik" panose="00000500000000000000" pitchFamily="2" charset="-79"/>
                          <a:ea typeface="Calibri" panose="020F0502020204030204" pitchFamily="34" charset="0"/>
                          <a:cs typeface="Rubik" panose="00000500000000000000" pitchFamily="2" charset="-79"/>
                          <a:sym typeface="Arial"/>
                        </a:rPr>
                        <a:t>131,04%</a:t>
                      </a:r>
                    </a:p>
                  </a:txBody>
                  <a:tcPr marL="63500" marR="63500" marT="63500" marB="63500" anchor="ctr">
                    <a:lnL w="119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19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19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19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444914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800" b="0" i="0" u="none" strike="noStrike" cap="none" dirty="0">
                          <a:solidFill>
                            <a:srgbClr val="000000"/>
                          </a:solidFill>
                          <a:latin typeface="Rubik" panose="00000500000000000000" pitchFamily="2" charset="-79"/>
                          <a:ea typeface="Rubik" panose="00000500000000000000" pitchFamily="2" charset="-79"/>
                          <a:cs typeface="Rubik" panose="00000500000000000000" pitchFamily="2" charset="-79"/>
                          <a:sym typeface="Arial"/>
                        </a:rPr>
                        <a:t>XII. ONERI DIVERSI DI GESTIONE</a:t>
                      </a:r>
                      <a:endParaRPr lang="it-IT" sz="800" b="0" i="0" u="none" strike="noStrike" cap="none" dirty="0">
                        <a:solidFill>
                          <a:srgbClr val="000000"/>
                        </a:solidFill>
                        <a:latin typeface="Rubik" panose="00000500000000000000" pitchFamily="2" charset="-79"/>
                        <a:ea typeface="Calibri" panose="020F0502020204030204" pitchFamily="34" charset="0"/>
                        <a:cs typeface="Rubik" panose="00000500000000000000" pitchFamily="2" charset="-79"/>
                        <a:sym typeface="Arial"/>
                      </a:endParaRPr>
                    </a:p>
                  </a:txBody>
                  <a:tcPr marL="63500" marR="63500" marT="63500" marB="63500">
                    <a:lnL w="119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19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19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19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800" b="0" i="0" u="none" strike="noStrike" cap="none" dirty="0">
                          <a:solidFill>
                            <a:srgbClr val="000000"/>
                          </a:solidFill>
                          <a:latin typeface="Rubik" panose="00000500000000000000" pitchFamily="2" charset="-79"/>
                          <a:ea typeface="Calibri" panose="020F0502020204030204" pitchFamily="34" charset="0"/>
                          <a:cs typeface="Rubik" panose="00000500000000000000" pitchFamily="2" charset="-79"/>
                          <a:sym typeface="Arial"/>
                        </a:rPr>
                        <a:t>474</a:t>
                      </a:r>
                    </a:p>
                  </a:txBody>
                  <a:tcPr marL="63500" marR="63500" marT="63500" marB="63500" anchor="ctr">
                    <a:lnL w="119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19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19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19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800" b="0" i="0" u="none" strike="noStrike" cap="none" dirty="0">
                          <a:solidFill>
                            <a:srgbClr val="000000"/>
                          </a:solidFill>
                          <a:latin typeface="Rubik" panose="00000500000000000000" pitchFamily="2" charset="-79"/>
                          <a:ea typeface="Calibri" panose="020F0502020204030204" pitchFamily="34" charset="0"/>
                          <a:cs typeface="Rubik" panose="00000500000000000000" pitchFamily="2" charset="-79"/>
                          <a:sym typeface="Arial"/>
                        </a:rPr>
                        <a:t>290</a:t>
                      </a:r>
                    </a:p>
                  </a:txBody>
                  <a:tcPr marL="63500" marR="63500" marT="63500" marB="63500" anchor="ctr">
                    <a:lnL w="119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19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19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19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800" b="0" i="0" u="none" strike="noStrike" cap="none" dirty="0">
                          <a:solidFill>
                            <a:srgbClr val="000000"/>
                          </a:solidFill>
                          <a:latin typeface="Rubik" panose="00000500000000000000" pitchFamily="2" charset="-79"/>
                          <a:ea typeface="Calibri" panose="020F0502020204030204" pitchFamily="34" charset="0"/>
                          <a:cs typeface="Rubik" panose="00000500000000000000" pitchFamily="2" charset="-79"/>
                          <a:sym typeface="Arial"/>
                        </a:rPr>
                        <a:t>184</a:t>
                      </a:r>
                    </a:p>
                  </a:txBody>
                  <a:tcPr marL="63500" marR="63500" marT="63500" marB="63500" anchor="ctr">
                    <a:lnL w="119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19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19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19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800" b="0" i="0" u="none" strike="noStrike" cap="none" dirty="0">
                          <a:solidFill>
                            <a:srgbClr val="000000"/>
                          </a:solidFill>
                          <a:latin typeface="Rubik" panose="00000500000000000000" pitchFamily="2" charset="-79"/>
                          <a:ea typeface="Calibri" panose="020F0502020204030204" pitchFamily="34" charset="0"/>
                          <a:cs typeface="Rubik" panose="00000500000000000000" pitchFamily="2" charset="-79"/>
                          <a:sym typeface="Arial"/>
                        </a:rPr>
                        <a:t>63,38%</a:t>
                      </a:r>
                    </a:p>
                  </a:txBody>
                  <a:tcPr marL="63500" marR="63500" marT="63500" marB="63500" anchor="ctr">
                    <a:lnL w="119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19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19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19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56714644"/>
                  </a:ext>
                </a:extLst>
              </a:tr>
              <a:tr h="274648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it-IT" sz="900" b="1" i="0" u="none" strike="noStrike" cap="none" dirty="0">
                          <a:solidFill>
                            <a:schemeClr val="lt1"/>
                          </a:solidFill>
                          <a:latin typeface="Rubik" panose="00000500000000000000" pitchFamily="2" charset="-79"/>
                          <a:ea typeface="Rubik"/>
                          <a:cs typeface="Rubik" panose="00000500000000000000" pitchFamily="2" charset="-79"/>
                          <a:sym typeface="Rubik"/>
                        </a:rPr>
                        <a:t>DIFFERENZA TRA PROVENTI E COSTI OPERATIVI (A - B)</a:t>
                      </a:r>
                      <a:endParaRPr sz="900" u="none" strike="noStrike" cap="none" dirty="0">
                        <a:latin typeface="Rubik" panose="00000500000000000000" pitchFamily="2" charset="-79"/>
                        <a:cs typeface="Rubik" panose="00000500000000000000" pitchFamily="2" charset="-79"/>
                      </a:endParaRPr>
                    </a:p>
                  </a:txBody>
                  <a:tcPr marL="19050" marR="19050" marT="0" marB="0" anchor="ctr">
                    <a:lnL w="119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19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19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19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it-IT" sz="900" b="1" i="0" u="none" strike="noStrike" cap="none" dirty="0">
                          <a:solidFill>
                            <a:schemeClr val="lt1"/>
                          </a:solidFill>
                          <a:latin typeface="Rubik" panose="00000500000000000000" pitchFamily="2" charset="-79"/>
                          <a:cs typeface="Rubik" panose="00000500000000000000" pitchFamily="2" charset="-79"/>
                          <a:sym typeface="Arial"/>
                        </a:rPr>
                        <a:t>17.195</a:t>
                      </a:r>
                      <a:endParaRPr sz="900" b="1" i="0" u="none" strike="noStrike" cap="none" dirty="0">
                        <a:solidFill>
                          <a:schemeClr val="lt1"/>
                        </a:solidFill>
                        <a:latin typeface="Rubik" panose="00000500000000000000" pitchFamily="2" charset="-79"/>
                        <a:cs typeface="Rubik" panose="00000500000000000000" pitchFamily="2" charset="-79"/>
                        <a:sym typeface="Arial"/>
                      </a:endParaRPr>
                    </a:p>
                  </a:txBody>
                  <a:tcPr marL="19050" marR="19050" marT="0" marB="0" anchor="ctr">
                    <a:lnL w="119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19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19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19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it-IT" sz="900" b="1" i="0" u="none" strike="noStrike" cap="none" dirty="0">
                          <a:solidFill>
                            <a:schemeClr val="lt1"/>
                          </a:solidFill>
                          <a:latin typeface="Rubik" panose="00000500000000000000" pitchFamily="2" charset="-79"/>
                          <a:ea typeface="Rubik"/>
                          <a:cs typeface="Rubik" panose="00000500000000000000" pitchFamily="2" charset="-79"/>
                          <a:sym typeface="Rubik"/>
                        </a:rPr>
                        <a:t>17.608</a:t>
                      </a:r>
                      <a:endParaRPr sz="900" u="none" strike="noStrike" cap="none" dirty="0">
                        <a:latin typeface="Rubik" panose="00000500000000000000" pitchFamily="2" charset="-79"/>
                        <a:cs typeface="Rubik" panose="00000500000000000000" pitchFamily="2" charset="-79"/>
                      </a:endParaRPr>
                    </a:p>
                  </a:txBody>
                  <a:tcPr marL="19050" marR="19050" marT="0" marB="0" anchor="ctr">
                    <a:lnL w="119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19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19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19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it-IT" sz="900" b="1" u="none" strike="noStrike" cap="none" dirty="0">
                          <a:solidFill>
                            <a:schemeClr val="bg1"/>
                          </a:solidFill>
                          <a:latin typeface="Rubik" panose="00000500000000000000" pitchFamily="2" charset="-79"/>
                          <a:cs typeface="Rubik" panose="00000500000000000000" pitchFamily="2" charset="-79"/>
                        </a:rPr>
                        <a:t>-413</a:t>
                      </a:r>
                      <a:endParaRPr sz="900" b="1" u="none" strike="noStrike" cap="none" dirty="0">
                        <a:solidFill>
                          <a:schemeClr val="bg1"/>
                        </a:solidFill>
                        <a:latin typeface="Rubik" panose="00000500000000000000" pitchFamily="2" charset="-79"/>
                        <a:cs typeface="Rubik" panose="00000500000000000000" pitchFamily="2" charset="-79"/>
                      </a:endParaRPr>
                    </a:p>
                  </a:txBody>
                  <a:tcPr marL="19050" marR="19050" marT="0" marB="0" anchor="ctr">
                    <a:lnL w="119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19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19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19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it-IT" sz="900" b="1" u="none" strike="noStrike" cap="none" dirty="0">
                          <a:solidFill>
                            <a:schemeClr val="bg1"/>
                          </a:solidFill>
                          <a:latin typeface="Rubik" panose="00000500000000000000" pitchFamily="2" charset="-79"/>
                          <a:cs typeface="Rubik" panose="00000500000000000000" pitchFamily="2" charset="-79"/>
                        </a:rPr>
                        <a:t>-2,34%</a:t>
                      </a:r>
                      <a:endParaRPr sz="900" b="1" u="none" strike="noStrike" cap="none" dirty="0">
                        <a:solidFill>
                          <a:schemeClr val="bg1"/>
                        </a:solidFill>
                        <a:latin typeface="Rubik" panose="00000500000000000000" pitchFamily="2" charset="-79"/>
                        <a:cs typeface="Rubik" panose="00000500000000000000" pitchFamily="2" charset="-79"/>
                      </a:endParaRPr>
                    </a:p>
                  </a:txBody>
                  <a:tcPr marL="19050" marR="19050" marT="0" marB="0" anchor="ctr">
                    <a:lnL w="119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19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19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19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4472C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it-IT" sz="800" b="0" i="0" u="none" strike="noStrike" cap="none" dirty="0">
                          <a:solidFill>
                            <a:srgbClr val="000000"/>
                          </a:solidFill>
                          <a:latin typeface="Rubik" panose="00000500000000000000" pitchFamily="2" charset="-79"/>
                          <a:ea typeface="Rubik"/>
                          <a:cs typeface="Rubik" panose="00000500000000000000" pitchFamily="2" charset="-79"/>
                          <a:sym typeface="Rubik"/>
                        </a:rPr>
                        <a:t>C) PROVENTI E ONERI FINANZIARI</a:t>
                      </a:r>
                      <a:endParaRPr sz="800" b="0" i="0" u="none" strike="noStrike" cap="none" dirty="0">
                        <a:solidFill>
                          <a:srgbClr val="000000"/>
                        </a:solidFill>
                        <a:latin typeface="Rubik" panose="00000500000000000000" pitchFamily="2" charset="-79"/>
                        <a:ea typeface="Rubik"/>
                        <a:cs typeface="Rubik" panose="00000500000000000000" pitchFamily="2" charset="-79"/>
                        <a:sym typeface="Rubik"/>
                      </a:endParaRPr>
                    </a:p>
                  </a:txBody>
                  <a:tcPr marL="28575" marR="28575" marT="91425" marB="91425" anchor="ctr">
                    <a:lnL w="119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19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19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19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it-IT" sz="800" b="0" i="0" u="none" strike="noStrike" cap="none" dirty="0">
                          <a:solidFill>
                            <a:srgbClr val="000000"/>
                          </a:solidFill>
                          <a:latin typeface="Rubik" panose="00000500000000000000" pitchFamily="2" charset="-79"/>
                          <a:ea typeface="Rubik"/>
                          <a:cs typeface="Rubik" panose="00000500000000000000" pitchFamily="2" charset="-79"/>
                          <a:sym typeface="Rubik"/>
                        </a:rPr>
                        <a:t>-113</a:t>
                      </a:r>
                      <a:endParaRPr sz="800" b="0" i="0" u="none" strike="noStrike" cap="none" dirty="0">
                        <a:solidFill>
                          <a:srgbClr val="000000"/>
                        </a:solidFill>
                        <a:latin typeface="Rubik" panose="00000500000000000000" pitchFamily="2" charset="-79"/>
                        <a:ea typeface="Rubik"/>
                        <a:cs typeface="Rubik" panose="00000500000000000000" pitchFamily="2" charset="-79"/>
                        <a:sym typeface="Rubik"/>
                      </a:endParaRPr>
                    </a:p>
                  </a:txBody>
                  <a:tcPr marL="28575" marR="28575" marT="91425" marB="91425" anchor="ctr">
                    <a:lnL w="119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19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19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19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it-IT" sz="800" b="0" i="0" u="none" strike="noStrike" cap="none" dirty="0">
                          <a:solidFill>
                            <a:srgbClr val="000000"/>
                          </a:solidFill>
                          <a:latin typeface="Rubik" panose="00000500000000000000" pitchFamily="2" charset="-79"/>
                          <a:ea typeface="Rubik"/>
                          <a:cs typeface="Rubik" panose="00000500000000000000" pitchFamily="2" charset="-79"/>
                          <a:sym typeface="Rubik"/>
                        </a:rPr>
                        <a:t>-151</a:t>
                      </a:r>
                      <a:endParaRPr sz="800" b="0" i="0" u="none" strike="noStrike" cap="none" dirty="0">
                        <a:solidFill>
                          <a:srgbClr val="000000"/>
                        </a:solidFill>
                        <a:latin typeface="Rubik" panose="00000500000000000000" pitchFamily="2" charset="-79"/>
                        <a:ea typeface="Rubik"/>
                        <a:cs typeface="Rubik" panose="00000500000000000000" pitchFamily="2" charset="-79"/>
                        <a:sym typeface="Rubik"/>
                      </a:endParaRPr>
                    </a:p>
                  </a:txBody>
                  <a:tcPr marL="28575" marR="28575" marT="91425" marB="91425" anchor="ctr">
                    <a:lnL w="119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19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19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19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it-IT" sz="800" b="0" i="0" u="none" strike="noStrike" cap="none" dirty="0">
                          <a:solidFill>
                            <a:srgbClr val="000000"/>
                          </a:solidFill>
                          <a:latin typeface="Rubik" panose="00000500000000000000" pitchFamily="2" charset="-79"/>
                          <a:ea typeface="Rubik"/>
                          <a:cs typeface="Rubik" panose="00000500000000000000" pitchFamily="2" charset="-79"/>
                          <a:sym typeface="Rubik"/>
                        </a:rPr>
                        <a:t>38</a:t>
                      </a:r>
                      <a:endParaRPr sz="800" b="0" i="0" u="none" strike="noStrike" cap="none" dirty="0">
                        <a:solidFill>
                          <a:srgbClr val="000000"/>
                        </a:solidFill>
                        <a:latin typeface="Rubik" panose="00000500000000000000" pitchFamily="2" charset="-79"/>
                        <a:ea typeface="Rubik"/>
                        <a:cs typeface="Rubik" panose="00000500000000000000" pitchFamily="2" charset="-79"/>
                        <a:sym typeface="Rubik"/>
                      </a:endParaRPr>
                    </a:p>
                  </a:txBody>
                  <a:tcPr marL="28575" marR="28575" marT="91425" marB="91425" anchor="ctr">
                    <a:lnL w="119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19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19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19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it-IT" sz="800" b="0" i="0" u="none" strike="noStrike" cap="none" dirty="0">
                          <a:solidFill>
                            <a:srgbClr val="000000"/>
                          </a:solidFill>
                          <a:latin typeface="Rubik" panose="00000500000000000000" pitchFamily="2" charset="-79"/>
                          <a:ea typeface="Rubik"/>
                          <a:cs typeface="Rubik" panose="00000500000000000000" pitchFamily="2" charset="-79"/>
                          <a:sym typeface="Rubik"/>
                        </a:rPr>
                        <a:t>-25,15%</a:t>
                      </a:r>
                      <a:endParaRPr sz="800" b="0" i="0" u="none" strike="noStrike" cap="none" dirty="0">
                        <a:solidFill>
                          <a:srgbClr val="000000"/>
                        </a:solidFill>
                        <a:latin typeface="Rubik" panose="00000500000000000000" pitchFamily="2" charset="-79"/>
                        <a:ea typeface="Rubik"/>
                        <a:cs typeface="Rubik" panose="00000500000000000000" pitchFamily="2" charset="-79"/>
                        <a:sym typeface="Rubik"/>
                      </a:endParaRPr>
                    </a:p>
                  </a:txBody>
                  <a:tcPr marL="28575" marR="28575" marT="91425" marB="91425" anchor="ctr">
                    <a:lnL w="119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19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19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19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it-IT" sz="800" u="none" strike="noStrike" cap="none" dirty="0">
                          <a:latin typeface="Rubik" panose="00000500000000000000" pitchFamily="2" charset="-79"/>
                          <a:ea typeface="Rubik"/>
                          <a:cs typeface="Rubik" panose="00000500000000000000" pitchFamily="2" charset="-79"/>
                          <a:sym typeface="Rubik"/>
                        </a:rPr>
                        <a:t>E) PROVENTI E ONERI STRAORDINARI</a:t>
                      </a:r>
                      <a:endParaRPr sz="800" u="none" strike="noStrike" cap="none" dirty="0">
                        <a:latin typeface="Rubik" panose="00000500000000000000" pitchFamily="2" charset="-79"/>
                        <a:ea typeface="Rubik"/>
                        <a:cs typeface="Rubik" panose="00000500000000000000" pitchFamily="2" charset="-79"/>
                        <a:sym typeface="Rubik"/>
                      </a:endParaRPr>
                    </a:p>
                  </a:txBody>
                  <a:tcPr marL="28575" marR="28575" marT="91425" marB="91425" anchor="ctr">
                    <a:lnL w="119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19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19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19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it-IT" sz="800" u="none" strike="noStrike" cap="none" dirty="0">
                          <a:latin typeface="Rubik" panose="00000500000000000000" pitchFamily="2" charset="-79"/>
                          <a:ea typeface="Rubik"/>
                          <a:cs typeface="Rubik" panose="00000500000000000000" pitchFamily="2" charset="-79"/>
                          <a:sym typeface="Rubik"/>
                        </a:rPr>
                        <a:t>1.226</a:t>
                      </a:r>
                      <a:endParaRPr sz="800" u="none" strike="noStrike" cap="none" dirty="0">
                        <a:latin typeface="Rubik" panose="00000500000000000000" pitchFamily="2" charset="-79"/>
                        <a:ea typeface="Rubik"/>
                        <a:cs typeface="Rubik" panose="00000500000000000000" pitchFamily="2" charset="-79"/>
                        <a:sym typeface="Rubik"/>
                      </a:endParaRPr>
                    </a:p>
                  </a:txBody>
                  <a:tcPr marL="28575" marR="28575" marT="91425" marB="91425" anchor="ctr">
                    <a:lnL w="119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19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19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19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it-IT" sz="800" u="none" strike="noStrike" cap="none" dirty="0">
                          <a:latin typeface="Rubik" panose="00000500000000000000" pitchFamily="2" charset="-79"/>
                          <a:ea typeface="Rubik"/>
                          <a:cs typeface="Rubik" panose="00000500000000000000" pitchFamily="2" charset="-79"/>
                          <a:sym typeface="Rubik"/>
                        </a:rPr>
                        <a:t>288</a:t>
                      </a:r>
                      <a:endParaRPr sz="800" u="none" strike="noStrike" cap="none" dirty="0">
                        <a:latin typeface="Rubik" panose="00000500000000000000" pitchFamily="2" charset="-79"/>
                        <a:ea typeface="Rubik"/>
                        <a:cs typeface="Rubik" panose="00000500000000000000" pitchFamily="2" charset="-79"/>
                        <a:sym typeface="Rubik"/>
                      </a:endParaRPr>
                    </a:p>
                  </a:txBody>
                  <a:tcPr marL="28575" marR="28575" marT="91425" marB="91425" anchor="ctr">
                    <a:lnL w="119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19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19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19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it-IT" sz="800" u="none" strike="noStrike" cap="none" dirty="0">
                          <a:latin typeface="Rubik" panose="00000500000000000000" pitchFamily="2" charset="-79"/>
                          <a:ea typeface="Rubik"/>
                          <a:cs typeface="Rubik" panose="00000500000000000000" pitchFamily="2" charset="-79"/>
                          <a:sym typeface="Rubik"/>
                        </a:rPr>
                        <a:t>937</a:t>
                      </a:r>
                      <a:endParaRPr sz="800" u="none" strike="noStrike" cap="none" dirty="0">
                        <a:latin typeface="Rubik" panose="00000500000000000000" pitchFamily="2" charset="-79"/>
                        <a:ea typeface="Rubik"/>
                        <a:cs typeface="Rubik" panose="00000500000000000000" pitchFamily="2" charset="-79"/>
                        <a:sym typeface="Rubik"/>
                      </a:endParaRPr>
                    </a:p>
                  </a:txBody>
                  <a:tcPr marL="28575" marR="28575" marT="91425" marB="91425" anchor="ctr">
                    <a:lnL w="119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19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19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19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it-IT" sz="800" u="none" strike="noStrike" cap="none" dirty="0">
                          <a:latin typeface="Rubik" panose="00000500000000000000" pitchFamily="2" charset="-79"/>
                          <a:ea typeface="Rubik"/>
                          <a:cs typeface="Rubik" panose="00000500000000000000" pitchFamily="2" charset="-79"/>
                          <a:sym typeface="Rubik"/>
                        </a:rPr>
                        <a:t>325,30%</a:t>
                      </a:r>
                      <a:endParaRPr sz="800" u="none" strike="noStrike" cap="none" dirty="0">
                        <a:latin typeface="Rubik" panose="00000500000000000000" pitchFamily="2" charset="-79"/>
                        <a:ea typeface="Rubik"/>
                        <a:cs typeface="Rubik" panose="00000500000000000000" pitchFamily="2" charset="-79"/>
                        <a:sym typeface="Rubik"/>
                      </a:endParaRPr>
                    </a:p>
                  </a:txBody>
                  <a:tcPr marL="28575" marR="28575" marT="91425" marB="91425" anchor="ctr">
                    <a:lnL w="119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19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19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19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38456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it-IT" sz="900" b="1" i="0" u="none" strike="noStrike" cap="none" dirty="0">
                          <a:solidFill>
                            <a:schemeClr val="lt1"/>
                          </a:solidFill>
                          <a:latin typeface="Rubik" panose="00000500000000000000" pitchFamily="2" charset="-79"/>
                          <a:ea typeface="Rubik"/>
                          <a:cs typeface="Rubik" panose="00000500000000000000" pitchFamily="2" charset="-79"/>
                          <a:sym typeface="Rubik"/>
                        </a:rPr>
                        <a:t>Risultato prima delle imposte</a:t>
                      </a:r>
                      <a:endParaRPr sz="900" u="none" strike="noStrike" cap="none" dirty="0">
                        <a:latin typeface="Rubik" panose="00000500000000000000" pitchFamily="2" charset="-79"/>
                        <a:cs typeface="Rubik" panose="00000500000000000000" pitchFamily="2" charset="-79"/>
                      </a:endParaRPr>
                    </a:p>
                  </a:txBody>
                  <a:tcPr marL="19050" marR="19050" marT="0" marB="0" anchor="ctr">
                    <a:lnL w="119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19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19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19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it-IT" sz="900" b="1" i="0" u="none" strike="noStrike" cap="none" dirty="0">
                          <a:solidFill>
                            <a:schemeClr val="lt1"/>
                          </a:solidFill>
                          <a:latin typeface="Rubik" panose="00000500000000000000" pitchFamily="2" charset="-79"/>
                          <a:cs typeface="Rubik" panose="00000500000000000000" pitchFamily="2" charset="-79"/>
                          <a:sym typeface="Arial"/>
                        </a:rPr>
                        <a:t>18.308</a:t>
                      </a:r>
                      <a:endParaRPr sz="900" b="1" i="0" u="none" strike="noStrike" cap="none" dirty="0">
                        <a:solidFill>
                          <a:schemeClr val="lt1"/>
                        </a:solidFill>
                        <a:latin typeface="Rubik" panose="00000500000000000000" pitchFamily="2" charset="-79"/>
                        <a:cs typeface="Rubik" panose="00000500000000000000" pitchFamily="2" charset="-79"/>
                        <a:sym typeface="Arial"/>
                      </a:endParaRPr>
                    </a:p>
                  </a:txBody>
                  <a:tcPr marL="19050" marR="19050" marT="0" marB="0" anchor="ctr">
                    <a:lnL w="119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19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19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19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it-IT" sz="900" b="1" i="0" u="none" strike="noStrike" cap="none" dirty="0">
                          <a:solidFill>
                            <a:schemeClr val="lt1"/>
                          </a:solidFill>
                          <a:latin typeface="Rubik" panose="00000500000000000000" pitchFamily="2" charset="-79"/>
                          <a:ea typeface="Rubik"/>
                          <a:cs typeface="Rubik" panose="00000500000000000000" pitchFamily="2" charset="-79"/>
                          <a:sym typeface="Rubik"/>
                        </a:rPr>
                        <a:t>17.745</a:t>
                      </a:r>
                      <a:endParaRPr sz="900" u="none" strike="noStrike" cap="none" dirty="0">
                        <a:latin typeface="Rubik" panose="00000500000000000000" pitchFamily="2" charset="-79"/>
                        <a:cs typeface="Rubik" panose="00000500000000000000" pitchFamily="2" charset="-79"/>
                      </a:endParaRPr>
                    </a:p>
                  </a:txBody>
                  <a:tcPr marL="19050" marR="19050" marT="0" marB="0" anchor="ctr">
                    <a:lnL w="119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19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19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19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it-IT" sz="900" b="1" u="none" strike="noStrike" cap="none" dirty="0">
                          <a:solidFill>
                            <a:schemeClr val="bg1"/>
                          </a:solidFill>
                          <a:latin typeface="Rubik" panose="00000500000000000000" pitchFamily="2" charset="-79"/>
                          <a:cs typeface="Rubik" panose="00000500000000000000" pitchFamily="2" charset="-79"/>
                        </a:rPr>
                        <a:t>563</a:t>
                      </a:r>
                      <a:endParaRPr sz="900" b="1" u="none" strike="noStrike" cap="none" dirty="0">
                        <a:solidFill>
                          <a:schemeClr val="bg1"/>
                        </a:solidFill>
                        <a:latin typeface="Rubik" panose="00000500000000000000" pitchFamily="2" charset="-79"/>
                        <a:cs typeface="Rubik" panose="00000500000000000000" pitchFamily="2" charset="-79"/>
                      </a:endParaRPr>
                    </a:p>
                  </a:txBody>
                  <a:tcPr marL="19050" marR="19050" marT="0" marB="0" anchor="ctr">
                    <a:lnL w="119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19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19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19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it-IT" sz="900" b="1" u="none" strike="noStrike" cap="none" dirty="0">
                          <a:solidFill>
                            <a:schemeClr val="bg1"/>
                          </a:solidFill>
                          <a:latin typeface="Rubik" panose="00000500000000000000" pitchFamily="2" charset="-79"/>
                          <a:cs typeface="Rubik" panose="00000500000000000000" pitchFamily="2" charset="-79"/>
                        </a:rPr>
                        <a:t>3,17%</a:t>
                      </a:r>
                      <a:endParaRPr sz="900" b="1" u="none" strike="noStrike" cap="none" dirty="0">
                        <a:solidFill>
                          <a:schemeClr val="bg1"/>
                        </a:solidFill>
                        <a:latin typeface="Rubik" panose="00000500000000000000" pitchFamily="2" charset="-79"/>
                        <a:cs typeface="Rubik" panose="00000500000000000000" pitchFamily="2" charset="-79"/>
                      </a:endParaRPr>
                    </a:p>
                  </a:txBody>
                  <a:tcPr marL="19050" marR="19050" marT="0" marB="0" anchor="ctr">
                    <a:lnL w="119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19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19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19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4472C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40698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it-IT" sz="800" b="0" i="0" u="none" strike="noStrike" cap="none" dirty="0">
                          <a:solidFill>
                            <a:srgbClr val="000000"/>
                          </a:solidFill>
                          <a:latin typeface="Rubik" panose="00000500000000000000" pitchFamily="2" charset="-79"/>
                          <a:ea typeface="Rubik"/>
                          <a:cs typeface="Rubik" panose="00000500000000000000" pitchFamily="2" charset="-79"/>
                          <a:sym typeface="Rubik"/>
                        </a:rPr>
                        <a:t>F) IMPOSTE SUL REDDITO DELL’ESERCIZIO</a:t>
                      </a:r>
                      <a:endParaRPr sz="800" u="none" strike="noStrike" cap="none" dirty="0">
                        <a:latin typeface="Rubik" panose="00000500000000000000" pitchFamily="2" charset="-79"/>
                        <a:cs typeface="Rubik" panose="00000500000000000000" pitchFamily="2" charset="-79"/>
                      </a:endParaRPr>
                    </a:p>
                  </a:txBody>
                  <a:tcPr marL="19050" marR="19050" marT="0" marB="0" anchor="ctr">
                    <a:lnL w="119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19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19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19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it-IT" sz="800" u="none" strike="noStrike" cap="none" dirty="0">
                          <a:latin typeface="Rubik" panose="00000500000000000000" pitchFamily="2" charset="-79"/>
                          <a:cs typeface="Rubik" panose="00000500000000000000" pitchFamily="2" charset="-79"/>
                        </a:rPr>
                        <a:t>4.119</a:t>
                      </a:r>
                      <a:endParaRPr sz="800" u="none" strike="noStrike" cap="none" dirty="0">
                        <a:latin typeface="Rubik" panose="00000500000000000000" pitchFamily="2" charset="-79"/>
                        <a:cs typeface="Rubik" panose="00000500000000000000" pitchFamily="2" charset="-79"/>
                      </a:endParaRPr>
                    </a:p>
                  </a:txBody>
                  <a:tcPr marL="19050" marR="19050" marT="0" marB="0" anchor="ctr">
                    <a:lnL w="119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19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19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19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it-IT" sz="800" b="0" i="0" u="none" strike="noStrike" cap="none" dirty="0">
                          <a:solidFill>
                            <a:srgbClr val="000000"/>
                          </a:solidFill>
                          <a:latin typeface="Rubik" panose="00000500000000000000" pitchFamily="2" charset="-79"/>
                          <a:ea typeface="Rubik"/>
                          <a:cs typeface="Rubik" panose="00000500000000000000" pitchFamily="2" charset="-79"/>
                          <a:sym typeface="Rubik"/>
                        </a:rPr>
                        <a:t>3.943</a:t>
                      </a:r>
                      <a:endParaRPr sz="800" u="none" strike="noStrike" cap="none" dirty="0">
                        <a:latin typeface="Rubik" panose="00000500000000000000" pitchFamily="2" charset="-79"/>
                        <a:cs typeface="Rubik" panose="00000500000000000000" pitchFamily="2" charset="-79"/>
                      </a:endParaRPr>
                    </a:p>
                  </a:txBody>
                  <a:tcPr marL="19050" marR="19050" marT="0" marB="0" anchor="ctr">
                    <a:lnL w="119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19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19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19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it-IT" sz="800" u="none" strike="noStrike" cap="none" dirty="0">
                          <a:latin typeface="Rubik" panose="00000500000000000000" pitchFamily="2" charset="-79"/>
                          <a:cs typeface="Rubik" panose="00000500000000000000" pitchFamily="2" charset="-79"/>
                        </a:rPr>
                        <a:t>176</a:t>
                      </a:r>
                      <a:endParaRPr sz="800" u="none" strike="noStrike" cap="none" dirty="0">
                        <a:latin typeface="Rubik" panose="00000500000000000000" pitchFamily="2" charset="-79"/>
                        <a:cs typeface="Rubik" panose="00000500000000000000" pitchFamily="2" charset="-79"/>
                      </a:endParaRPr>
                    </a:p>
                  </a:txBody>
                  <a:tcPr marL="19050" marR="19050" marT="0" marB="0" anchor="ctr">
                    <a:lnL w="119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19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19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19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it-IT" sz="800" u="none" strike="noStrike" cap="none" dirty="0">
                          <a:latin typeface="Rubik" panose="00000500000000000000" pitchFamily="2" charset="-79"/>
                          <a:cs typeface="Rubik" panose="00000500000000000000" pitchFamily="2" charset="-79"/>
                        </a:rPr>
                        <a:t>4,46%</a:t>
                      </a:r>
                      <a:endParaRPr sz="800" u="none" strike="noStrike" cap="none" dirty="0">
                        <a:latin typeface="Rubik" panose="00000500000000000000" pitchFamily="2" charset="-79"/>
                        <a:cs typeface="Rubik" panose="00000500000000000000" pitchFamily="2" charset="-79"/>
                      </a:endParaRPr>
                    </a:p>
                  </a:txBody>
                  <a:tcPr marL="19050" marR="19050" marT="0" marB="0" anchor="ctr">
                    <a:lnL w="119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19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19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19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it-IT" sz="900" b="1" u="none" strike="noStrike" cap="none" dirty="0">
                          <a:solidFill>
                            <a:schemeClr val="lt1"/>
                          </a:solidFill>
                          <a:latin typeface="Rubik" panose="00000500000000000000" pitchFamily="2" charset="-79"/>
                          <a:ea typeface="Rubik"/>
                          <a:cs typeface="Rubik" panose="00000500000000000000" pitchFamily="2" charset="-79"/>
                          <a:sym typeface="Rubik"/>
                        </a:rPr>
                        <a:t>UTILE DELL'ESERCIZIO</a:t>
                      </a:r>
                      <a:endParaRPr sz="900" b="1" u="none" strike="noStrike" cap="none" dirty="0">
                        <a:solidFill>
                          <a:schemeClr val="lt1"/>
                        </a:solidFill>
                        <a:latin typeface="Rubik" panose="00000500000000000000" pitchFamily="2" charset="-79"/>
                        <a:ea typeface="Rubik"/>
                        <a:cs typeface="Rubik" panose="00000500000000000000" pitchFamily="2" charset="-79"/>
                        <a:sym typeface="Rubik"/>
                      </a:endParaRPr>
                    </a:p>
                  </a:txBody>
                  <a:tcPr marL="28575" marR="28575" marT="91425" marB="91425" anchor="ctr">
                    <a:lnL w="119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19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19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19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it-IT" sz="900" b="1" u="none" strike="noStrike" cap="none" dirty="0">
                          <a:solidFill>
                            <a:schemeClr val="lt1"/>
                          </a:solidFill>
                          <a:latin typeface="Rubik" panose="00000500000000000000" pitchFamily="2" charset="-79"/>
                          <a:ea typeface="Rubik"/>
                          <a:cs typeface="Rubik" panose="00000500000000000000" pitchFamily="2" charset="-79"/>
                          <a:sym typeface="Rubik"/>
                        </a:rPr>
                        <a:t>14.189</a:t>
                      </a:r>
                      <a:endParaRPr sz="900" b="1" u="none" strike="noStrike" cap="none" dirty="0">
                        <a:solidFill>
                          <a:schemeClr val="lt1"/>
                        </a:solidFill>
                        <a:latin typeface="Rubik" panose="00000500000000000000" pitchFamily="2" charset="-79"/>
                        <a:ea typeface="Rubik"/>
                        <a:cs typeface="Rubik" panose="00000500000000000000" pitchFamily="2" charset="-79"/>
                        <a:sym typeface="Rubik"/>
                      </a:endParaRPr>
                    </a:p>
                  </a:txBody>
                  <a:tcPr marL="28575" marR="28575" marT="91425" marB="91425" anchor="ctr">
                    <a:lnL w="119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19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19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19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it-IT" sz="900" b="1" u="none" strike="noStrike" cap="none" dirty="0">
                          <a:solidFill>
                            <a:schemeClr val="lt1"/>
                          </a:solidFill>
                          <a:latin typeface="Rubik" panose="00000500000000000000" pitchFamily="2" charset="-79"/>
                          <a:ea typeface="Rubik"/>
                          <a:cs typeface="Rubik" panose="00000500000000000000" pitchFamily="2" charset="-79"/>
                          <a:sym typeface="Rubik"/>
                        </a:rPr>
                        <a:t>13.802</a:t>
                      </a:r>
                      <a:endParaRPr sz="900" b="1" u="none" strike="noStrike" cap="none" dirty="0">
                        <a:solidFill>
                          <a:schemeClr val="lt1"/>
                        </a:solidFill>
                        <a:latin typeface="Rubik" panose="00000500000000000000" pitchFamily="2" charset="-79"/>
                        <a:ea typeface="Rubik"/>
                        <a:cs typeface="Rubik" panose="00000500000000000000" pitchFamily="2" charset="-79"/>
                        <a:sym typeface="Rubik"/>
                      </a:endParaRPr>
                    </a:p>
                  </a:txBody>
                  <a:tcPr marL="28575" marR="28575" marT="91425" marB="91425" anchor="ctr">
                    <a:lnL w="119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19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19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19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it-IT" sz="900" b="1" u="none" strike="noStrike" cap="none" dirty="0">
                          <a:solidFill>
                            <a:schemeClr val="lt1"/>
                          </a:solidFill>
                          <a:latin typeface="Rubik" panose="00000500000000000000" pitchFamily="2" charset="-79"/>
                          <a:ea typeface="Rubik"/>
                          <a:cs typeface="Rubik" panose="00000500000000000000" pitchFamily="2" charset="-79"/>
                          <a:sym typeface="Rubik"/>
                        </a:rPr>
                        <a:t>387</a:t>
                      </a:r>
                      <a:endParaRPr sz="900" b="1" u="none" strike="noStrike" cap="none" dirty="0">
                        <a:solidFill>
                          <a:schemeClr val="lt1"/>
                        </a:solidFill>
                        <a:latin typeface="Rubik" panose="00000500000000000000" pitchFamily="2" charset="-79"/>
                        <a:ea typeface="Rubik"/>
                        <a:cs typeface="Rubik" panose="00000500000000000000" pitchFamily="2" charset="-79"/>
                        <a:sym typeface="Rubik"/>
                      </a:endParaRPr>
                    </a:p>
                  </a:txBody>
                  <a:tcPr marL="28575" marR="28575" marT="91425" marB="91425" anchor="ctr">
                    <a:lnL w="119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19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19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19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it-IT" sz="900" b="1" u="none" strike="noStrike" cap="none" dirty="0">
                          <a:solidFill>
                            <a:schemeClr val="lt1"/>
                          </a:solidFill>
                          <a:latin typeface="Rubik" panose="00000500000000000000" pitchFamily="2" charset="-79"/>
                          <a:ea typeface="Rubik"/>
                          <a:cs typeface="Rubik" panose="00000500000000000000" pitchFamily="2" charset="-79"/>
                          <a:sym typeface="Rubik"/>
                        </a:rPr>
                        <a:t>2,80%</a:t>
                      </a:r>
                      <a:endParaRPr sz="900" b="1" u="none" strike="noStrike" cap="none" dirty="0">
                        <a:solidFill>
                          <a:schemeClr val="lt1"/>
                        </a:solidFill>
                        <a:latin typeface="Rubik" panose="00000500000000000000" pitchFamily="2" charset="-79"/>
                        <a:ea typeface="Rubik"/>
                        <a:cs typeface="Rubik" panose="00000500000000000000" pitchFamily="2" charset="-79"/>
                        <a:sym typeface="Rubik"/>
                      </a:endParaRPr>
                    </a:p>
                  </a:txBody>
                  <a:tcPr marL="28575" marR="28575" marT="91425" marB="91425" anchor="ctr">
                    <a:lnL w="119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19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19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19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4472C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2" name="Segnaposto numero diapositiva 1">
            <a:extLst>
              <a:ext uri="{FF2B5EF4-FFF2-40B4-BE49-F238E27FC236}">
                <a16:creationId xmlns:a16="http://schemas.microsoft.com/office/drawing/2014/main" id="{805D5FDA-209C-4691-87E3-4BFD5A59C5F4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 smtClean="0"/>
              <a:t>3</a:t>
            </a:fld>
            <a:endParaRPr lang="it-IT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13"/>
          <p:cNvSpPr txBox="1">
            <a:spLocks noGrp="1"/>
          </p:cNvSpPr>
          <p:nvPr>
            <p:ph type="title"/>
          </p:nvPr>
        </p:nvSpPr>
        <p:spPr>
          <a:xfrm>
            <a:off x="830851" y="342900"/>
            <a:ext cx="4862377" cy="996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150"/>
              <a:buFont typeface="Rubik"/>
              <a:buNone/>
            </a:pPr>
            <a:r>
              <a:rPr lang="it-IT" sz="3550" dirty="0"/>
              <a:t>Proventi operativi</a:t>
            </a:r>
            <a:endParaRPr sz="3550" dirty="0"/>
          </a:p>
        </p:txBody>
      </p:sp>
      <p:sp>
        <p:nvSpPr>
          <p:cNvPr id="110" name="Google Shape;110;p13"/>
          <p:cNvSpPr txBox="1"/>
          <p:nvPr/>
        </p:nvSpPr>
        <p:spPr>
          <a:xfrm>
            <a:off x="7957457" y="1339616"/>
            <a:ext cx="20793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5" name="Grafico 4">
            <a:extLst>
              <a:ext uri="{FF2B5EF4-FFF2-40B4-BE49-F238E27FC236}">
                <a16:creationId xmlns:a16="http://schemas.microsoft.com/office/drawing/2014/main" id="{F7326C49-8783-4F2E-BDD8-E6234AE8E89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778575305"/>
              </p:ext>
            </p:extLst>
          </p:nvPr>
        </p:nvGraphicFramePr>
        <p:xfrm>
          <a:off x="1799253" y="1260191"/>
          <a:ext cx="8593494" cy="433761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" name="Segnaposto numero diapositiva 1">
            <a:extLst>
              <a:ext uri="{FF2B5EF4-FFF2-40B4-BE49-F238E27FC236}">
                <a16:creationId xmlns:a16="http://schemas.microsoft.com/office/drawing/2014/main" id="{19828D67-3D22-47A0-A99F-C68F2061B532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 smtClean="0"/>
              <a:t>4</a:t>
            </a:fld>
            <a:endParaRPr lang="it-IT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14"/>
          <p:cNvSpPr txBox="1">
            <a:spLocks noGrp="1"/>
          </p:cNvSpPr>
          <p:nvPr>
            <p:ph type="title"/>
          </p:nvPr>
        </p:nvSpPr>
        <p:spPr>
          <a:xfrm>
            <a:off x="774828" y="342901"/>
            <a:ext cx="10650644" cy="9967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Rubik"/>
              <a:buNone/>
            </a:pPr>
            <a:r>
              <a:rPr lang="it-IT" dirty="0"/>
              <a:t>Proventi propri</a:t>
            </a:r>
            <a:endParaRPr dirty="0"/>
          </a:p>
        </p:txBody>
      </p:sp>
      <p:sp>
        <p:nvSpPr>
          <p:cNvPr id="118" name="Google Shape;118;p14"/>
          <p:cNvSpPr/>
          <p:nvPr/>
        </p:nvSpPr>
        <p:spPr>
          <a:xfrm>
            <a:off x="302464" y="3242907"/>
            <a:ext cx="11720421" cy="2745248"/>
          </a:xfrm>
          <a:prstGeom prst="rect">
            <a:avLst/>
          </a:prstGeom>
          <a:solidFill>
            <a:schemeClr val="lt1"/>
          </a:solidFill>
          <a:ln>
            <a:noFill/>
          </a:ln>
          <a:effectLst>
            <a:outerShdw blurRad="57785" dist="33020" dir="3180000" algn="ctr">
              <a:srgbClr val="000000">
                <a:alpha val="27058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285750" indent="-285750" algn="just">
              <a:lnSpc>
                <a:spcPct val="115000"/>
              </a:lnSpc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it-IT" sz="1200" dirty="0">
                <a:effectLst/>
                <a:latin typeface="Rubik" panose="00000500000000000000" pitchFamily="2" charset="-79"/>
                <a:ea typeface="Rubik" panose="00000500000000000000" pitchFamily="2" charset="-79"/>
                <a:cs typeface="Rubik" panose="00000500000000000000" pitchFamily="2" charset="-79"/>
              </a:rPr>
              <a:t>I proventi propri sono la seconda voce di ricavo per importanza, tra questi vi sono le contribuzioni studentesche (47,62%), i proventi da ricerche commissionate (3,88%) e finanziamenti competitivi (48,50%). </a:t>
            </a:r>
          </a:p>
          <a:p>
            <a:pPr marL="285750" indent="-285750" algn="just"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it-IT" sz="1200" b="0" i="0" u="none" strike="noStrike" cap="none" dirty="0">
                <a:solidFill>
                  <a:schemeClr val="tx1"/>
                </a:solidFill>
                <a:latin typeface="Rubik" panose="00000500000000000000" pitchFamily="2" charset="-79"/>
                <a:ea typeface="Rubik"/>
                <a:cs typeface="Rubik" panose="00000500000000000000" pitchFamily="2" charset="-79"/>
                <a:sym typeface="Rubik"/>
              </a:rPr>
              <a:t>La variazione dei proventi della didattica (15,56%) è dovuta </a:t>
            </a:r>
            <a:r>
              <a:rPr lang="it-IT" sz="1200" dirty="0">
                <a:solidFill>
                  <a:schemeClr val="tx1"/>
                </a:solidFill>
                <a:effectLst/>
                <a:latin typeface="Rubik" panose="00000500000000000000" pitchFamily="2" charset="-79"/>
                <a:ea typeface="Rubik" panose="00000500000000000000" pitchFamily="2" charset="-79"/>
                <a:cs typeface="Rubik" panose="00000500000000000000" pitchFamily="2" charset="-79"/>
              </a:rPr>
              <a:t>:</a:t>
            </a:r>
          </a:p>
          <a:p>
            <a:pPr algn="just">
              <a:spcAft>
                <a:spcPts val="1000"/>
              </a:spcAft>
            </a:pPr>
            <a:r>
              <a:rPr lang="it-IT" sz="1200" dirty="0">
                <a:solidFill>
                  <a:schemeClr val="tx1"/>
                </a:solidFill>
                <a:latin typeface="Rubik" panose="00000500000000000000" pitchFamily="2" charset="-79"/>
                <a:ea typeface="Rubik" panose="00000500000000000000" pitchFamily="2" charset="-79"/>
                <a:cs typeface="Rubik" panose="00000500000000000000" pitchFamily="2" charset="-79"/>
              </a:rPr>
              <a:t>	-alla stima di un maggior ricavo per contributo omnicomprensivo legata ai dati di iscrizione disponibili a fine febbraio 2026 (prudenzialmente la stima 	  del maggior ricavo è coperta da una quota iscritta nel fondo rischi su crediti verso studenti nel passivo di SP);</a:t>
            </a:r>
          </a:p>
          <a:p>
            <a:pPr algn="just">
              <a:spcAft>
                <a:spcPts val="1000"/>
              </a:spcAft>
            </a:pPr>
            <a:r>
              <a:rPr lang="it-IT" sz="1200" dirty="0">
                <a:solidFill>
                  <a:schemeClr val="tx1"/>
                </a:solidFill>
                <a:effectLst/>
                <a:latin typeface="Rubik" panose="00000500000000000000" pitchFamily="2" charset="-79"/>
                <a:ea typeface="Calibri" panose="020F0502020204030204" pitchFamily="34" charset="0"/>
                <a:cs typeface="Rubik" panose="00000500000000000000" pitchFamily="2" charset="-79"/>
              </a:rPr>
              <a:t>	- all’incremento dei ricavi per corsi di abilitazione all’insegnamento</a:t>
            </a:r>
          </a:p>
          <a:p>
            <a:pPr marL="285750" marR="0" lvl="0" indent="-28575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 panose="020B0604020202020204" pitchFamily="34" charset="0"/>
              <a:buChar char="•"/>
            </a:pPr>
            <a:r>
              <a:rPr lang="it-IT" sz="1200" b="0" i="0" u="none" strike="noStrike" cap="none" dirty="0">
                <a:solidFill>
                  <a:srgbClr val="000000"/>
                </a:solidFill>
                <a:latin typeface="Rubik" panose="00000500000000000000" pitchFamily="2" charset="-79"/>
                <a:ea typeface="Rubik"/>
                <a:cs typeface="Rubik" panose="00000500000000000000" pitchFamily="2" charset="-79"/>
                <a:sym typeface="Rubik"/>
              </a:rPr>
              <a:t>I proventi con finanziamenti competitivi registrano una variazione positiva (</a:t>
            </a:r>
            <a:r>
              <a:rPr lang="it-IT" sz="1200" dirty="0">
                <a:latin typeface="Rubik" panose="00000500000000000000" pitchFamily="2" charset="-79"/>
                <a:ea typeface="Rubik"/>
                <a:cs typeface="Rubik" panose="00000500000000000000" pitchFamily="2" charset="-79"/>
                <a:sym typeface="Rubik"/>
              </a:rPr>
              <a:t>119,28</a:t>
            </a:r>
            <a:r>
              <a:rPr lang="it-IT" sz="1200" b="0" i="0" u="none" strike="noStrike" cap="none" dirty="0">
                <a:solidFill>
                  <a:srgbClr val="000000"/>
                </a:solidFill>
                <a:latin typeface="Rubik" panose="00000500000000000000" pitchFamily="2" charset="-79"/>
                <a:ea typeface="Rubik"/>
                <a:cs typeface="Rubik" panose="00000500000000000000" pitchFamily="2" charset="-79"/>
                <a:sym typeface="Rubik"/>
              </a:rPr>
              <a:t>%) che deriva in gran parte dalle </a:t>
            </a:r>
            <a:r>
              <a:rPr lang="it-IT" sz="1200" i="0" u="none" strike="noStrike" cap="none" dirty="0">
                <a:solidFill>
                  <a:srgbClr val="000000"/>
                </a:solidFill>
                <a:latin typeface="Rubik" panose="00000500000000000000" pitchFamily="2" charset="-79"/>
                <a:ea typeface="Rubik"/>
                <a:cs typeface="Rubik" panose="00000500000000000000" pitchFamily="2" charset="-79"/>
                <a:sym typeface="Rubik"/>
              </a:rPr>
              <a:t>assegnazioni del MUR per la ricerca istituzionale con bando competitivo, in particolare per i progetti finanziati con fondi PNRR.</a:t>
            </a:r>
            <a:endParaRPr sz="1200" i="0" u="none" strike="noStrike" cap="none" dirty="0">
              <a:solidFill>
                <a:srgbClr val="FF0000"/>
              </a:solidFill>
              <a:latin typeface="Rubik" panose="00000500000000000000" pitchFamily="2" charset="-79"/>
              <a:ea typeface="Rubik"/>
              <a:cs typeface="Rubik" panose="00000500000000000000" pitchFamily="2" charset="-79"/>
              <a:sym typeface="Rubik"/>
            </a:endParaRPr>
          </a:p>
        </p:txBody>
      </p:sp>
      <p:graphicFrame>
        <p:nvGraphicFramePr>
          <p:cNvPr id="5" name="Grafico 4">
            <a:extLst>
              <a:ext uri="{FF2B5EF4-FFF2-40B4-BE49-F238E27FC236}">
                <a16:creationId xmlns:a16="http://schemas.microsoft.com/office/drawing/2014/main" id="{53DAA7E8-F0B5-453E-B1DE-3BADCC82B60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466490036"/>
              </p:ext>
            </p:extLst>
          </p:nvPr>
        </p:nvGraphicFramePr>
        <p:xfrm>
          <a:off x="2176827" y="841258"/>
          <a:ext cx="7838346" cy="248295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" name="Segnaposto numero diapositiva 1">
            <a:extLst>
              <a:ext uri="{FF2B5EF4-FFF2-40B4-BE49-F238E27FC236}">
                <a16:creationId xmlns:a16="http://schemas.microsoft.com/office/drawing/2014/main" id="{7A721B0B-369A-4B90-B093-B8B16C72B6C7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 smtClean="0"/>
              <a:t>5</a:t>
            </a:fld>
            <a:endParaRPr lang="it-IT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12"/>
          <p:cNvSpPr txBox="1">
            <a:spLocks noGrp="1"/>
          </p:cNvSpPr>
          <p:nvPr>
            <p:ph type="title"/>
          </p:nvPr>
        </p:nvSpPr>
        <p:spPr>
          <a:xfrm>
            <a:off x="774827" y="362751"/>
            <a:ext cx="10650644" cy="9967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Rubik"/>
              <a:buNone/>
            </a:pPr>
            <a:r>
              <a:rPr lang="it-IT" dirty="0"/>
              <a:t>Popolazione studentesca</a:t>
            </a:r>
            <a:endParaRPr dirty="0"/>
          </a:p>
        </p:txBody>
      </p:sp>
      <p:sp>
        <p:nvSpPr>
          <p:cNvPr id="133" name="Google Shape;133;p12"/>
          <p:cNvSpPr txBox="1">
            <a:spLocks noGrp="1"/>
          </p:cNvSpPr>
          <p:nvPr>
            <p:ph type="body" idx="1"/>
          </p:nvPr>
        </p:nvSpPr>
        <p:spPr>
          <a:xfrm>
            <a:off x="913282" y="5771215"/>
            <a:ext cx="10650645" cy="5288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just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</a:pPr>
            <a:r>
              <a:rPr lang="it-IT" sz="1100" dirty="0"/>
              <a:t>Fonte </a:t>
            </a:r>
            <a:r>
              <a:rPr lang="it-IT" sz="1100" dirty="0" err="1"/>
              <a:t>Essetre</a:t>
            </a:r>
            <a:endParaRPr lang="it-IT" sz="1100" dirty="0"/>
          </a:p>
        </p:txBody>
      </p:sp>
      <p:graphicFrame>
        <p:nvGraphicFramePr>
          <p:cNvPr id="4" name="Tabella 3">
            <a:extLst>
              <a:ext uri="{FF2B5EF4-FFF2-40B4-BE49-F238E27FC236}">
                <a16:creationId xmlns:a16="http://schemas.microsoft.com/office/drawing/2014/main" id="{6F05D619-E4F3-2C99-2100-4900EC94A80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23609405"/>
              </p:ext>
            </p:extLst>
          </p:nvPr>
        </p:nvGraphicFramePr>
        <p:xfrm>
          <a:off x="350704" y="1023929"/>
          <a:ext cx="11490592" cy="4810141"/>
        </p:xfrm>
        <a:graphic>
          <a:graphicData uri="http://schemas.openxmlformats.org/drawingml/2006/table">
            <a:tbl>
              <a:tblPr firstRow="1" bandRow="1"/>
              <a:tblGrid>
                <a:gridCol w="3221548">
                  <a:extLst>
                    <a:ext uri="{9D8B030D-6E8A-4147-A177-3AD203B41FA5}">
                      <a16:colId xmlns:a16="http://schemas.microsoft.com/office/drawing/2014/main" val="1651665952"/>
                    </a:ext>
                  </a:extLst>
                </a:gridCol>
                <a:gridCol w="2756348">
                  <a:extLst>
                    <a:ext uri="{9D8B030D-6E8A-4147-A177-3AD203B41FA5}">
                      <a16:colId xmlns:a16="http://schemas.microsoft.com/office/drawing/2014/main" val="4293395106"/>
                    </a:ext>
                  </a:extLst>
                </a:gridCol>
                <a:gridCol w="2756348">
                  <a:extLst>
                    <a:ext uri="{9D8B030D-6E8A-4147-A177-3AD203B41FA5}">
                      <a16:colId xmlns:a16="http://schemas.microsoft.com/office/drawing/2014/main" val="1726958246"/>
                    </a:ext>
                  </a:extLst>
                </a:gridCol>
                <a:gridCol w="2756348">
                  <a:extLst>
                    <a:ext uri="{9D8B030D-6E8A-4147-A177-3AD203B41FA5}">
                      <a16:colId xmlns:a16="http://schemas.microsoft.com/office/drawing/2014/main" val="2362957931"/>
                    </a:ext>
                  </a:extLst>
                </a:gridCol>
              </a:tblGrid>
              <a:tr h="432000"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Rubik" panose="00000500000000000000" pitchFamily="2" charset="-79"/>
                          <a:cs typeface="Rubik" panose="00000500000000000000" pitchFamily="2" charset="-79"/>
                        </a:rPr>
                        <a:t>Corso</a:t>
                      </a:r>
                    </a:p>
                  </a:txBody>
                  <a:tcPr marL="2461" marR="2461" marT="2461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Rubik" panose="00000500000000000000" pitchFamily="2" charset="-79"/>
                          <a:cs typeface="Rubik" panose="00000500000000000000" pitchFamily="2" charset="-79"/>
                        </a:rPr>
                        <a:t> 2022/23</a:t>
                      </a:r>
                    </a:p>
                  </a:txBody>
                  <a:tcPr marL="2461" marR="2461" marT="2461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Rubik" panose="00000500000000000000" pitchFamily="2" charset="-79"/>
                          <a:cs typeface="Rubik" panose="00000500000000000000" pitchFamily="2" charset="-79"/>
                        </a:rPr>
                        <a:t> 2023/24</a:t>
                      </a:r>
                    </a:p>
                  </a:txBody>
                  <a:tcPr marL="2461" marR="2461" marT="2461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Rubik" panose="00000500000000000000" pitchFamily="2" charset="-79"/>
                          <a:cs typeface="Rubik" panose="00000500000000000000" pitchFamily="2" charset="-79"/>
                        </a:rPr>
                        <a:t>2024/25</a:t>
                      </a:r>
                    </a:p>
                  </a:txBody>
                  <a:tcPr marL="2461" marR="2461" marT="2461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59830204"/>
                  </a:ext>
                </a:extLst>
              </a:tr>
              <a:tr h="432000"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Rubik" panose="00000500000000000000" pitchFamily="2" charset="-79"/>
                          <a:cs typeface="Rubik" panose="00000500000000000000" pitchFamily="2" charset="-79"/>
                        </a:rPr>
                        <a:t>Lauree triennali</a:t>
                      </a:r>
                    </a:p>
                  </a:txBody>
                  <a:tcPr marL="2461" marR="2461" marT="2461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D4E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1600" dirty="0">
                          <a:effectLst/>
                          <a:latin typeface="Rubik" panose="00000500000000000000" pitchFamily="2" charset="-79"/>
                          <a:ea typeface="Times New Roman" panose="02020603050405020304" pitchFamily="18" charset="0"/>
                        </a:rPr>
                        <a:t>14.470</a:t>
                      </a:r>
                      <a:endParaRPr lang="it-IT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D4E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1600" dirty="0">
                          <a:effectLst/>
                          <a:latin typeface="Rubik" panose="00000500000000000000" pitchFamily="2" charset="-79"/>
                          <a:ea typeface="Times New Roman" panose="02020603050405020304" pitchFamily="18" charset="0"/>
                        </a:rPr>
                        <a:t>13.890</a:t>
                      </a:r>
                      <a:endParaRPr lang="it-IT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D4E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1600" dirty="0">
                          <a:effectLst/>
                          <a:latin typeface="Rubik" panose="00000500000000000000" pitchFamily="2" charset="-79"/>
                          <a:ea typeface="Times New Roman" panose="02020603050405020304" pitchFamily="18" charset="0"/>
                        </a:rPr>
                        <a:t>13.881</a:t>
                      </a:r>
                      <a:endParaRPr lang="it-IT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D4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43762090"/>
                  </a:ext>
                </a:extLst>
              </a:tr>
              <a:tr h="432000"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Rubik" panose="00000500000000000000" pitchFamily="2" charset="-79"/>
                          <a:cs typeface="Rubik" panose="00000500000000000000" pitchFamily="2" charset="-79"/>
                        </a:rPr>
                        <a:t>Lauree magistrali</a:t>
                      </a:r>
                    </a:p>
                  </a:txBody>
                  <a:tcPr marL="2461" marR="2461" marT="2461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BF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1600" dirty="0">
                          <a:effectLst/>
                          <a:latin typeface="Rubik" panose="00000500000000000000" pitchFamily="2" charset="-79"/>
                          <a:ea typeface="Times New Roman" panose="02020603050405020304" pitchFamily="18" charset="0"/>
                        </a:rPr>
                        <a:t>1.872</a:t>
                      </a:r>
                      <a:endParaRPr lang="it-IT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BF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1600" dirty="0">
                          <a:effectLst/>
                          <a:latin typeface="Rubik" panose="00000500000000000000" pitchFamily="2" charset="-79"/>
                          <a:ea typeface="Times New Roman" panose="02020603050405020304" pitchFamily="18" charset="0"/>
                        </a:rPr>
                        <a:t>1.874</a:t>
                      </a:r>
                      <a:endParaRPr lang="it-IT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BF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1600" dirty="0">
                          <a:effectLst/>
                          <a:latin typeface="Rubik" panose="00000500000000000000" pitchFamily="2" charset="-79"/>
                          <a:ea typeface="Times New Roman" panose="02020603050405020304" pitchFamily="18" charset="0"/>
                        </a:rPr>
                        <a:t>1.867</a:t>
                      </a:r>
                      <a:endParaRPr lang="it-IT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34160799"/>
                  </a:ext>
                </a:extLst>
              </a:tr>
              <a:tr h="432000"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Rubik" panose="00000500000000000000" pitchFamily="2" charset="-79"/>
                          <a:cs typeface="Rubik" panose="00000500000000000000" pitchFamily="2" charset="-79"/>
                        </a:rPr>
                        <a:t>Lauree magistrali a ciclo unico</a:t>
                      </a:r>
                    </a:p>
                  </a:txBody>
                  <a:tcPr marL="2461" marR="2461" marT="2461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D4E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1600" dirty="0">
                          <a:effectLst/>
                          <a:latin typeface="Rubik" panose="00000500000000000000" pitchFamily="2" charset="-79"/>
                          <a:ea typeface="Times New Roman" panose="02020603050405020304" pitchFamily="18" charset="0"/>
                        </a:rPr>
                        <a:t>4.471</a:t>
                      </a:r>
                      <a:endParaRPr lang="it-IT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D4E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1600" dirty="0">
                          <a:effectLst/>
                          <a:latin typeface="Rubik" panose="00000500000000000000" pitchFamily="2" charset="-79"/>
                          <a:ea typeface="Times New Roman" panose="02020603050405020304" pitchFamily="18" charset="0"/>
                        </a:rPr>
                        <a:t>4.507</a:t>
                      </a:r>
                      <a:endParaRPr lang="it-IT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D4E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1600" dirty="0">
                          <a:effectLst/>
                          <a:latin typeface="Rubik" panose="00000500000000000000" pitchFamily="2" charset="-79"/>
                          <a:ea typeface="Times New Roman" panose="02020603050405020304" pitchFamily="18" charset="0"/>
                        </a:rPr>
                        <a:t>4.559</a:t>
                      </a:r>
                      <a:endParaRPr lang="it-IT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D4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56915453"/>
                  </a:ext>
                </a:extLst>
              </a:tr>
              <a:tr h="432000"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Rubik" panose="00000500000000000000" pitchFamily="2" charset="-79"/>
                          <a:cs typeface="Rubik" panose="00000500000000000000" pitchFamily="2" charset="-79"/>
                        </a:rPr>
                        <a:t>Totale studenti Lauree</a:t>
                      </a:r>
                    </a:p>
                  </a:txBody>
                  <a:tcPr marL="2461" marR="2461" marT="2461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1600" b="1" dirty="0">
                          <a:solidFill>
                            <a:schemeClr val="bg1"/>
                          </a:solidFill>
                          <a:effectLst/>
                          <a:latin typeface="Rubik" panose="00000500000000000000" pitchFamily="2" charset="-79"/>
                          <a:ea typeface="Times New Roman" panose="02020603050405020304" pitchFamily="18" charset="0"/>
                        </a:rPr>
                        <a:t>20.813</a:t>
                      </a:r>
                      <a:endParaRPr lang="it-IT" sz="28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1600" b="1" dirty="0">
                          <a:solidFill>
                            <a:schemeClr val="bg1"/>
                          </a:solidFill>
                          <a:effectLst/>
                          <a:latin typeface="Rubik" panose="00000500000000000000" pitchFamily="2" charset="-79"/>
                          <a:ea typeface="Times New Roman" panose="02020603050405020304" pitchFamily="18" charset="0"/>
                        </a:rPr>
                        <a:t>20.271</a:t>
                      </a:r>
                      <a:endParaRPr lang="it-IT" sz="28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1600" b="1" dirty="0">
                          <a:solidFill>
                            <a:schemeClr val="bg1"/>
                          </a:solidFill>
                          <a:effectLst/>
                          <a:latin typeface="Rubik" panose="00000500000000000000" pitchFamily="2" charset="-79"/>
                          <a:ea typeface="Times New Roman" panose="02020603050405020304" pitchFamily="18" charset="0"/>
                        </a:rPr>
                        <a:t>20.307</a:t>
                      </a:r>
                      <a:endParaRPr lang="it-IT" sz="28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28806213"/>
                  </a:ext>
                </a:extLst>
              </a:tr>
              <a:tr h="432000"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Rubik" panose="00000500000000000000" pitchFamily="2" charset="-79"/>
                          <a:cs typeface="Rubik" panose="00000500000000000000" pitchFamily="2" charset="-79"/>
                        </a:rPr>
                        <a:t>Corsi di Dottorato</a:t>
                      </a:r>
                    </a:p>
                  </a:txBody>
                  <a:tcPr marL="2461" marR="2461" marT="2461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B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Rubik" panose="00000500000000000000" pitchFamily="2" charset="-79"/>
                          <a:cs typeface="Rubik" panose="00000500000000000000" pitchFamily="2" charset="-79"/>
                        </a:rPr>
                        <a:t>190 </a:t>
                      </a:r>
                    </a:p>
                  </a:txBody>
                  <a:tcPr marL="2461" marR="2461" marT="2461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B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Rubik" panose="00000500000000000000" pitchFamily="2" charset="-79"/>
                          <a:cs typeface="Rubik" panose="00000500000000000000" pitchFamily="2" charset="-79"/>
                        </a:rPr>
                        <a:t>215 </a:t>
                      </a:r>
                    </a:p>
                  </a:txBody>
                  <a:tcPr marL="2461" marR="2461" marT="2461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B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Rubik" panose="00000500000000000000" pitchFamily="2" charset="-79"/>
                          <a:cs typeface="Rubik" panose="00000500000000000000" pitchFamily="2" charset="-79"/>
                        </a:rPr>
                        <a:t>216</a:t>
                      </a:r>
                    </a:p>
                  </a:txBody>
                  <a:tcPr marL="2461" marR="2461" marT="2461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1151204"/>
                  </a:ext>
                </a:extLst>
              </a:tr>
              <a:tr h="432000"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effectLst/>
                          <a:latin typeface="Rubik" panose="00000500000000000000" pitchFamily="2" charset="-79"/>
                          <a:cs typeface="Rubik" panose="00000500000000000000" pitchFamily="2" charset="-79"/>
                        </a:rPr>
                        <a:t>SDM – Master</a:t>
                      </a:r>
                    </a:p>
                  </a:txBody>
                  <a:tcPr marL="2461" marR="2461" marT="2461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D4E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Rubik" panose="00000500000000000000" pitchFamily="2" charset="-79"/>
                          <a:cs typeface="Rubik" panose="00000500000000000000" pitchFamily="2" charset="-79"/>
                        </a:rPr>
                        <a:t>179</a:t>
                      </a:r>
                    </a:p>
                  </a:txBody>
                  <a:tcPr marL="2461" marR="2461" marT="2461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D4E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Rubik" panose="00000500000000000000" pitchFamily="2" charset="-79"/>
                          <a:cs typeface="Rubik" panose="00000500000000000000" pitchFamily="2" charset="-79"/>
                        </a:rPr>
                        <a:t>141</a:t>
                      </a:r>
                    </a:p>
                  </a:txBody>
                  <a:tcPr marL="2461" marR="2461" marT="2461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D4E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Rubik" panose="00000500000000000000" pitchFamily="2" charset="-79"/>
                          <a:cs typeface="Rubik" panose="00000500000000000000" pitchFamily="2" charset="-79"/>
                        </a:rPr>
                        <a:t>126</a:t>
                      </a:r>
                    </a:p>
                  </a:txBody>
                  <a:tcPr marL="2461" marR="2461" marT="2461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D4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7161633"/>
                  </a:ext>
                </a:extLst>
              </a:tr>
              <a:tr h="432000"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Rubik" panose="00000500000000000000" pitchFamily="2" charset="-79"/>
                          <a:cs typeface="Rubik" panose="00000500000000000000" pitchFamily="2" charset="-79"/>
                        </a:rPr>
                        <a:t>Scuola di specializzazione SP4</a:t>
                      </a:r>
                    </a:p>
                  </a:txBody>
                  <a:tcPr marL="2461" marR="2461" marT="2461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B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Rubik" panose="00000500000000000000" pitchFamily="2" charset="-79"/>
                        <a:cs typeface="Rubik" panose="00000500000000000000" pitchFamily="2" charset="-79"/>
                      </a:endParaRPr>
                    </a:p>
                  </a:txBody>
                  <a:tcPr marL="2461" marR="2461" marT="2461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B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Rubik" panose="00000500000000000000" pitchFamily="2" charset="-79"/>
                          <a:cs typeface="Rubik" panose="00000500000000000000" pitchFamily="2" charset="-79"/>
                        </a:rPr>
                        <a:t>13</a:t>
                      </a:r>
                    </a:p>
                  </a:txBody>
                  <a:tcPr marL="2461" marR="2461" marT="2461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B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Rubik" panose="00000500000000000000" pitchFamily="2" charset="-79"/>
                          <a:cs typeface="Rubik" panose="00000500000000000000" pitchFamily="2" charset="-79"/>
                        </a:rPr>
                        <a:t>18</a:t>
                      </a:r>
                    </a:p>
                  </a:txBody>
                  <a:tcPr marL="2461" marR="2461" marT="2461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10547369"/>
                  </a:ext>
                </a:extLst>
              </a:tr>
              <a:tr h="432000"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Rubik" panose="00000500000000000000" pitchFamily="2" charset="-79"/>
                          <a:cs typeface="Rubik" panose="00000500000000000000" pitchFamily="2" charset="-79"/>
                        </a:rPr>
                        <a:t>Corsi di formazione insegnanti</a:t>
                      </a:r>
                    </a:p>
                  </a:txBody>
                  <a:tcPr marL="2461" marR="2461" marT="2461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D4E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Rubik" panose="00000500000000000000" pitchFamily="2" charset="-79"/>
                        <a:cs typeface="Rubik" panose="00000500000000000000" pitchFamily="2" charset="-79"/>
                      </a:endParaRPr>
                    </a:p>
                  </a:txBody>
                  <a:tcPr marL="2461" marR="2461" marT="2461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D4E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Rubik" panose="00000500000000000000" pitchFamily="2" charset="-79"/>
                          <a:cs typeface="Rubik" panose="00000500000000000000" pitchFamily="2" charset="-79"/>
                        </a:rPr>
                        <a:t>767</a:t>
                      </a:r>
                    </a:p>
                  </a:txBody>
                  <a:tcPr marL="2461" marR="2461" marT="2461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D4E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Rubik" panose="00000500000000000000" pitchFamily="2" charset="-79"/>
                          <a:cs typeface="Rubik" panose="00000500000000000000" pitchFamily="2" charset="-79"/>
                        </a:rPr>
                        <a:t>975</a:t>
                      </a:r>
                    </a:p>
                  </a:txBody>
                  <a:tcPr marL="2461" marR="2461" marT="2461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D4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55113743"/>
                  </a:ext>
                </a:extLst>
              </a:tr>
              <a:tr h="432000"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Rubik" panose="00000500000000000000" pitchFamily="2" charset="-79"/>
                          <a:cs typeface="Rubik" panose="00000500000000000000" pitchFamily="2" charset="-79"/>
                        </a:rPr>
                        <a:t>Specializzazione di attività di sostegno</a:t>
                      </a:r>
                    </a:p>
                  </a:txBody>
                  <a:tcPr marL="2461" marR="2461" marT="2461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B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Rubik" panose="00000500000000000000" pitchFamily="2" charset="-79"/>
                          <a:cs typeface="Rubik" panose="00000500000000000000" pitchFamily="2" charset="-79"/>
                        </a:rPr>
                        <a:t>234</a:t>
                      </a:r>
                    </a:p>
                  </a:txBody>
                  <a:tcPr marL="2461" marR="2461" marT="2461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B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Rubik" panose="00000500000000000000" pitchFamily="2" charset="-79"/>
                          <a:cs typeface="Rubik" panose="00000500000000000000" pitchFamily="2" charset="-79"/>
                        </a:rPr>
                        <a:t>240</a:t>
                      </a:r>
                    </a:p>
                  </a:txBody>
                  <a:tcPr marL="2461" marR="2461" marT="2461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B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Rubik" panose="00000500000000000000" pitchFamily="2" charset="-79"/>
                          <a:cs typeface="Rubik" panose="00000500000000000000" pitchFamily="2" charset="-79"/>
                        </a:rPr>
                        <a:t>-</a:t>
                      </a:r>
                    </a:p>
                  </a:txBody>
                  <a:tcPr marL="2461" marR="2461" marT="2461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8185794"/>
                  </a:ext>
                </a:extLst>
              </a:tr>
              <a:tr h="432000"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Rubik" panose="00000500000000000000" pitchFamily="2" charset="-79"/>
                          <a:cs typeface="Rubik" panose="00000500000000000000" pitchFamily="2" charset="-79"/>
                        </a:rPr>
                        <a:t>Totale complessivo</a:t>
                      </a:r>
                    </a:p>
                  </a:txBody>
                  <a:tcPr marL="2461" marR="2461" marT="2461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Rubik" panose="00000500000000000000" pitchFamily="2" charset="-79"/>
                          <a:cs typeface="Rubik" panose="00000500000000000000" pitchFamily="2" charset="-79"/>
                        </a:rPr>
                        <a:t>21.416</a:t>
                      </a:r>
                    </a:p>
                  </a:txBody>
                  <a:tcPr marL="2461" marR="2461" marT="2461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Rubik" panose="00000500000000000000" pitchFamily="2" charset="-79"/>
                          <a:cs typeface="Rubik" panose="00000500000000000000" pitchFamily="2" charset="-79"/>
                        </a:rPr>
                        <a:t>21.647 </a:t>
                      </a:r>
                    </a:p>
                  </a:txBody>
                  <a:tcPr marL="2461" marR="2461" marT="2461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Rubik" panose="00000500000000000000" pitchFamily="2" charset="-79"/>
                          <a:cs typeface="Rubik" panose="00000500000000000000" pitchFamily="2" charset="-79"/>
                        </a:rPr>
                        <a:t>21.642</a:t>
                      </a:r>
                    </a:p>
                  </a:txBody>
                  <a:tcPr marL="2461" marR="2461" marT="2461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6651352"/>
                  </a:ext>
                </a:extLst>
              </a:tr>
            </a:tbl>
          </a:graphicData>
        </a:graphic>
      </p:graphicFrame>
      <p:sp>
        <p:nvSpPr>
          <p:cNvPr id="2" name="Segnaposto numero diapositiva 1">
            <a:extLst>
              <a:ext uri="{FF2B5EF4-FFF2-40B4-BE49-F238E27FC236}">
                <a16:creationId xmlns:a16="http://schemas.microsoft.com/office/drawing/2014/main" id="{FBC9C80E-2F29-4061-8549-984794E7D0C4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 smtClean="0"/>
              <a:t>6</a:t>
            </a:fld>
            <a:endParaRPr lang="it-IT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p19"/>
          <p:cNvSpPr txBox="1">
            <a:spLocks noGrp="1"/>
          </p:cNvSpPr>
          <p:nvPr>
            <p:ph type="title"/>
          </p:nvPr>
        </p:nvSpPr>
        <p:spPr>
          <a:xfrm>
            <a:off x="774828" y="342901"/>
            <a:ext cx="10650644" cy="9967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Rubik"/>
              <a:buNone/>
            </a:pPr>
            <a:r>
              <a:rPr lang="it-IT"/>
              <a:t>Contributi</a:t>
            </a:r>
            <a:endParaRPr/>
          </a:p>
        </p:txBody>
      </p:sp>
      <p:sp>
        <p:nvSpPr>
          <p:cNvPr id="141" name="Google Shape;141;p19"/>
          <p:cNvSpPr/>
          <p:nvPr/>
        </p:nvSpPr>
        <p:spPr>
          <a:xfrm>
            <a:off x="467096" y="4725363"/>
            <a:ext cx="11257808" cy="888692"/>
          </a:xfrm>
          <a:prstGeom prst="rect">
            <a:avLst/>
          </a:prstGeom>
          <a:solidFill>
            <a:schemeClr val="lt1"/>
          </a:solidFill>
          <a:ln>
            <a:noFill/>
          </a:ln>
          <a:effectLst>
            <a:outerShdw blurRad="57785" dist="33020" dir="3180000" algn="ctr">
              <a:srgbClr val="000000">
                <a:alpha val="27058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it-IT" sz="1800" b="0" i="0" u="none" strike="noStrike" cap="none" dirty="0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  <a:t>I contributi dal MUR presentano la variazione maggiore (5,78%). Ciò è in linea con l’incremento</a:t>
            </a:r>
            <a:r>
              <a:rPr lang="it-IT" sz="1800" b="1" i="0" u="none" strike="noStrike" cap="none" dirty="0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  <a:t> </a:t>
            </a:r>
            <a:r>
              <a:rPr lang="it-IT" sz="1800" i="0" u="none" strike="noStrike" cap="none" dirty="0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  <a:t>del FFO </a:t>
            </a:r>
            <a:r>
              <a:rPr lang="it-IT" sz="1800" b="0" i="0" u="none" strike="noStrike" cap="none" dirty="0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  <a:t>assegnato all’Università di Bergamo.</a:t>
            </a:r>
            <a:endParaRPr sz="1800" b="0" i="0" u="none" strike="noStrike" cap="none" dirty="0">
              <a:solidFill>
                <a:schemeClr val="lt1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graphicFrame>
        <p:nvGraphicFramePr>
          <p:cNvPr id="5" name="Grafico 4">
            <a:extLst>
              <a:ext uri="{FF2B5EF4-FFF2-40B4-BE49-F238E27FC236}">
                <a16:creationId xmlns:a16="http://schemas.microsoft.com/office/drawing/2014/main" id="{3FB2B211-E3E9-4878-B2AE-39DA03CE5F0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004595639"/>
              </p:ext>
            </p:extLst>
          </p:nvPr>
        </p:nvGraphicFramePr>
        <p:xfrm>
          <a:off x="921980" y="1243945"/>
          <a:ext cx="10144904" cy="339805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" name="Segnaposto numero diapositiva 1">
            <a:extLst>
              <a:ext uri="{FF2B5EF4-FFF2-40B4-BE49-F238E27FC236}">
                <a16:creationId xmlns:a16="http://schemas.microsoft.com/office/drawing/2014/main" id="{1C687F24-F594-4EC0-9BB0-A2AA6EB5F281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 smtClean="0"/>
              <a:t>7</a:t>
            </a:fld>
            <a:endParaRPr lang="it-IT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p21"/>
          <p:cNvSpPr txBox="1">
            <a:spLocks noGrp="1"/>
          </p:cNvSpPr>
          <p:nvPr>
            <p:ph type="title"/>
          </p:nvPr>
        </p:nvSpPr>
        <p:spPr>
          <a:xfrm>
            <a:off x="774828" y="342901"/>
            <a:ext cx="10650644" cy="9967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Rubik"/>
              <a:buNone/>
            </a:pPr>
            <a:r>
              <a:rPr lang="it-IT"/>
              <a:t>Costi operativi</a:t>
            </a:r>
            <a:endParaRPr/>
          </a:p>
        </p:txBody>
      </p:sp>
      <p:graphicFrame>
        <p:nvGraphicFramePr>
          <p:cNvPr id="4" name="Grafico 3">
            <a:extLst>
              <a:ext uri="{FF2B5EF4-FFF2-40B4-BE49-F238E27FC236}">
                <a16:creationId xmlns:a16="http://schemas.microsoft.com/office/drawing/2014/main" id="{509EAB16-112D-41C8-AC6A-11ECE79ED1B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834877566"/>
              </p:ext>
            </p:extLst>
          </p:nvPr>
        </p:nvGraphicFramePr>
        <p:xfrm>
          <a:off x="1780592" y="1262303"/>
          <a:ext cx="8630816" cy="433339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" name="Segnaposto numero diapositiva 1">
            <a:extLst>
              <a:ext uri="{FF2B5EF4-FFF2-40B4-BE49-F238E27FC236}">
                <a16:creationId xmlns:a16="http://schemas.microsoft.com/office/drawing/2014/main" id="{D9C3FB97-949E-4449-84B4-3D9019A2DFD2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 smtClean="0"/>
              <a:t>8</a:t>
            </a:fld>
            <a:endParaRPr lang="it-IT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p22"/>
          <p:cNvSpPr txBox="1">
            <a:spLocks noGrp="1"/>
          </p:cNvSpPr>
          <p:nvPr>
            <p:ph type="title"/>
          </p:nvPr>
        </p:nvSpPr>
        <p:spPr>
          <a:xfrm>
            <a:off x="774828" y="342901"/>
            <a:ext cx="10650644" cy="9967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Rubik"/>
              <a:buNone/>
            </a:pPr>
            <a:r>
              <a:rPr lang="it-IT"/>
              <a:t>Costi del personale</a:t>
            </a:r>
            <a:endParaRPr/>
          </a:p>
        </p:txBody>
      </p:sp>
      <p:sp>
        <p:nvSpPr>
          <p:cNvPr id="161" name="Google Shape;161;p22"/>
          <p:cNvSpPr/>
          <p:nvPr/>
        </p:nvSpPr>
        <p:spPr>
          <a:xfrm>
            <a:off x="447410" y="4039083"/>
            <a:ext cx="7437911" cy="681158"/>
          </a:xfrm>
          <a:prstGeom prst="rect">
            <a:avLst/>
          </a:prstGeom>
          <a:solidFill>
            <a:schemeClr val="lt1"/>
          </a:solidFill>
          <a:ln>
            <a:noFill/>
          </a:ln>
          <a:effectLst>
            <a:outerShdw blurRad="57785" dist="33020" dir="3180000" algn="ctr">
              <a:srgbClr val="000000">
                <a:alpha val="27058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it-IT" sz="1800" b="0" i="0" u="none" strike="noStrike" cap="none" dirty="0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  <a:t>I costi del personale sono aumentati </a:t>
            </a:r>
            <a:r>
              <a:rPr lang="it-IT" sz="1800" dirty="0">
                <a:effectLst/>
                <a:latin typeface="Rubik" panose="00000500000000000000" pitchFamily="2" charset="-79"/>
                <a:ea typeface="Calibri" panose="020F0502020204030204" pitchFamily="34" charset="0"/>
                <a:cs typeface="Segoe UI" panose="020B0502040204020203" pitchFamily="34" charset="0"/>
              </a:rPr>
              <a:t>in funzione delle dinamiche stipendiali e delle politiche di reclutamento attuate. 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163" name="Google Shape;163;p22"/>
          <p:cNvGraphicFramePr/>
          <p:nvPr>
            <p:extLst>
              <p:ext uri="{D42A27DB-BD31-4B8C-83A1-F6EECF244321}">
                <p14:modId xmlns:p14="http://schemas.microsoft.com/office/powerpoint/2010/main" val="3297725500"/>
              </p:ext>
            </p:extLst>
          </p:nvPr>
        </p:nvGraphicFramePr>
        <p:xfrm>
          <a:off x="8175171" y="768116"/>
          <a:ext cx="3712025" cy="4480710"/>
        </p:xfrm>
        <a:graphic>
          <a:graphicData uri="http://schemas.openxmlformats.org/drawingml/2006/table">
            <a:tbl>
              <a:tblPr firstRow="1" bandRow="1">
                <a:noFill/>
                <a:tableStyleId>{9E5B2195-D5AC-4515-BE20-129F0149D63C}</a:tableStyleId>
              </a:tblPr>
              <a:tblGrid>
                <a:gridCol w="1143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014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66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007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513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 dirty="0">
                        <a:latin typeface="Rubik" panose="00000500000000000000" pitchFamily="2" charset="-79"/>
                        <a:ea typeface="Rubik"/>
                        <a:cs typeface="Rubik" panose="00000500000000000000" pitchFamily="2" charset="-79"/>
                        <a:sym typeface="Rubik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-IT" sz="1200" u="none" strike="noStrike" cap="none" dirty="0">
                          <a:latin typeface="Rubik" panose="00000500000000000000" pitchFamily="2" charset="-79"/>
                          <a:ea typeface="Rubik"/>
                          <a:cs typeface="Rubik" panose="00000500000000000000" pitchFamily="2" charset="-79"/>
                          <a:sym typeface="Rubik"/>
                        </a:rPr>
                        <a:t>31.12.24</a:t>
                      </a:r>
                      <a:endParaRPr sz="1200" dirty="0">
                        <a:latin typeface="Rubik" panose="00000500000000000000" pitchFamily="2" charset="-79"/>
                        <a:cs typeface="Rubik" panose="00000500000000000000" pitchFamily="2" charset="-79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-IT" sz="1200" u="none" strike="noStrike" cap="none" dirty="0">
                          <a:latin typeface="Rubik" panose="00000500000000000000" pitchFamily="2" charset="-79"/>
                          <a:ea typeface="Rubik"/>
                          <a:cs typeface="Rubik" panose="00000500000000000000" pitchFamily="2" charset="-79"/>
                          <a:sym typeface="Rubik"/>
                        </a:rPr>
                        <a:t>31.12.25</a:t>
                      </a:r>
                      <a:endParaRPr sz="1200" dirty="0">
                        <a:latin typeface="Rubik" panose="00000500000000000000" pitchFamily="2" charset="-79"/>
                        <a:cs typeface="Rubik" panose="00000500000000000000" pitchFamily="2" charset="-79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l-GR" sz="1200" u="none" strike="noStrike" cap="none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  <a:sym typeface="Rubik"/>
                        </a:rPr>
                        <a:t>Δ</a:t>
                      </a:r>
                      <a:endParaRPr sz="1200" u="none" strike="noStrike" cap="none" dirty="0">
                        <a:latin typeface="Rubik" panose="00000500000000000000" pitchFamily="2" charset="-79"/>
                        <a:ea typeface="Rubik"/>
                        <a:cs typeface="Rubik" panose="00000500000000000000" pitchFamily="2" charset="-79"/>
                        <a:sym typeface="Rubik"/>
                      </a:endParaRPr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50475">
                <a:tc gridSpan="4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-IT" sz="1200" b="1" u="none" strike="noStrike" cap="none" dirty="0">
                          <a:latin typeface="Rubik" panose="00000500000000000000" pitchFamily="2" charset="-79"/>
                          <a:ea typeface="Rubik"/>
                          <a:cs typeface="Rubik" panose="00000500000000000000" pitchFamily="2" charset="-79"/>
                          <a:sym typeface="Rubik"/>
                        </a:rPr>
                        <a:t>Personale docente e ricercatore </a:t>
                      </a:r>
                      <a:endParaRPr sz="1200" dirty="0">
                        <a:latin typeface="Rubik" panose="00000500000000000000" pitchFamily="2" charset="-79"/>
                        <a:cs typeface="Rubik" panose="00000500000000000000" pitchFamily="2" charset="-79"/>
                      </a:endParaRPr>
                    </a:p>
                  </a:txBody>
                  <a:tcPr marL="91450" marR="91450" marT="45725" marB="45725"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651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-IT" sz="1200" u="none" strike="noStrike" cap="none">
                          <a:latin typeface="Rubik" panose="00000500000000000000" pitchFamily="2" charset="-79"/>
                          <a:ea typeface="Rubik"/>
                          <a:cs typeface="Rubik" panose="00000500000000000000" pitchFamily="2" charset="-79"/>
                          <a:sym typeface="Rubik"/>
                        </a:rPr>
                        <a:t>PO</a:t>
                      </a:r>
                      <a:endParaRPr sz="1200">
                        <a:latin typeface="Rubik" panose="00000500000000000000" pitchFamily="2" charset="-79"/>
                        <a:cs typeface="Rubik" panose="00000500000000000000" pitchFamily="2" charset="-79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-IT" sz="1200" u="none" strike="noStrike" cap="none" dirty="0">
                          <a:latin typeface="Rubik" panose="00000500000000000000" pitchFamily="2" charset="-79"/>
                          <a:ea typeface="Rubik"/>
                          <a:cs typeface="Rubik" panose="00000500000000000000" pitchFamily="2" charset="-79"/>
                          <a:sym typeface="Rubik"/>
                        </a:rPr>
                        <a:t>140</a:t>
                      </a:r>
                      <a:endParaRPr sz="1200" u="none" strike="noStrike" cap="none" dirty="0">
                        <a:latin typeface="Rubik" panose="00000500000000000000" pitchFamily="2" charset="-79"/>
                        <a:ea typeface="Rubik"/>
                        <a:cs typeface="Rubik" panose="00000500000000000000" pitchFamily="2" charset="-79"/>
                        <a:sym typeface="Rubik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-IT" sz="1200" u="none" strike="noStrike" cap="none" dirty="0">
                          <a:latin typeface="Rubik" panose="00000500000000000000" pitchFamily="2" charset="-79"/>
                          <a:ea typeface="Rubik"/>
                          <a:cs typeface="Rubik" panose="00000500000000000000" pitchFamily="2" charset="-79"/>
                          <a:sym typeface="Rubik"/>
                        </a:rPr>
                        <a:t>144</a:t>
                      </a:r>
                      <a:endParaRPr sz="1200" u="none" strike="noStrike" cap="none" dirty="0">
                        <a:latin typeface="Rubik" panose="00000500000000000000" pitchFamily="2" charset="-79"/>
                        <a:ea typeface="Rubik"/>
                        <a:cs typeface="Rubik" panose="00000500000000000000" pitchFamily="2" charset="-79"/>
                        <a:sym typeface="Rubik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-IT" sz="1200" u="none" strike="noStrike" cap="none" dirty="0">
                          <a:latin typeface="Rubik" panose="00000500000000000000" pitchFamily="2" charset="-79"/>
                          <a:ea typeface="Rubik"/>
                          <a:cs typeface="Rubik" panose="00000500000000000000" pitchFamily="2" charset="-79"/>
                          <a:sym typeface="Rubik"/>
                        </a:rPr>
                        <a:t>4</a:t>
                      </a:r>
                      <a:endParaRPr sz="1200" u="none" strike="noStrike" cap="none" dirty="0">
                        <a:latin typeface="Rubik" panose="00000500000000000000" pitchFamily="2" charset="-79"/>
                        <a:ea typeface="Rubik"/>
                        <a:cs typeface="Rubik" panose="00000500000000000000" pitchFamily="2" charset="-79"/>
                        <a:sym typeface="Rubik"/>
                      </a:endParaRPr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651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-IT" sz="1200" u="none" strike="noStrike" cap="none">
                          <a:latin typeface="Rubik" panose="00000500000000000000" pitchFamily="2" charset="-79"/>
                          <a:ea typeface="Rubik"/>
                          <a:cs typeface="Rubik" panose="00000500000000000000" pitchFamily="2" charset="-79"/>
                          <a:sym typeface="Rubik"/>
                        </a:rPr>
                        <a:t>PA</a:t>
                      </a:r>
                      <a:endParaRPr sz="1200">
                        <a:latin typeface="Rubik" panose="00000500000000000000" pitchFamily="2" charset="-79"/>
                        <a:cs typeface="Rubik" panose="00000500000000000000" pitchFamily="2" charset="-79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-IT" sz="1200" u="none" strike="noStrike" cap="none" dirty="0">
                          <a:latin typeface="Rubik" panose="00000500000000000000" pitchFamily="2" charset="-79"/>
                          <a:ea typeface="Rubik"/>
                          <a:cs typeface="Rubik" panose="00000500000000000000" pitchFamily="2" charset="-79"/>
                          <a:sym typeface="Rubik"/>
                        </a:rPr>
                        <a:t>214</a:t>
                      </a:r>
                      <a:endParaRPr sz="1200" u="none" strike="noStrike" cap="none" dirty="0">
                        <a:latin typeface="Rubik" panose="00000500000000000000" pitchFamily="2" charset="-79"/>
                        <a:ea typeface="Rubik"/>
                        <a:cs typeface="Rubik" panose="00000500000000000000" pitchFamily="2" charset="-79"/>
                        <a:sym typeface="Rubik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-IT" sz="1200" u="none" strike="noStrike" cap="none" dirty="0">
                          <a:latin typeface="Rubik" panose="00000500000000000000" pitchFamily="2" charset="-79"/>
                          <a:ea typeface="Rubik"/>
                          <a:cs typeface="Rubik" panose="00000500000000000000" pitchFamily="2" charset="-79"/>
                          <a:sym typeface="Rubik"/>
                        </a:rPr>
                        <a:t>236</a:t>
                      </a:r>
                      <a:endParaRPr sz="1200" u="none" strike="noStrike" cap="none" dirty="0">
                        <a:latin typeface="Rubik" panose="00000500000000000000" pitchFamily="2" charset="-79"/>
                        <a:ea typeface="Rubik"/>
                        <a:cs typeface="Rubik" panose="00000500000000000000" pitchFamily="2" charset="-79"/>
                        <a:sym typeface="Rubik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-IT" sz="1200" u="none" strike="noStrike" cap="none" dirty="0">
                          <a:latin typeface="Rubik" panose="00000500000000000000" pitchFamily="2" charset="-79"/>
                          <a:ea typeface="Rubik"/>
                          <a:cs typeface="Rubik" panose="00000500000000000000" pitchFamily="2" charset="-79"/>
                          <a:sym typeface="Rubik"/>
                        </a:rPr>
                        <a:t>22</a:t>
                      </a:r>
                      <a:endParaRPr sz="1200" u="none" strike="noStrike" cap="none" dirty="0">
                        <a:latin typeface="Rubik" panose="00000500000000000000" pitchFamily="2" charset="-79"/>
                        <a:ea typeface="Rubik"/>
                        <a:cs typeface="Rubik" panose="00000500000000000000" pitchFamily="2" charset="-79"/>
                        <a:sym typeface="Rubik"/>
                      </a:endParaRPr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651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-IT" sz="1200" u="none" strike="noStrike" cap="none" dirty="0">
                          <a:latin typeface="Rubik" panose="00000500000000000000" pitchFamily="2" charset="-79"/>
                          <a:ea typeface="Rubik"/>
                          <a:cs typeface="Rubik" panose="00000500000000000000" pitchFamily="2" charset="-79"/>
                          <a:sym typeface="Rubik"/>
                        </a:rPr>
                        <a:t>Ricercatori</a:t>
                      </a:r>
                      <a:endParaRPr sz="1200" dirty="0">
                        <a:latin typeface="Rubik" panose="00000500000000000000" pitchFamily="2" charset="-79"/>
                        <a:cs typeface="Rubik" panose="00000500000000000000" pitchFamily="2" charset="-79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-IT" sz="1200" u="none" strike="noStrike" cap="none" dirty="0">
                          <a:latin typeface="Rubik" panose="00000500000000000000" pitchFamily="2" charset="-79"/>
                          <a:ea typeface="Rubik"/>
                          <a:cs typeface="Rubik" panose="00000500000000000000" pitchFamily="2" charset="-79"/>
                          <a:sym typeface="Rubik"/>
                        </a:rPr>
                        <a:t>17</a:t>
                      </a:r>
                      <a:endParaRPr sz="1200" u="none" strike="noStrike" cap="none" dirty="0">
                        <a:latin typeface="Rubik" panose="00000500000000000000" pitchFamily="2" charset="-79"/>
                        <a:ea typeface="Rubik"/>
                        <a:cs typeface="Rubik" panose="00000500000000000000" pitchFamily="2" charset="-79"/>
                        <a:sym typeface="Rubik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-IT" sz="1200" u="none" strike="noStrike" cap="none" dirty="0">
                          <a:latin typeface="Rubik" panose="00000500000000000000" pitchFamily="2" charset="-79"/>
                          <a:ea typeface="Rubik"/>
                          <a:cs typeface="Rubik" panose="00000500000000000000" pitchFamily="2" charset="-79"/>
                          <a:sym typeface="Rubik"/>
                        </a:rPr>
                        <a:t>15</a:t>
                      </a:r>
                      <a:endParaRPr sz="1200" u="none" strike="noStrike" cap="none" dirty="0">
                        <a:latin typeface="Rubik" panose="00000500000000000000" pitchFamily="2" charset="-79"/>
                        <a:ea typeface="Rubik"/>
                        <a:cs typeface="Rubik" panose="00000500000000000000" pitchFamily="2" charset="-79"/>
                        <a:sym typeface="Rubik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-IT" sz="1200" u="none" strike="noStrike" cap="none" dirty="0">
                          <a:latin typeface="Rubik" panose="00000500000000000000" pitchFamily="2" charset="-79"/>
                          <a:ea typeface="Rubik"/>
                          <a:cs typeface="Rubik" panose="00000500000000000000" pitchFamily="2" charset="-79"/>
                          <a:sym typeface="Rubik"/>
                        </a:rPr>
                        <a:t>-2</a:t>
                      </a:r>
                      <a:endParaRPr sz="1200" u="none" strike="noStrike" cap="none" dirty="0">
                        <a:latin typeface="Rubik" panose="00000500000000000000" pitchFamily="2" charset="-79"/>
                        <a:ea typeface="Rubik"/>
                        <a:cs typeface="Rubik" panose="00000500000000000000" pitchFamily="2" charset="-79"/>
                        <a:sym typeface="Rubik"/>
                      </a:endParaRPr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651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-IT" sz="1200" u="none" strike="noStrike" cap="none" dirty="0">
                          <a:latin typeface="Rubik" panose="00000500000000000000" pitchFamily="2" charset="-79"/>
                          <a:ea typeface="Rubik"/>
                          <a:cs typeface="Rubik" panose="00000500000000000000" pitchFamily="2" charset="-79"/>
                          <a:sym typeface="Rubik"/>
                        </a:rPr>
                        <a:t>Ricercatori a tempo determinato</a:t>
                      </a:r>
                      <a:endParaRPr sz="1200" dirty="0">
                        <a:latin typeface="Rubik" panose="00000500000000000000" pitchFamily="2" charset="-79"/>
                        <a:cs typeface="Rubik" panose="00000500000000000000" pitchFamily="2" charset="-79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-IT" sz="1200" u="none" strike="noStrike" cap="none" dirty="0">
                          <a:latin typeface="Rubik" panose="00000500000000000000" pitchFamily="2" charset="-79"/>
                          <a:ea typeface="Rubik"/>
                          <a:cs typeface="Rubik" panose="00000500000000000000" pitchFamily="2" charset="-79"/>
                          <a:sym typeface="Rubik"/>
                        </a:rPr>
                        <a:t>147</a:t>
                      </a:r>
                      <a:endParaRPr sz="1200" u="none" strike="noStrike" cap="none" dirty="0">
                        <a:latin typeface="Rubik" panose="00000500000000000000" pitchFamily="2" charset="-79"/>
                        <a:ea typeface="Rubik"/>
                        <a:cs typeface="Rubik" panose="00000500000000000000" pitchFamily="2" charset="-79"/>
                        <a:sym typeface="Rubik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-IT" sz="1200" u="none" strike="noStrike" cap="none" dirty="0">
                          <a:latin typeface="Rubik" panose="00000500000000000000" pitchFamily="2" charset="-79"/>
                          <a:ea typeface="Rubik"/>
                          <a:cs typeface="Rubik" panose="00000500000000000000" pitchFamily="2" charset="-79"/>
                          <a:sym typeface="Rubik"/>
                        </a:rPr>
                        <a:t>134</a:t>
                      </a:r>
                      <a:endParaRPr sz="1200" u="none" strike="noStrike" cap="none" dirty="0">
                        <a:latin typeface="Rubik" panose="00000500000000000000" pitchFamily="2" charset="-79"/>
                        <a:ea typeface="Rubik"/>
                        <a:cs typeface="Rubik" panose="00000500000000000000" pitchFamily="2" charset="-79"/>
                        <a:sym typeface="Rubik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-IT" sz="1200" u="none" strike="noStrike" cap="none" dirty="0">
                          <a:latin typeface="Rubik" panose="00000500000000000000" pitchFamily="2" charset="-79"/>
                          <a:ea typeface="Rubik"/>
                          <a:cs typeface="Rubik" panose="00000500000000000000" pitchFamily="2" charset="-79"/>
                          <a:sym typeface="Rubik"/>
                        </a:rPr>
                        <a:t>-13</a:t>
                      </a:r>
                      <a:endParaRPr sz="1200" u="none" strike="noStrike" cap="none" dirty="0">
                        <a:latin typeface="Rubik" panose="00000500000000000000" pitchFamily="2" charset="-79"/>
                        <a:ea typeface="Rubik"/>
                        <a:cs typeface="Rubik" panose="00000500000000000000" pitchFamily="2" charset="-79"/>
                        <a:sym typeface="Rubik"/>
                      </a:endParaRPr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651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-IT" sz="1200" b="1" u="none" strike="noStrike" cap="none">
                          <a:latin typeface="Rubik" panose="00000500000000000000" pitchFamily="2" charset="-79"/>
                          <a:ea typeface="Rubik"/>
                          <a:cs typeface="Rubik" panose="00000500000000000000" pitchFamily="2" charset="-79"/>
                          <a:sym typeface="Rubik"/>
                        </a:rPr>
                        <a:t>Totale</a:t>
                      </a:r>
                      <a:endParaRPr sz="1200">
                        <a:latin typeface="Rubik" panose="00000500000000000000" pitchFamily="2" charset="-79"/>
                        <a:cs typeface="Rubik" panose="00000500000000000000" pitchFamily="2" charset="-79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-IT" sz="1200" b="1" u="none" strike="noStrike" cap="none" dirty="0">
                          <a:latin typeface="Rubik" panose="00000500000000000000" pitchFamily="2" charset="-79"/>
                          <a:ea typeface="Rubik"/>
                          <a:cs typeface="Rubik" panose="00000500000000000000" pitchFamily="2" charset="-79"/>
                          <a:sym typeface="Rubik"/>
                        </a:rPr>
                        <a:t>519</a:t>
                      </a:r>
                      <a:endParaRPr sz="1200" dirty="0">
                        <a:latin typeface="Rubik" panose="00000500000000000000" pitchFamily="2" charset="-79"/>
                        <a:cs typeface="Rubik" panose="00000500000000000000" pitchFamily="2" charset="-79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-IT" sz="1200" b="1" dirty="0">
                          <a:latin typeface="Rubik" panose="00000500000000000000" pitchFamily="2" charset="-79"/>
                          <a:cs typeface="Rubik" panose="00000500000000000000" pitchFamily="2" charset="-79"/>
                        </a:rPr>
                        <a:t>529</a:t>
                      </a:r>
                      <a:endParaRPr sz="1200" b="1" dirty="0">
                        <a:latin typeface="Rubik" panose="00000500000000000000" pitchFamily="2" charset="-79"/>
                        <a:cs typeface="Rubik" panose="00000500000000000000" pitchFamily="2" charset="-79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-IT" sz="1200" dirty="0">
                          <a:latin typeface="Rubik" panose="00000500000000000000" pitchFamily="2" charset="-79"/>
                          <a:cs typeface="Rubik" panose="00000500000000000000" pitchFamily="2" charset="-79"/>
                        </a:rPr>
                        <a:t>10</a:t>
                      </a:r>
                      <a:endParaRPr sz="1200" dirty="0">
                        <a:latin typeface="Rubik" panose="00000500000000000000" pitchFamily="2" charset="-79"/>
                        <a:cs typeface="Rubik" panose="00000500000000000000" pitchFamily="2" charset="-79"/>
                      </a:endParaRPr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65100">
                <a:tc gridSpan="4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-IT" sz="1200" b="1" u="none" strike="noStrike" cap="none" dirty="0">
                          <a:latin typeface="Rubik" panose="00000500000000000000" pitchFamily="2" charset="-79"/>
                          <a:ea typeface="Rubik"/>
                          <a:cs typeface="Rubik" panose="00000500000000000000" pitchFamily="2" charset="-79"/>
                          <a:sym typeface="Rubik"/>
                        </a:rPr>
                        <a:t>Personale tecnico amministrativo</a:t>
                      </a:r>
                      <a:endParaRPr sz="1200" dirty="0">
                        <a:latin typeface="Rubik" panose="00000500000000000000" pitchFamily="2" charset="-79"/>
                        <a:cs typeface="Rubik" panose="00000500000000000000" pitchFamily="2" charset="-79"/>
                      </a:endParaRPr>
                    </a:p>
                  </a:txBody>
                  <a:tcPr marL="91450" marR="91450" marT="45725" marB="45725"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651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-IT" sz="1200" u="none" strike="noStrike" cap="none">
                          <a:latin typeface="Rubik" panose="00000500000000000000" pitchFamily="2" charset="-79"/>
                          <a:ea typeface="Rubik"/>
                          <a:cs typeface="Rubik" panose="00000500000000000000" pitchFamily="2" charset="-79"/>
                          <a:sym typeface="Rubik"/>
                        </a:rPr>
                        <a:t>DG e dirigenti</a:t>
                      </a:r>
                      <a:endParaRPr sz="1200">
                        <a:latin typeface="Rubik" panose="00000500000000000000" pitchFamily="2" charset="-79"/>
                        <a:cs typeface="Rubik" panose="00000500000000000000" pitchFamily="2" charset="-79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-IT" sz="1200" u="none" strike="noStrike" cap="none" dirty="0">
                          <a:latin typeface="Rubik" panose="00000500000000000000" pitchFamily="2" charset="-79"/>
                          <a:ea typeface="Rubik"/>
                          <a:cs typeface="Rubik" panose="00000500000000000000" pitchFamily="2" charset="-79"/>
                          <a:sym typeface="Rubik"/>
                        </a:rPr>
                        <a:t>5</a:t>
                      </a:r>
                      <a:endParaRPr sz="1200" u="none" strike="noStrike" cap="none" dirty="0">
                        <a:latin typeface="Rubik" panose="00000500000000000000" pitchFamily="2" charset="-79"/>
                        <a:ea typeface="Rubik"/>
                        <a:cs typeface="Rubik" panose="00000500000000000000" pitchFamily="2" charset="-79"/>
                        <a:sym typeface="Rubik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-IT" sz="1200" u="none" strike="noStrike" cap="none" dirty="0">
                          <a:latin typeface="Rubik" panose="00000500000000000000" pitchFamily="2" charset="-79"/>
                          <a:ea typeface="Rubik"/>
                          <a:cs typeface="Rubik" panose="00000500000000000000" pitchFamily="2" charset="-79"/>
                          <a:sym typeface="Rubik"/>
                        </a:rPr>
                        <a:t>5</a:t>
                      </a:r>
                      <a:endParaRPr sz="1200" u="none" strike="noStrike" cap="none" dirty="0">
                        <a:latin typeface="Rubik" panose="00000500000000000000" pitchFamily="2" charset="-79"/>
                        <a:ea typeface="Rubik"/>
                        <a:cs typeface="Rubik" panose="00000500000000000000" pitchFamily="2" charset="-79"/>
                        <a:sym typeface="Rubik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-IT" sz="1200" u="none" strike="noStrike" cap="none" dirty="0">
                          <a:latin typeface="Rubik" panose="00000500000000000000" pitchFamily="2" charset="-79"/>
                          <a:ea typeface="Rubik"/>
                          <a:cs typeface="Rubik" panose="00000500000000000000" pitchFamily="2" charset="-79"/>
                          <a:sym typeface="Rubik"/>
                        </a:rPr>
                        <a:t>-</a:t>
                      </a:r>
                      <a:endParaRPr sz="1200" u="none" strike="noStrike" cap="none" dirty="0">
                        <a:latin typeface="Rubik" panose="00000500000000000000" pitchFamily="2" charset="-79"/>
                        <a:ea typeface="Rubik"/>
                        <a:cs typeface="Rubik" panose="00000500000000000000" pitchFamily="2" charset="-79"/>
                        <a:sym typeface="Rubik"/>
                      </a:endParaRPr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651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-IT" sz="1200" u="none" strike="noStrike" cap="none">
                          <a:latin typeface="Rubik" panose="00000500000000000000" pitchFamily="2" charset="-79"/>
                          <a:ea typeface="Rubik"/>
                          <a:cs typeface="Rubik" panose="00000500000000000000" pitchFamily="2" charset="-79"/>
                          <a:sym typeface="Rubik"/>
                        </a:rPr>
                        <a:t>EP</a:t>
                      </a:r>
                      <a:endParaRPr sz="1200">
                        <a:latin typeface="Rubik" panose="00000500000000000000" pitchFamily="2" charset="-79"/>
                        <a:cs typeface="Rubik" panose="00000500000000000000" pitchFamily="2" charset="-79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-IT" sz="1200" u="none" strike="noStrike" cap="none">
                          <a:latin typeface="Rubik" panose="00000500000000000000" pitchFamily="2" charset="-79"/>
                          <a:ea typeface="Rubik"/>
                          <a:cs typeface="Rubik" panose="00000500000000000000" pitchFamily="2" charset="-79"/>
                          <a:sym typeface="Rubik"/>
                        </a:rPr>
                        <a:t>9</a:t>
                      </a:r>
                      <a:endParaRPr sz="1200" u="none" strike="noStrike" cap="none">
                        <a:latin typeface="Rubik" panose="00000500000000000000" pitchFamily="2" charset="-79"/>
                        <a:ea typeface="Rubik"/>
                        <a:cs typeface="Rubik" panose="00000500000000000000" pitchFamily="2" charset="-79"/>
                        <a:sym typeface="Rubik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-IT" sz="1200" u="none" strike="noStrike" cap="none" dirty="0">
                          <a:latin typeface="Rubik" panose="00000500000000000000" pitchFamily="2" charset="-79"/>
                          <a:ea typeface="Rubik"/>
                          <a:cs typeface="Rubik" panose="00000500000000000000" pitchFamily="2" charset="-79"/>
                          <a:sym typeface="Rubik"/>
                        </a:rPr>
                        <a:t>7</a:t>
                      </a:r>
                      <a:endParaRPr sz="1200" u="none" strike="noStrike" cap="none" dirty="0">
                        <a:latin typeface="Rubik" panose="00000500000000000000" pitchFamily="2" charset="-79"/>
                        <a:ea typeface="Rubik"/>
                        <a:cs typeface="Rubik" panose="00000500000000000000" pitchFamily="2" charset="-79"/>
                        <a:sym typeface="Rubik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-IT" sz="1200" u="none" strike="noStrike" cap="none" dirty="0">
                          <a:latin typeface="Rubik" panose="00000500000000000000" pitchFamily="2" charset="-79"/>
                          <a:ea typeface="Rubik"/>
                          <a:cs typeface="Rubik" panose="00000500000000000000" pitchFamily="2" charset="-79"/>
                          <a:sym typeface="Rubik"/>
                        </a:rPr>
                        <a:t>-2</a:t>
                      </a:r>
                      <a:endParaRPr sz="1200" u="none" strike="noStrike" cap="none" dirty="0">
                        <a:latin typeface="Rubik" panose="00000500000000000000" pitchFamily="2" charset="-79"/>
                        <a:ea typeface="Rubik"/>
                        <a:cs typeface="Rubik" panose="00000500000000000000" pitchFamily="2" charset="-79"/>
                        <a:sym typeface="Rubik"/>
                      </a:endParaRPr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17222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-IT" sz="1200" u="none" strike="noStrike" cap="none">
                          <a:latin typeface="Rubik" panose="00000500000000000000" pitchFamily="2" charset="-79"/>
                          <a:ea typeface="Rubik"/>
                          <a:cs typeface="Rubik" panose="00000500000000000000" pitchFamily="2" charset="-79"/>
                          <a:sym typeface="Rubik"/>
                        </a:rPr>
                        <a:t>Funzionari</a:t>
                      </a:r>
                      <a:endParaRPr sz="1200">
                        <a:latin typeface="Rubik" panose="00000500000000000000" pitchFamily="2" charset="-79"/>
                        <a:cs typeface="Rubik" panose="00000500000000000000" pitchFamily="2" charset="-79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-IT" sz="1200" u="none" strike="noStrike" cap="none" dirty="0">
                          <a:latin typeface="Rubik" panose="00000500000000000000" pitchFamily="2" charset="-79"/>
                          <a:ea typeface="Rubik"/>
                          <a:cs typeface="Rubik" panose="00000500000000000000" pitchFamily="2" charset="-79"/>
                          <a:sym typeface="Rubik"/>
                        </a:rPr>
                        <a:t>113</a:t>
                      </a:r>
                      <a:endParaRPr sz="1200" u="none" strike="noStrike" cap="none" dirty="0">
                        <a:latin typeface="Rubik" panose="00000500000000000000" pitchFamily="2" charset="-79"/>
                        <a:ea typeface="Rubik"/>
                        <a:cs typeface="Rubik" panose="00000500000000000000" pitchFamily="2" charset="-79"/>
                        <a:sym typeface="Rubik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-IT" sz="1200" u="none" strike="noStrike" cap="none" dirty="0">
                          <a:latin typeface="Rubik" panose="00000500000000000000" pitchFamily="2" charset="-79"/>
                          <a:ea typeface="Rubik"/>
                          <a:cs typeface="Rubik" panose="00000500000000000000" pitchFamily="2" charset="-79"/>
                          <a:sym typeface="Rubik"/>
                        </a:rPr>
                        <a:t>137</a:t>
                      </a:r>
                      <a:endParaRPr sz="1200" u="none" strike="noStrike" cap="none" dirty="0">
                        <a:latin typeface="Rubik" panose="00000500000000000000" pitchFamily="2" charset="-79"/>
                        <a:ea typeface="Rubik"/>
                        <a:cs typeface="Rubik" panose="00000500000000000000" pitchFamily="2" charset="-79"/>
                        <a:sym typeface="Rubik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-IT" sz="1200" u="none" strike="noStrike" cap="none" dirty="0">
                          <a:latin typeface="Rubik" panose="00000500000000000000" pitchFamily="2" charset="-79"/>
                          <a:ea typeface="Rubik"/>
                          <a:cs typeface="Rubik" panose="00000500000000000000" pitchFamily="2" charset="-79"/>
                          <a:sym typeface="Rubik"/>
                        </a:rPr>
                        <a:t>24</a:t>
                      </a:r>
                      <a:endParaRPr sz="1200" u="none" strike="noStrike" cap="none" dirty="0">
                        <a:latin typeface="Rubik" panose="00000500000000000000" pitchFamily="2" charset="-79"/>
                        <a:ea typeface="Rubik"/>
                        <a:cs typeface="Rubik" panose="00000500000000000000" pitchFamily="2" charset="-79"/>
                        <a:sym typeface="Rubik"/>
                      </a:endParaRPr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1651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-IT" sz="1200" u="none" strike="noStrike" cap="none">
                          <a:latin typeface="Rubik" panose="00000500000000000000" pitchFamily="2" charset="-79"/>
                          <a:ea typeface="Rubik"/>
                          <a:cs typeface="Rubik" panose="00000500000000000000" pitchFamily="2" charset="-79"/>
                          <a:sym typeface="Rubik"/>
                        </a:rPr>
                        <a:t>Collaboratori</a:t>
                      </a:r>
                      <a:endParaRPr sz="1200">
                        <a:latin typeface="Rubik" panose="00000500000000000000" pitchFamily="2" charset="-79"/>
                        <a:cs typeface="Rubik" panose="00000500000000000000" pitchFamily="2" charset="-79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-IT" sz="1200" u="none" strike="noStrike" cap="none" dirty="0">
                          <a:latin typeface="Rubik" panose="00000500000000000000" pitchFamily="2" charset="-79"/>
                          <a:ea typeface="Rubik"/>
                          <a:cs typeface="Rubik" panose="00000500000000000000" pitchFamily="2" charset="-79"/>
                          <a:sym typeface="Rubik"/>
                        </a:rPr>
                        <a:t>195</a:t>
                      </a:r>
                      <a:endParaRPr sz="1200" u="none" strike="noStrike" cap="none" dirty="0">
                        <a:latin typeface="Rubik" panose="00000500000000000000" pitchFamily="2" charset="-79"/>
                        <a:ea typeface="Rubik"/>
                        <a:cs typeface="Rubik" panose="00000500000000000000" pitchFamily="2" charset="-79"/>
                        <a:sym typeface="Rubik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-IT" sz="1200" u="none" strike="noStrike" cap="none" dirty="0">
                          <a:latin typeface="Rubik" panose="00000500000000000000" pitchFamily="2" charset="-79"/>
                          <a:ea typeface="Rubik"/>
                          <a:cs typeface="Rubik" panose="00000500000000000000" pitchFamily="2" charset="-79"/>
                          <a:sym typeface="Rubik"/>
                        </a:rPr>
                        <a:t>176</a:t>
                      </a:r>
                      <a:endParaRPr sz="1200" u="none" strike="noStrike" cap="none" dirty="0">
                        <a:latin typeface="Rubik" panose="00000500000000000000" pitchFamily="2" charset="-79"/>
                        <a:ea typeface="Rubik"/>
                        <a:cs typeface="Rubik" panose="00000500000000000000" pitchFamily="2" charset="-79"/>
                        <a:sym typeface="Rubik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-IT" sz="1200" u="none" strike="noStrike" cap="none" dirty="0">
                          <a:latin typeface="Rubik" panose="00000500000000000000" pitchFamily="2" charset="-79"/>
                          <a:ea typeface="Rubik"/>
                          <a:cs typeface="Rubik" panose="00000500000000000000" pitchFamily="2" charset="-79"/>
                          <a:sym typeface="Rubik"/>
                        </a:rPr>
                        <a:t>-19</a:t>
                      </a:r>
                      <a:endParaRPr sz="1200" u="none" strike="noStrike" cap="none" dirty="0">
                        <a:latin typeface="Rubik" panose="00000500000000000000" pitchFamily="2" charset="-79"/>
                        <a:ea typeface="Rubik"/>
                        <a:cs typeface="Rubik" panose="00000500000000000000" pitchFamily="2" charset="-79"/>
                        <a:sym typeface="Rubik"/>
                      </a:endParaRPr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1651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-IT" sz="1200" u="none" strike="noStrike" cap="none">
                          <a:latin typeface="Rubik" panose="00000500000000000000" pitchFamily="2" charset="-79"/>
                          <a:ea typeface="Rubik"/>
                          <a:cs typeface="Rubik" panose="00000500000000000000" pitchFamily="2" charset="-79"/>
                          <a:sym typeface="Rubik"/>
                        </a:rPr>
                        <a:t>Operatori</a:t>
                      </a:r>
                      <a:endParaRPr sz="1200">
                        <a:latin typeface="Rubik" panose="00000500000000000000" pitchFamily="2" charset="-79"/>
                        <a:cs typeface="Rubik" panose="00000500000000000000" pitchFamily="2" charset="-79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-IT" sz="1200" u="none" strike="noStrike" cap="none" dirty="0">
                          <a:latin typeface="Rubik" panose="00000500000000000000" pitchFamily="2" charset="-79"/>
                          <a:ea typeface="Rubik"/>
                          <a:cs typeface="Rubik" panose="00000500000000000000" pitchFamily="2" charset="-79"/>
                          <a:sym typeface="Rubik"/>
                        </a:rPr>
                        <a:t>14</a:t>
                      </a:r>
                      <a:endParaRPr sz="1200" u="none" strike="noStrike" cap="none" dirty="0">
                        <a:latin typeface="Rubik" panose="00000500000000000000" pitchFamily="2" charset="-79"/>
                        <a:ea typeface="Rubik"/>
                        <a:cs typeface="Rubik" panose="00000500000000000000" pitchFamily="2" charset="-79"/>
                        <a:sym typeface="Rubik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-IT" sz="1200" u="none" strike="noStrike" cap="none" dirty="0">
                          <a:latin typeface="Rubik" panose="00000500000000000000" pitchFamily="2" charset="-79"/>
                          <a:ea typeface="Rubik"/>
                          <a:cs typeface="Rubik" panose="00000500000000000000" pitchFamily="2" charset="-79"/>
                          <a:sym typeface="Rubik"/>
                        </a:rPr>
                        <a:t>11</a:t>
                      </a:r>
                      <a:endParaRPr sz="1200" u="none" strike="noStrike" cap="none" dirty="0">
                        <a:latin typeface="Rubik" panose="00000500000000000000" pitchFamily="2" charset="-79"/>
                        <a:ea typeface="Rubik"/>
                        <a:cs typeface="Rubik" panose="00000500000000000000" pitchFamily="2" charset="-79"/>
                        <a:sym typeface="Rubik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-IT" sz="1200" u="none" strike="noStrike" cap="none" dirty="0">
                          <a:latin typeface="Rubik" panose="00000500000000000000" pitchFamily="2" charset="-79"/>
                          <a:ea typeface="Rubik"/>
                          <a:cs typeface="Rubik" panose="00000500000000000000" pitchFamily="2" charset="-79"/>
                          <a:sym typeface="Rubik"/>
                        </a:rPr>
                        <a:t>-3</a:t>
                      </a:r>
                      <a:endParaRPr sz="1200" u="none" strike="noStrike" cap="none" dirty="0">
                        <a:latin typeface="Rubik" panose="00000500000000000000" pitchFamily="2" charset="-79"/>
                        <a:ea typeface="Rubik"/>
                        <a:cs typeface="Rubik" panose="00000500000000000000" pitchFamily="2" charset="-79"/>
                        <a:sym typeface="Rubik"/>
                      </a:endParaRPr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17197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-IT" sz="1200" u="none" strike="noStrike" cap="none">
                          <a:latin typeface="Rubik" panose="00000500000000000000" pitchFamily="2" charset="-79"/>
                          <a:ea typeface="Rubik"/>
                          <a:cs typeface="Rubik" panose="00000500000000000000" pitchFamily="2" charset="-79"/>
                          <a:sym typeface="Rubik"/>
                        </a:rPr>
                        <a:t>CEL</a:t>
                      </a:r>
                      <a:endParaRPr sz="1200">
                        <a:latin typeface="Rubik" panose="00000500000000000000" pitchFamily="2" charset="-79"/>
                        <a:cs typeface="Rubik" panose="00000500000000000000" pitchFamily="2" charset="-79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-IT" sz="1200" u="none" strike="noStrike" cap="none" dirty="0">
                          <a:latin typeface="Rubik" panose="00000500000000000000" pitchFamily="2" charset="-79"/>
                          <a:ea typeface="Rubik"/>
                          <a:cs typeface="Rubik" panose="00000500000000000000" pitchFamily="2" charset="-79"/>
                          <a:sym typeface="Rubik"/>
                        </a:rPr>
                        <a:t>5</a:t>
                      </a:r>
                      <a:endParaRPr sz="1200" dirty="0">
                        <a:latin typeface="Rubik" panose="00000500000000000000" pitchFamily="2" charset="-79"/>
                        <a:cs typeface="Rubik" panose="00000500000000000000" pitchFamily="2" charset="-79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-IT" sz="1200" dirty="0">
                          <a:latin typeface="Rubik" panose="00000500000000000000" pitchFamily="2" charset="-79"/>
                          <a:cs typeface="Rubik" panose="00000500000000000000" pitchFamily="2" charset="-79"/>
                        </a:rPr>
                        <a:t>4</a:t>
                      </a:r>
                      <a:endParaRPr sz="1200" dirty="0">
                        <a:latin typeface="Rubik" panose="00000500000000000000" pitchFamily="2" charset="-79"/>
                        <a:cs typeface="Rubik" panose="00000500000000000000" pitchFamily="2" charset="-79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-IT" sz="1200" dirty="0">
                          <a:latin typeface="Rubik" panose="00000500000000000000" pitchFamily="2" charset="-79"/>
                          <a:cs typeface="Rubik" panose="00000500000000000000" pitchFamily="2" charset="-79"/>
                        </a:rPr>
                        <a:t>-1</a:t>
                      </a:r>
                      <a:endParaRPr sz="1200" dirty="0">
                        <a:latin typeface="Rubik" panose="00000500000000000000" pitchFamily="2" charset="-79"/>
                        <a:cs typeface="Rubik" panose="00000500000000000000" pitchFamily="2" charset="-79"/>
                      </a:endParaRPr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17197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-IT" sz="1200" b="1" u="none" strike="noStrike" cap="none">
                          <a:latin typeface="Rubik" panose="00000500000000000000" pitchFamily="2" charset="-79"/>
                          <a:ea typeface="Rubik"/>
                          <a:cs typeface="Rubik" panose="00000500000000000000" pitchFamily="2" charset="-79"/>
                          <a:sym typeface="Rubik"/>
                        </a:rPr>
                        <a:t>Totale</a:t>
                      </a:r>
                      <a:endParaRPr sz="1200">
                        <a:latin typeface="Rubik" panose="00000500000000000000" pitchFamily="2" charset="-79"/>
                        <a:cs typeface="Rubik" panose="00000500000000000000" pitchFamily="2" charset="-79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-IT" sz="1200" b="1" u="none" strike="noStrike" cap="none" dirty="0">
                          <a:latin typeface="Rubik" panose="00000500000000000000" pitchFamily="2" charset="-79"/>
                          <a:ea typeface="Rubik"/>
                          <a:cs typeface="Rubik" panose="00000500000000000000" pitchFamily="2" charset="-79"/>
                          <a:sym typeface="Rubik"/>
                        </a:rPr>
                        <a:t>341</a:t>
                      </a:r>
                      <a:endParaRPr sz="1200" dirty="0">
                        <a:latin typeface="Rubik" panose="00000500000000000000" pitchFamily="2" charset="-79"/>
                        <a:cs typeface="Rubik" panose="00000500000000000000" pitchFamily="2" charset="-79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-IT" sz="1200" dirty="0">
                          <a:latin typeface="Rubik" panose="00000500000000000000" pitchFamily="2" charset="-79"/>
                          <a:cs typeface="Rubik" panose="00000500000000000000" pitchFamily="2" charset="-79"/>
                        </a:rPr>
                        <a:t>340</a:t>
                      </a:r>
                      <a:endParaRPr sz="1200" dirty="0">
                        <a:latin typeface="Rubik" panose="00000500000000000000" pitchFamily="2" charset="-79"/>
                        <a:cs typeface="Rubik" panose="00000500000000000000" pitchFamily="2" charset="-79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-IT" sz="1200" dirty="0">
                          <a:latin typeface="Rubik" panose="00000500000000000000" pitchFamily="2" charset="-79"/>
                          <a:cs typeface="Rubik" panose="00000500000000000000" pitchFamily="2" charset="-79"/>
                        </a:rPr>
                        <a:t>-1</a:t>
                      </a:r>
                      <a:endParaRPr sz="1200" dirty="0">
                        <a:latin typeface="Rubik" panose="00000500000000000000" pitchFamily="2" charset="-79"/>
                        <a:cs typeface="Rubik" panose="00000500000000000000" pitchFamily="2" charset="-79"/>
                      </a:endParaRPr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</a:tbl>
          </a:graphicData>
        </a:graphic>
      </p:graphicFrame>
      <p:graphicFrame>
        <p:nvGraphicFramePr>
          <p:cNvPr id="6" name="Grafico 5">
            <a:extLst>
              <a:ext uri="{FF2B5EF4-FFF2-40B4-BE49-F238E27FC236}">
                <a16:creationId xmlns:a16="http://schemas.microsoft.com/office/drawing/2014/main" id="{6B395EA4-3723-49FF-A1EF-7FEDBC458EE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617066793"/>
              </p:ext>
            </p:extLst>
          </p:nvPr>
        </p:nvGraphicFramePr>
        <p:xfrm>
          <a:off x="770732" y="1534486"/>
          <a:ext cx="6791268" cy="230972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" name="Segnaposto numero diapositiva 1">
            <a:extLst>
              <a:ext uri="{FF2B5EF4-FFF2-40B4-BE49-F238E27FC236}">
                <a16:creationId xmlns:a16="http://schemas.microsoft.com/office/drawing/2014/main" id="{BB5AFAC9-B4BB-4061-85C2-208A7D5C3C80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 smtClean="0"/>
              <a:t>9</a:t>
            </a:fld>
            <a:endParaRPr lang="it-IT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10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5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6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7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8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9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537</TotalTime>
  <Words>1723</Words>
  <Application>Microsoft Office PowerPoint</Application>
  <PresentationFormat>Widescreen</PresentationFormat>
  <Paragraphs>477</Paragraphs>
  <Slides>20</Slides>
  <Notes>20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5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20</vt:i4>
      </vt:variant>
    </vt:vector>
  </HeadingPairs>
  <TitlesOfParts>
    <vt:vector size="26" baseType="lpstr">
      <vt:lpstr>Rubik</vt:lpstr>
      <vt:lpstr>Libre Franklin</vt:lpstr>
      <vt:lpstr>Calibri</vt:lpstr>
      <vt:lpstr>Arial</vt:lpstr>
      <vt:lpstr>Rubik Light</vt:lpstr>
      <vt:lpstr>Tema di Office</vt:lpstr>
      <vt:lpstr>Bilancio di esercizio 2025</vt:lpstr>
      <vt:lpstr>Presentazione standard di PowerPoint</vt:lpstr>
      <vt:lpstr>Conto economico</vt:lpstr>
      <vt:lpstr>Proventi operativi</vt:lpstr>
      <vt:lpstr>Proventi propri</vt:lpstr>
      <vt:lpstr>Popolazione studentesca</vt:lpstr>
      <vt:lpstr>Contributi</vt:lpstr>
      <vt:lpstr>Costi operativi</vt:lpstr>
      <vt:lpstr>Costi del personale</vt:lpstr>
      <vt:lpstr>Costi di gestione corrente</vt:lpstr>
      <vt:lpstr>Stato Patrimoniale</vt:lpstr>
      <vt:lpstr>Immobilizzazioni</vt:lpstr>
      <vt:lpstr>Attivo circolante</vt:lpstr>
      <vt:lpstr>Crediti</vt:lpstr>
      <vt:lpstr>Debiti</vt:lpstr>
      <vt:lpstr>Proper</vt:lpstr>
      <vt:lpstr>Patrimonio Netto vincolato</vt:lpstr>
      <vt:lpstr>Patrimonio Netto - svincoli</vt:lpstr>
      <vt:lpstr>Patrimonio Netto - vincoli</vt:lpstr>
      <vt:lpstr>Proposta destinazione utile e ridefinizione dei fondi di PN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Bilancio di esercizio 2024</dc:title>
  <dc:creator>Utente di Microsoft Office</dc:creator>
  <cp:lastModifiedBy>Rosangela CATTANEO</cp:lastModifiedBy>
  <cp:revision>48</cp:revision>
  <cp:lastPrinted>2026-04-22T12:14:53Z</cp:lastPrinted>
  <dcterms:created xsi:type="dcterms:W3CDTF">2018-11-28T11:02:36Z</dcterms:created>
  <dcterms:modified xsi:type="dcterms:W3CDTF">2026-05-11T12:27:53Z</dcterms:modified>
</cp:coreProperties>
</file>