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80" r:id="rId23"/>
    <p:sldId id="278" r:id="rId24"/>
    <p:sldId id="281" r:id="rId25"/>
  </p:sldIdLst>
  <p:sldSz cx="12192000" cy="6858000"/>
  <p:notesSz cx="6858000" cy="9872663"/>
  <p:embeddedFontLst>
    <p:embeddedFont>
      <p:font typeface="Calibri" panose="020F0502020204030204" pitchFamily="34" charset="0"/>
      <p:regular r:id="rId27"/>
      <p:bold r:id="rId28"/>
      <p:italic r:id="rId29"/>
      <p:boldItalic r:id="rId30"/>
    </p:embeddedFont>
    <p:embeddedFont>
      <p:font typeface="Franklin Gothic Book" panose="020B0503020102020204" pitchFamily="34" charset="0"/>
      <p:regular r:id="rId31"/>
      <p:italic r:id="rId32"/>
    </p:embeddedFont>
    <p:embeddedFont>
      <p:font typeface="Libre Franklin" pitchFamily="2" charset="0"/>
      <p:regular r:id="rId33"/>
      <p:bold r:id="rId34"/>
      <p:italic r:id="rId35"/>
      <p:boldItalic r:id="rId36"/>
    </p:embeddedFont>
    <p:embeddedFont>
      <p:font typeface="Rubik" panose="00000500000000000000" pitchFamily="2" charset="-79"/>
      <p:regular r:id="rId37"/>
      <p:bold r:id="rId38"/>
      <p:italic r:id="rId39"/>
      <p:boldItalic r:id="rId40"/>
    </p:embeddedFont>
    <p:embeddedFont>
      <p:font typeface="Rubik Light" panose="00000400000000000000" pitchFamily="2" charset="-79"/>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iR/vyuXRTMfATa2VESl/kzaa0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B755C5-9BBD-4965-9BDD-B667AA3B368E}">
  <a:tblStyle styleId="{B4B755C5-9BBD-4965-9BDD-B667AA3B368E}"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G:\Drive%20condivisi\RELAZIONE%20E%20INDICI%20BILANCIO%202023\2023_Tabelle_Conto%20Economico.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G:\Drive%20condivisi\RELAZIONE%20E%20INDICI%20BILANCIO%202023\FFO2023%20BILANCIO.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G:\Drive%20condivisi\RELAZIONE%20E%20INDICI%20BILANCIO%202023\2023_Tabelle_Conto%20Economic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Drive%20condivisi\RELAZIONE%20E%20INDICI%20BILANCIO%202023\2023_Tabelle_%20Stato%20Patrimoniale.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G:\Drive%20condivisi\RELAZIONE%20E%20INDICI%20BILANCIO%202023\2023_Tabelle_%20Stato%20Patrimonial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sz="1600" dirty="0">
                <a:latin typeface="Rubik" pitchFamily="2" charset="-79"/>
                <a:cs typeface="Rubik" pitchFamily="2" charset="-79"/>
              </a:rPr>
              <a:t>Titolo del grafico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stacked"/>
        <c:varyColors val="0"/>
        <c:ser>
          <c:idx val="0"/>
          <c:order val="0"/>
          <c:tx>
            <c:strRef>
              <c:f>Foglio1!$B$1</c:f>
              <c:strCache>
                <c:ptCount val="1"/>
                <c:pt idx="0">
                  <c:v>Serie 1</c:v>
                </c:pt>
              </c:strCache>
            </c:strRef>
          </c:tx>
          <c:spPr>
            <a:solidFill>
              <a:srgbClr val="426EB0"/>
            </a:solidFill>
            <a:ln>
              <a:noFill/>
            </a:ln>
            <a:effectLst/>
          </c:spPr>
          <c:invertIfNegative val="0"/>
          <c:cat>
            <c:strRef>
              <c:f>Foglio1!$A$2:$A$5</c:f>
              <c:strCache>
                <c:ptCount val="4"/>
                <c:pt idx="0">
                  <c:v>Categoria 1</c:v>
                </c:pt>
                <c:pt idx="1">
                  <c:v>Categoria 2</c:v>
                </c:pt>
                <c:pt idx="2">
                  <c:v>Categoria 3</c:v>
                </c:pt>
                <c:pt idx="3">
                  <c:v>Categoria 4</c:v>
                </c:pt>
              </c:strCache>
            </c:strRef>
          </c:cat>
          <c:val>
            <c:numRef>
              <c:f>Foglio1!$B$2:$B$5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843-6243-93FF-BA006A7DA150}"/>
            </c:ext>
          </c:extLst>
        </c:ser>
        <c:ser>
          <c:idx val="1"/>
          <c:order val="1"/>
          <c:tx>
            <c:strRef>
              <c:f>Foglio1!$C$1</c:f>
              <c:strCache>
                <c:ptCount val="1"/>
                <c:pt idx="0">
                  <c:v>Serie 2</c:v>
                </c:pt>
              </c:strCache>
            </c:strRef>
          </c:tx>
          <c:spPr>
            <a:solidFill>
              <a:schemeClr val="accent1">
                <a:lumMod val="60000"/>
                <a:lumOff val="40000"/>
              </a:schemeClr>
            </a:solidFill>
            <a:ln>
              <a:noFill/>
            </a:ln>
            <a:effectLst/>
          </c:spPr>
          <c:invertIfNegative val="0"/>
          <c:cat>
            <c:strRef>
              <c:f>Foglio1!$A$2:$A$5</c:f>
              <c:strCache>
                <c:ptCount val="4"/>
                <c:pt idx="0">
                  <c:v>Categoria 1</c:v>
                </c:pt>
                <c:pt idx="1">
                  <c:v>Categoria 2</c:v>
                </c:pt>
                <c:pt idx="2">
                  <c:v>Categoria 3</c:v>
                </c:pt>
                <c:pt idx="3">
                  <c:v>Categoria 4</c:v>
                </c:pt>
              </c:strCache>
            </c:strRef>
          </c:cat>
          <c:val>
            <c:numRef>
              <c:f>Foglio1!$C$2:$C$5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843-6243-93FF-BA006A7DA150}"/>
            </c:ext>
          </c:extLst>
        </c:ser>
        <c:ser>
          <c:idx val="2"/>
          <c:order val="2"/>
          <c:tx>
            <c:strRef>
              <c:f>Foglio1!$D$1</c:f>
              <c:strCache>
                <c:ptCount val="1"/>
                <c:pt idx="0">
                  <c:v>Serie 3</c:v>
                </c:pt>
              </c:strCache>
            </c:strRef>
          </c:tx>
          <c:spPr>
            <a:solidFill>
              <a:schemeClr val="accent1">
                <a:lumMod val="40000"/>
                <a:lumOff val="60000"/>
              </a:schemeClr>
            </a:solidFill>
            <a:ln>
              <a:noFill/>
            </a:ln>
            <a:effectLst/>
          </c:spPr>
          <c:invertIfNegative val="0"/>
          <c:cat>
            <c:strRef>
              <c:f>Foglio1!$A$2:$A$5</c:f>
              <c:strCache>
                <c:ptCount val="4"/>
                <c:pt idx="0">
                  <c:v>Categoria 1</c:v>
                </c:pt>
                <c:pt idx="1">
                  <c:v>Categoria 2</c:v>
                </c:pt>
                <c:pt idx="2">
                  <c:v>Categoria 3</c:v>
                </c:pt>
                <c:pt idx="3">
                  <c:v>Categoria 4</c:v>
                </c:pt>
              </c:strCache>
            </c:strRef>
          </c:cat>
          <c:val>
            <c:numRef>
              <c:f>Foglio1!$D$2:$D$5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843-6243-93FF-BA006A7DA150}"/>
            </c:ext>
          </c:extLst>
        </c:ser>
        <c:dLbls>
          <c:showLegendKey val="0"/>
          <c:showVal val="0"/>
          <c:showCatName val="0"/>
          <c:showSerName val="0"/>
          <c:showPercent val="0"/>
          <c:showBubbleSize val="0"/>
        </c:dLbls>
        <c:gapWidth val="150"/>
        <c:overlap val="100"/>
        <c:axId val="2128333840"/>
        <c:axId val="2116774704"/>
      </c:barChart>
      <c:catAx>
        <c:axId val="212833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ubik" pitchFamily="2" charset="-79"/>
                <a:ea typeface="+mn-ea"/>
                <a:cs typeface="Rubik" pitchFamily="2" charset="-79"/>
              </a:defRPr>
            </a:pPr>
            <a:endParaRPr lang="it-IT"/>
          </a:p>
        </c:txPr>
        <c:crossAx val="2116774704"/>
        <c:crosses val="autoZero"/>
        <c:auto val="1"/>
        <c:lblAlgn val="ctr"/>
        <c:lblOffset val="100"/>
        <c:noMultiLvlLbl val="0"/>
      </c:catAx>
      <c:valAx>
        <c:axId val="211677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2833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ubik" pitchFamily="2" charset="-79"/>
              <a:ea typeface="+mn-ea"/>
              <a:cs typeface="Rubik" pitchFamily="2" charset="-79"/>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c:spPr>
            <c:extLst>
              <c:ext xmlns:c16="http://schemas.microsoft.com/office/drawing/2014/chart" uri="{C3380CC4-5D6E-409C-BE32-E72D297353CC}">
                <c16:uniqueId val="{00000001-820C-4F90-88BB-704D051FD28C}"/>
              </c:ext>
            </c:extLst>
          </c:dPt>
          <c:dPt>
            <c:idx val="1"/>
            <c:bubble3D val="0"/>
            <c:spPr>
              <a:solidFill>
                <a:schemeClr val="accent2"/>
              </a:solidFill>
            </c:spPr>
            <c:extLst>
              <c:ext xmlns:c16="http://schemas.microsoft.com/office/drawing/2014/chart" uri="{C3380CC4-5D6E-409C-BE32-E72D297353CC}">
                <c16:uniqueId val="{00000003-820C-4F90-88BB-704D051FD28C}"/>
              </c:ext>
            </c:extLst>
          </c:dPt>
          <c:dPt>
            <c:idx val="2"/>
            <c:bubble3D val="0"/>
            <c:spPr>
              <a:solidFill>
                <a:schemeClr val="accent3"/>
              </a:solidFill>
            </c:spPr>
            <c:extLst>
              <c:ext xmlns:c16="http://schemas.microsoft.com/office/drawing/2014/chart" uri="{C3380CC4-5D6E-409C-BE32-E72D297353CC}">
                <c16:uniqueId val="{00000005-820C-4F90-88BB-704D051FD28C}"/>
              </c:ext>
            </c:extLst>
          </c:dPt>
          <c:dPt>
            <c:idx val="3"/>
            <c:bubble3D val="0"/>
            <c:spPr>
              <a:solidFill>
                <a:schemeClr val="accent4"/>
              </a:solidFill>
            </c:spPr>
            <c:extLst>
              <c:ext xmlns:c16="http://schemas.microsoft.com/office/drawing/2014/chart" uri="{C3380CC4-5D6E-409C-BE32-E72D297353CC}">
                <c16:uniqueId val="{00000007-820C-4F90-88BB-704D051FD28C}"/>
              </c:ext>
            </c:extLst>
          </c:dPt>
          <c:dPt>
            <c:idx val="4"/>
            <c:bubble3D val="0"/>
            <c:spPr>
              <a:solidFill>
                <a:schemeClr val="accent5"/>
              </a:solidFill>
            </c:spPr>
            <c:extLst>
              <c:ext xmlns:c16="http://schemas.microsoft.com/office/drawing/2014/chart" uri="{C3380CC4-5D6E-409C-BE32-E72D297353CC}">
                <c16:uniqueId val="{00000009-820C-4F90-88BB-704D051FD28C}"/>
              </c:ext>
            </c:extLst>
          </c:dPt>
          <c:dPt>
            <c:idx val="5"/>
            <c:bubble3D val="0"/>
            <c:spPr>
              <a:solidFill>
                <a:schemeClr val="accent6"/>
              </a:solidFill>
            </c:spPr>
            <c:extLst>
              <c:ext xmlns:c16="http://schemas.microsoft.com/office/drawing/2014/chart" uri="{C3380CC4-5D6E-409C-BE32-E72D297353CC}">
                <c16:uniqueId val="{0000000B-820C-4F90-88BB-704D051FD28C}"/>
              </c:ext>
            </c:extLst>
          </c:dPt>
          <c:dPt>
            <c:idx val="6"/>
            <c:bubble3D val="0"/>
            <c:spPr>
              <a:solidFill>
                <a:schemeClr val="accent1"/>
              </a:solidFill>
            </c:spPr>
            <c:extLst>
              <c:ext xmlns:c16="http://schemas.microsoft.com/office/drawing/2014/chart" uri="{C3380CC4-5D6E-409C-BE32-E72D297353CC}">
                <c16:uniqueId val="{0000000D-820C-4F90-88BB-704D051FD28C}"/>
              </c:ext>
            </c:extLst>
          </c:dPt>
          <c:dLbls>
            <c:dLbl>
              <c:idx val="0"/>
              <c:spPr>
                <a:noFill/>
                <a:ln>
                  <a:noFill/>
                </a:ln>
                <a:effectLst/>
              </c:spPr>
              <c:txPr>
                <a:bodyPr wrap="square" lIns="38100" tIns="19050" rIns="38100" bIns="19050" anchor="ctr">
                  <a:spAutoFit/>
                </a:bodyPr>
                <a:lstStyle/>
                <a:p>
                  <a:pPr>
                    <a:defRPr sz="1400">
                      <a:solidFill>
                        <a:schemeClr val="bg1"/>
                      </a:solidFill>
                    </a:defRPr>
                  </a:pPr>
                  <a:endParaRPr lang="it-IT"/>
                </a:p>
              </c:txPr>
              <c:showLegendKey val="0"/>
              <c:showVal val="0"/>
              <c:showCatName val="0"/>
              <c:showSerName val="0"/>
              <c:showPercent val="1"/>
              <c:showBubbleSize val="0"/>
              <c:extLst>
                <c:ext xmlns:c16="http://schemas.microsoft.com/office/drawing/2014/chart" uri="{C3380CC4-5D6E-409C-BE32-E72D297353CC}">
                  <c16:uniqueId val="{00000001-820C-4F90-88BB-704D051FD28C}"/>
                </c:ext>
              </c:extLst>
            </c:dLbl>
            <c:dLbl>
              <c:idx val="1"/>
              <c:spPr>
                <a:noFill/>
                <a:ln>
                  <a:noFill/>
                </a:ln>
                <a:effectLst/>
              </c:spPr>
              <c:txPr>
                <a:bodyPr wrap="square" lIns="38100" tIns="19050" rIns="38100" bIns="19050" anchor="ctr">
                  <a:spAutoFit/>
                </a:bodyPr>
                <a:lstStyle/>
                <a:p>
                  <a:pPr>
                    <a:defRPr sz="1400">
                      <a:solidFill>
                        <a:schemeClr val="bg1"/>
                      </a:solidFill>
                    </a:defRPr>
                  </a:pPr>
                  <a:endParaRPr lang="it-IT"/>
                </a:p>
              </c:txPr>
              <c:showLegendKey val="0"/>
              <c:showVal val="0"/>
              <c:showCatName val="0"/>
              <c:showSerName val="0"/>
              <c:showPercent val="1"/>
              <c:showBubbleSize val="0"/>
              <c:extLst>
                <c:ext xmlns:c16="http://schemas.microsoft.com/office/drawing/2014/chart" uri="{C3380CC4-5D6E-409C-BE32-E72D297353CC}">
                  <c16:uniqueId val="{00000003-820C-4F90-88BB-704D051FD28C}"/>
                </c:ext>
              </c:extLst>
            </c:dLbl>
            <c:dLbl>
              <c:idx val="2"/>
              <c:spPr>
                <a:noFill/>
                <a:ln>
                  <a:noFill/>
                </a:ln>
                <a:effectLst/>
              </c:spPr>
              <c:txPr>
                <a:bodyPr wrap="square" lIns="38100" tIns="19050" rIns="38100" bIns="19050" anchor="ctr">
                  <a:spAutoFit/>
                </a:bodyPr>
                <a:lstStyle/>
                <a:p>
                  <a:pPr>
                    <a:defRPr sz="1400">
                      <a:solidFill>
                        <a:schemeClr val="bg1"/>
                      </a:solidFill>
                    </a:defRPr>
                  </a:pPr>
                  <a:endParaRPr lang="it-IT"/>
                </a:p>
              </c:txPr>
              <c:showLegendKey val="0"/>
              <c:showVal val="0"/>
              <c:showCatName val="0"/>
              <c:showSerName val="0"/>
              <c:showPercent val="1"/>
              <c:showBubbleSize val="0"/>
              <c:extLst>
                <c:ext xmlns:c16="http://schemas.microsoft.com/office/drawing/2014/chart" uri="{C3380CC4-5D6E-409C-BE32-E72D297353CC}">
                  <c16:uniqueId val="{00000005-820C-4F90-88BB-704D051FD28C}"/>
                </c:ext>
              </c:extLst>
            </c:dLbl>
            <c:spPr>
              <a:noFill/>
              <a:ln>
                <a:noFill/>
              </a:ln>
              <a:effectLst/>
            </c:spPr>
            <c:txPr>
              <a:bodyPr wrap="square" lIns="38100" tIns="19050" rIns="38100" bIns="19050" anchor="ctr">
                <a:spAutoFit/>
              </a:bodyPr>
              <a:lstStyle/>
              <a:p>
                <a:pPr>
                  <a:defRPr sz="1400"/>
                </a:pPr>
                <a:endParaRPr lang="it-IT"/>
              </a:p>
            </c:txPr>
            <c:showLegendKey val="0"/>
            <c:showVal val="0"/>
            <c:showCatName val="0"/>
            <c:showSerName val="0"/>
            <c:showPercent val="1"/>
            <c:showBubbleSize val="0"/>
            <c:showLeaderLines val="1"/>
            <c:extLst>
              <c:ext xmlns:c15="http://schemas.microsoft.com/office/drawing/2012/chart" uri="{CE6537A1-D6FC-4f65-9D91-7224C49458BB}"/>
            </c:extLst>
          </c:dLbls>
          <c:cat>
            <c:strRef>
              <c:f>Proventi!$A$2:$A$5</c:f>
              <c:strCache>
                <c:ptCount val="4"/>
                <c:pt idx="0">
                  <c:v>   I. PROVENTI PROPRI</c:v>
                </c:pt>
                <c:pt idx="1">
                  <c:v>   II. CONTRIBUTI</c:v>
                </c:pt>
                <c:pt idx="2">
                  <c:v>   IV. PROVENTI PER GESTIONE DIRETTA INTERVENTI PER IL DIRITTO ALLO STUDIO</c:v>
                </c:pt>
                <c:pt idx="3">
                  <c:v>   V. ALTRI PROVENTI E RICAVI DIVERSI</c:v>
                </c:pt>
              </c:strCache>
            </c:strRef>
          </c:cat>
          <c:val>
            <c:numRef>
              <c:f>Proventi!$B$2:$B$5</c:f>
              <c:numCache>
                <c:formatCode>#,##0.00######</c:formatCode>
                <c:ptCount val="4"/>
                <c:pt idx="0">
                  <c:v>24283099.530000001</c:v>
                </c:pt>
                <c:pt idx="1">
                  <c:v>90668285.329999998</c:v>
                </c:pt>
                <c:pt idx="2">
                  <c:v>7610013.1699999999</c:v>
                </c:pt>
                <c:pt idx="3">
                  <c:v>2344282.27</c:v>
                </c:pt>
              </c:numCache>
            </c:numRef>
          </c:val>
          <c:extLst>
            <c:ext xmlns:c16="http://schemas.microsoft.com/office/drawing/2014/chart" uri="{C3380CC4-5D6E-409C-BE32-E72D297353CC}">
              <c16:uniqueId val="{0000000E-820C-4F90-88BB-704D051FD28C}"/>
            </c:ext>
          </c:extLst>
        </c:ser>
        <c:dLbls>
          <c:showLegendKey val="0"/>
          <c:showVal val="0"/>
          <c:showCatName val="0"/>
          <c:showSerName val="0"/>
          <c:showPercent val="0"/>
          <c:showBubbleSize val="0"/>
          <c:showLeaderLines val="1"/>
        </c:dLbls>
        <c:firstSliceAng val="0"/>
      </c:pieChart>
    </c:plotArea>
    <c:legend>
      <c:legendPos val="r"/>
      <c:overlay val="0"/>
      <c:txPr>
        <a:bodyPr/>
        <a:lstStyle/>
        <a:p>
          <a:pPr lvl="0">
            <a:defRPr sz="1000" b="0" i="0">
              <a:solidFill>
                <a:srgbClr val="1A1A1A"/>
              </a:solidFill>
              <a:latin typeface="Rubik" panose="00000500000000000000" pitchFamily="2" charset="-79"/>
              <a:cs typeface="Rubik" panose="00000500000000000000" pitchFamily="2" charset="-79"/>
            </a:defRPr>
          </a:pPr>
          <a:endParaRPr lang="it-IT"/>
        </a:p>
      </c:txPr>
    </c:legend>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55-4587-A638-0EB2CAC5BE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55-4587-A638-0EB2CAC5BE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55-4587-A638-0EB2CAC5BE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55-4587-A638-0EB2CAC5BE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755-4587-A638-0EB2CAC5BE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755-4587-A638-0EB2CAC5BE5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755-4587-A638-0EB2CAC5BE5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755-4587-A638-0EB2CAC5BE5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755-4587-A638-0EB2CAC5BE5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755-4587-A638-0EB2CAC5BE5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6755-4587-A638-0EB2CAC5BE54}"/>
              </c:ext>
            </c:extLst>
          </c:dPt>
          <c:cat>
            <c:strRef>
              <c:f>Foglio4!$A$2:$A$12</c:f>
              <c:strCache>
                <c:ptCount val="11"/>
                <c:pt idx="0">
                  <c:v>FFO quota base </c:v>
                </c:pt>
                <c:pt idx="1">
                  <c:v>FFO quota premiale</c:v>
                </c:pt>
                <c:pt idx="2">
                  <c:v>FFO risorse vincolate</c:v>
                </c:pt>
                <c:pt idx="3">
                  <c:v>FFO intervento Perequativo 2023 </c:v>
                </c:pt>
                <c:pt idx="4">
                  <c:v>Quota pregressa finanziamento statale</c:v>
                </c:pt>
                <c:pt idx="5">
                  <c:v>Contributo per attività sportive universitarie</c:v>
                </c:pt>
                <c:pt idx="6">
                  <c:v>Contributi per edilizia universitaria MUR</c:v>
                </c:pt>
                <c:pt idx="7">
                  <c:v>Contributi per edilizia sportiva MUR</c:v>
                </c:pt>
                <c:pt idx="8">
                  <c:v>Assegnazioni e contributi diversi:</c:v>
                </c:pt>
                <c:pt idx="9">
                  <c:v>Contributi diversi da Mur e da altri ministeri per progetti di ricerca</c:v>
                </c:pt>
                <c:pt idx="10">
                  <c:v>Contributi diversi da Mur e da altri ministeri per progetti diversi dalla Ricerca</c:v>
                </c:pt>
              </c:strCache>
            </c:strRef>
          </c:cat>
          <c:val>
            <c:numRef>
              <c:f>Foglio4!$B$2:$B$12</c:f>
              <c:numCache>
                <c:formatCode>#,##0.00</c:formatCode>
                <c:ptCount val="11"/>
                <c:pt idx="0">
                  <c:v>55463292</c:v>
                </c:pt>
                <c:pt idx="1">
                  <c:v>9811038</c:v>
                </c:pt>
                <c:pt idx="2" formatCode="General">
                  <c:v>15720186.640000001</c:v>
                </c:pt>
                <c:pt idx="3">
                  <c:v>746979</c:v>
                </c:pt>
                <c:pt idx="4">
                  <c:v>3014105</c:v>
                </c:pt>
                <c:pt idx="5">
                  <c:v>95016.960000000006</c:v>
                </c:pt>
                <c:pt idx="6">
                  <c:v>164893.45000000001</c:v>
                </c:pt>
                <c:pt idx="7">
                  <c:v>12632.74</c:v>
                </c:pt>
                <c:pt idx="8">
                  <c:v>1157400.82</c:v>
                </c:pt>
                <c:pt idx="9">
                  <c:v>102223.09</c:v>
                </c:pt>
                <c:pt idx="10">
                  <c:v>42421.06</c:v>
                </c:pt>
              </c:numCache>
            </c:numRef>
          </c:val>
          <c:extLst>
            <c:ext xmlns:c16="http://schemas.microsoft.com/office/drawing/2014/chart" uri="{C3380CC4-5D6E-409C-BE32-E72D297353CC}">
              <c16:uniqueId val="{00000016-6755-4587-A638-0EB2CAC5BE5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164349350152837"/>
          <c:y val="5.7508630561215524E-2"/>
          <c:w val="0.36644570022699474"/>
          <c:h val="0.884982497142082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9780035064498"/>
          <c:y val="9.1653828768384002E-2"/>
          <c:w val="0.43942099338032403"/>
          <c:h val="0.81669234246323197"/>
        </c:manualLayout>
      </c:layout>
      <c:pieChart>
        <c:varyColors val="1"/>
        <c:ser>
          <c:idx val="0"/>
          <c:order val="0"/>
          <c:dPt>
            <c:idx val="0"/>
            <c:bubble3D val="0"/>
            <c:spPr>
              <a:solidFill>
                <a:schemeClr val="accent1"/>
              </a:solidFill>
            </c:spPr>
            <c:extLst>
              <c:ext xmlns:c16="http://schemas.microsoft.com/office/drawing/2014/chart" uri="{C3380CC4-5D6E-409C-BE32-E72D297353CC}">
                <c16:uniqueId val="{00000001-7A13-4EDB-BFA8-BFBC84D89061}"/>
              </c:ext>
            </c:extLst>
          </c:dPt>
          <c:dPt>
            <c:idx val="1"/>
            <c:bubble3D val="0"/>
            <c:spPr>
              <a:solidFill>
                <a:schemeClr val="accent2"/>
              </a:solidFill>
            </c:spPr>
            <c:extLst>
              <c:ext xmlns:c16="http://schemas.microsoft.com/office/drawing/2014/chart" uri="{C3380CC4-5D6E-409C-BE32-E72D297353CC}">
                <c16:uniqueId val="{00000003-7A13-4EDB-BFA8-BFBC84D89061}"/>
              </c:ext>
            </c:extLst>
          </c:dPt>
          <c:dPt>
            <c:idx val="2"/>
            <c:bubble3D val="0"/>
            <c:spPr>
              <a:solidFill>
                <a:schemeClr val="accent3"/>
              </a:solidFill>
            </c:spPr>
            <c:extLst>
              <c:ext xmlns:c16="http://schemas.microsoft.com/office/drawing/2014/chart" uri="{C3380CC4-5D6E-409C-BE32-E72D297353CC}">
                <c16:uniqueId val="{00000005-7A13-4EDB-BFA8-BFBC84D89061}"/>
              </c:ext>
            </c:extLst>
          </c:dPt>
          <c:dPt>
            <c:idx val="3"/>
            <c:bubble3D val="0"/>
            <c:spPr>
              <a:solidFill>
                <a:schemeClr val="accent4"/>
              </a:solidFill>
            </c:spPr>
            <c:extLst>
              <c:ext xmlns:c16="http://schemas.microsoft.com/office/drawing/2014/chart" uri="{C3380CC4-5D6E-409C-BE32-E72D297353CC}">
                <c16:uniqueId val="{00000007-7A13-4EDB-BFA8-BFBC84D89061}"/>
              </c:ext>
            </c:extLst>
          </c:dPt>
          <c:dPt>
            <c:idx val="4"/>
            <c:bubble3D val="0"/>
            <c:spPr>
              <a:solidFill>
                <a:schemeClr val="accent5"/>
              </a:solidFill>
            </c:spPr>
            <c:extLst>
              <c:ext xmlns:c16="http://schemas.microsoft.com/office/drawing/2014/chart" uri="{C3380CC4-5D6E-409C-BE32-E72D297353CC}">
                <c16:uniqueId val="{00000009-7A13-4EDB-BFA8-BFBC84D89061}"/>
              </c:ext>
            </c:extLst>
          </c:dPt>
          <c:dLbls>
            <c:dLbl>
              <c:idx val="0"/>
              <c:spPr>
                <a:noFill/>
                <a:ln>
                  <a:noFill/>
                </a:ln>
                <a:effectLst/>
              </c:spPr>
              <c:txPr>
                <a:bodyPr wrap="square" lIns="38100" tIns="19050" rIns="38100" bIns="19050" anchor="ctr">
                  <a:spAutoFit/>
                </a:bodyPr>
                <a:lstStyle/>
                <a:p>
                  <a:pPr>
                    <a:defRPr sz="1400">
                      <a:solidFill>
                        <a:schemeClr val="bg1"/>
                      </a:solidFill>
                    </a:defRPr>
                  </a:pPr>
                  <a:endParaRPr lang="it-IT"/>
                </a:p>
              </c:txPr>
              <c:showLegendKey val="0"/>
              <c:showVal val="0"/>
              <c:showCatName val="0"/>
              <c:showSerName val="0"/>
              <c:showPercent val="1"/>
              <c:showBubbleSize val="0"/>
              <c:extLst>
                <c:ext xmlns:c16="http://schemas.microsoft.com/office/drawing/2014/chart" uri="{C3380CC4-5D6E-409C-BE32-E72D297353CC}">
                  <c16:uniqueId val="{00000001-7A13-4EDB-BFA8-BFBC84D89061}"/>
                </c:ext>
              </c:extLst>
            </c:dLbl>
            <c:dLbl>
              <c:idx val="1"/>
              <c:spPr>
                <a:noFill/>
                <a:ln>
                  <a:noFill/>
                </a:ln>
                <a:effectLst/>
              </c:spPr>
              <c:txPr>
                <a:bodyPr wrap="square" lIns="38100" tIns="19050" rIns="38100" bIns="19050" anchor="ctr">
                  <a:spAutoFit/>
                </a:bodyPr>
                <a:lstStyle/>
                <a:p>
                  <a:pPr>
                    <a:defRPr sz="1400">
                      <a:solidFill>
                        <a:schemeClr val="bg1"/>
                      </a:solidFill>
                    </a:defRPr>
                  </a:pPr>
                  <a:endParaRPr lang="it-IT"/>
                </a:p>
              </c:txPr>
              <c:showLegendKey val="0"/>
              <c:showVal val="0"/>
              <c:showCatName val="0"/>
              <c:showSerName val="0"/>
              <c:showPercent val="1"/>
              <c:showBubbleSize val="0"/>
              <c:extLst>
                <c:ext xmlns:c16="http://schemas.microsoft.com/office/drawing/2014/chart" uri="{C3380CC4-5D6E-409C-BE32-E72D297353CC}">
                  <c16:uniqueId val="{00000003-7A13-4EDB-BFA8-BFBC84D89061}"/>
                </c:ext>
              </c:extLst>
            </c:dLbl>
            <c:dLbl>
              <c:idx val="2"/>
              <c:spPr>
                <a:noFill/>
                <a:ln>
                  <a:noFill/>
                </a:ln>
                <a:effectLst/>
              </c:spPr>
              <c:txPr>
                <a:bodyPr wrap="square" lIns="38100" tIns="19050" rIns="38100" bIns="19050" anchor="ctr">
                  <a:spAutoFit/>
                </a:bodyPr>
                <a:lstStyle/>
                <a:p>
                  <a:pPr>
                    <a:defRPr sz="1400">
                      <a:solidFill>
                        <a:schemeClr val="bg1"/>
                      </a:solidFill>
                    </a:defRPr>
                  </a:pPr>
                  <a:endParaRPr lang="it-IT"/>
                </a:p>
              </c:txPr>
              <c:showLegendKey val="0"/>
              <c:showVal val="0"/>
              <c:showCatName val="0"/>
              <c:showSerName val="0"/>
              <c:showPercent val="1"/>
              <c:showBubbleSize val="0"/>
              <c:extLst>
                <c:ext xmlns:c16="http://schemas.microsoft.com/office/drawing/2014/chart" uri="{C3380CC4-5D6E-409C-BE32-E72D297353CC}">
                  <c16:uniqueId val="{00000005-7A13-4EDB-BFA8-BFBC84D89061}"/>
                </c:ext>
              </c:extLst>
            </c:dLbl>
            <c:spPr>
              <a:noFill/>
              <a:ln>
                <a:noFill/>
              </a:ln>
              <a:effectLst/>
            </c:spPr>
            <c:txPr>
              <a:bodyPr wrap="square" lIns="38100" tIns="19050" rIns="38100" bIns="19050" anchor="ctr">
                <a:spAutoFit/>
              </a:bodyPr>
              <a:lstStyle/>
              <a:p>
                <a:pPr>
                  <a:defRPr sz="1400"/>
                </a:pPr>
                <a:endParaRPr lang="it-IT"/>
              </a:p>
            </c:txPr>
            <c:showLegendKey val="0"/>
            <c:showVal val="0"/>
            <c:showCatName val="0"/>
            <c:showSerName val="0"/>
            <c:showPercent val="1"/>
            <c:showBubbleSize val="0"/>
            <c:showLeaderLines val="1"/>
            <c:extLst>
              <c:ext xmlns:c15="http://schemas.microsoft.com/office/drawing/2012/chart" uri="{CE6537A1-D6FC-4f65-9D91-7224C49458BB}"/>
            </c:extLst>
          </c:dLbls>
          <c:cat>
            <c:strRef>
              <c:f>'Costi operativi'!$A$2:$A$6</c:f>
              <c:strCache>
                <c:ptCount val="5"/>
                <c:pt idx="0">
                  <c:v>VIII. COSTI DEL PERSONALE</c:v>
                </c:pt>
                <c:pt idx="1">
                  <c:v>IX. COSTI DELLA GESTIONE CORRENTE</c:v>
                </c:pt>
                <c:pt idx="2">
                  <c:v>X. AMMORTAMENTI E SVALUTAZIONI</c:v>
                </c:pt>
                <c:pt idx="3">
                  <c:v>XI. ACCANTONAMENTI PER RISCHI E ONERI</c:v>
                </c:pt>
                <c:pt idx="4">
                  <c:v>XII. ONERI DIVERSI DI GESTIONE</c:v>
                </c:pt>
              </c:strCache>
            </c:strRef>
          </c:cat>
          <c:val>
            <c:numRef>
              <c:f>'Costi operativi'!$B$2:$B$6</c:f>
              <c:numCache>
                <c:formatCode>#,##0.00######</c:formatCode>
                <c:ptCount val="5"/>
                <c:pt idx="0">
                  <c:v>60201956.490000002</c:v>
                </c:pt>
                <c:pt idx="1">
                  <c:v>31962170.309999999</c:v>
                </c:pt>
                <c:pt idx="2">
                  <c:v>3283786.85</c:v>
                </c:pt>
                <c:pt idx="3">
                  <c:v>420711.71</c:v>
                </c:pt>
                <c:pt idx="4">
                  <c:v>458386.49</c:v>
                </c:pt>
              </c:numCache>
            </c:numRef>
          </c:val>
          <c:extLst>
            <c:ext xmlns:c16="http://schemas.microsoft.com/office/drawing/2014/chart" uri="{C3380CC4-5D6E-409C-BE32-E72D297353CC}">
              <c16:uniqueId val="{0000000A-7A13-4EDB-BFA8-BFBC84D8906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0158372171472849"/>
          <c:y val="0.35163149204581129"/>
          <c:w val="0.23194510139651048"/>
          <c:h val="0.33010113004517294"/>
        </c:manualLayout>
      </c:layout>
      <c:overlay val="0"/>
      <c:txPr>
        <a:bodyPr/>
        <a:lstStyle/>
        <a:p>
          <a:pPr lvl="0">
            <a:defRPr sz="1000" b="0" i="0">
              <a:solidFill>
                <a:srgbClr val="1A1A1A"/>
              </a:solidFill>
              <a:latin typeface="Rubik" panose="00000500000000000000" pitchFamily="2" charset="-79"/>
              <a:cs typeface="Rubik" panose="00000500000000000000" pitchFamily="2" charset="-79"/>
            </a:defRPr>
          </a:pPr>
          <a:endParaRPr lang="it-IT"/>
        </a:p>
      </c:txPr>
    </c:legend>
    <c:plotVisOnly val="1"/>
    <c:dispBlanksAs val="zero"/>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c:spPr>
            <c:extLst>
              <c:ext xmlns:c16="http://schemas.microsoft.com/office/drawing/2014/chart" uri="{C3380CC4-5D6E-409C-BE32-E72D297353CC}">
                <c16:uniqueId val="{00000001-47E8-499A-BF74-5A5E70D04CBD}"/>
              </c:ext>
            </c:extLst>
          </c:dPt>
          <c:dPt>
            <c:idx val="1"/>
            <c:bubble3D val="0"/>
            <c:spPr>
              <a:solidFill>
                <a:schemeClr val="accent2"/>
              </a:solidFill>
            </c:spPr>
            <c:extLst>
              <c:ext xmlns:c16="http://schemas.microsoft.com/office/drawing/2014/chart" uri="{C3380CC4-5D6E-409C-BE32-E72D297353CC}">
                <c16:uniqueId val="{00000003-47E8-499A-BF74-5A5E70D04CBD}"/>
              </c:ext>
            </c:extLst>
          </c:dPt>
          <c:dPt>
            <c:idx val="2"/>
            <c:bubble3D val="0"/>
            <c:spPr>
              <a:solidFill>
                <a:schemeClr val="accent3"/>
              </a:solidFill>
            </c:spPr>
            <c:extLst>
              <c:ext xmlns:c16="http://schemas.microsoft.com/office/drawing/2014/chart" uri="{C3380CC4-5D6E-409C-BE32-E72D297353CC}">
                <c16:uniqueId val="{00000005-47E8-499A-BF74-5A5E70D04CBD}"/>
              </c:ext>
            </c:extLst>
          </c:dPt>
          <c:dLbls>
            <c:spPr>
              <a:noFill/>
              <a:ln>
                <a:noFill/>
              </a:ln>
              <a:effectLst/>
            </c:spPr>
            <c:txPr>
              <a:bodyPr wrap="square" lIns="38100" tIns="19050" rIns="38100" bIns="19050" anchor="ctr">
                <a:spAutoFit/>
              </a:bodyPr>
              <a:lstStyle/>
              <a:p>
                <a:pPr>
                  <a:defRPr sz="1400">
                    <a:solidFill>
                      <a:schemeClr val="bg1"/>
                    </a:solidFill>
                  </a:defRPr>
                </a:pPr>
                <a:endParaRPr lang="it-IT"/>
              </a:p>
            </c:txPr>
            <c:showLegendKey val="0"/>
            <c:showVal val="0"/>
            <c:showCatName val="0"/>
            <c:showSerName val="0"/>
            <c:showPercent val="1"/>
            <c:showBubbleSize val="0"/>
            <c:showLeaderLines val="1"/>
            <c:extLst>
              <c:ext xmlns:c15="http://schemas.microsoft.com/office/drawing/2012/chart" uri="{CE6537A1-D6FC-4f65-9D91-7224C49458BB}"/>
            </c:extLst>
          </c:dLbls>
          <c:cat>
            <c:strRef>
              <c:f>Immobilizzazioni!$A$4:$A$6</c:f>
              <c:strCache>
                <c:ptCount val="3"/>
                <c:pt idx="0">
                  <c:v>I IMMATERIALI</c:v>
                </c:pt>
                <c:pt idx="1">
                  <c:v>II MATERIALI</c:v>
                </c:pt>
                <c:pt idx="2">
                  <c:v>III FINANZIARIE</c:v>
                </c:pt>
              </c:strCache>
            </c:strRef>
          </c:cat>
          <c:val>
            <c:numRef>
              <c:f>Immobilizzazioni!$B$4:$B$6</c:f>
              <c:numCache>
                <c:formatCode>#,##0.00######</c:formatCode>
                <c:ptCount val="3"/>
                <c:pt idx="0">
                  <c:v>7737849.2000000002</c:v>
                </c:pt>
                <c:pt idx="1">
                  <c:v>82406829.719999999</c:v>
                </c:pt>
                <c:pt idx="2">
                  <c:v>23013558.219999999</c:v>
                </c:pt>
              </c:numCache>
            </c:numRef>
          </c:val>
          <c:extLst>
            <c:ext xmlns:c16="http://schemas.microsoft.com/office/drawing/2014/chart" uri="{C3380CC4-5D6E-409C-BE32-E72D297353CC}">
              <c16:uniqueId val="{00000006-47E8-499A-BF74-5A5E70D04CB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83115420054881473"/>
          <c:y val="0.41596183145373145"/>
          <c:w val="0.15871555400810075"/>
          <c:h val="0.14682885498079007"/>
        </c:manualLayout>
      </c:layout>
      <c:overlay val="0"/>
      <c:txPr>
        <a:bodyPr/>
        <a:lstStyle/>
        <a:p>
          <a:pPr lvl="0">
            <a:defRPr sz="1000" b="0" i="0">
              <a:solidFill>
                <a:srgbClr val="1A1A1A"/>
              </a:solidFill>
              <a:latin typeface="Rubik" panose="00000500000000000000" pitchFamily="2" charset="-79"/>
              <a:cs typeface="Rubik" panose="00000500000000000000" pitchFamily="2" charset="-79"/>
            </a:defRPr>
          </a:pPr>
          <a:endParaRPr lang="it-IT"/>
        </a:p>
      </c:txPr>
    </c:legend>
    <c:plotVisOnly val="1"/>
    <c:dispBlanksAs val="zero"/>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PN!$B$30</c:f>
              <c:strCache>
                <c:ptCount val="1"/>
                <c:pt idx="0">
                  <c:v>Saldo al 31/12/2023 [€/000]</c:v>
                </c:pt>
              </c:strCache>
            </c:strRef>
          </c:tx>
          <c:spPr>
            <a:solidFill>
              <a:schemeClr val="accent1"/>
            </a:solidFill>
            <a:ln>
              <a:noFill/>
            </a:ln>
            <a:effectLst/>
          </c:spPr>
          <c:invertIfNegative val="0"/>
          <c:cat>
            <c:strRef>
              <c:f>PN!$A$31:$A$34</c:f>
              <c:strCache>
                <c:ptCount val="4"/>
                <c:pt idx="0">
                  <c:v>I - FONDO DI DOTAZIONE DELL'ATENEO</c:v>
                </c:pt>
                <c:pt idx="1">
                  <c:v>II - PATRIMONIO VINCOLATO</c:v>
                </c:pt>
                <c:pt idx="2">
                  <c:v>III - 1) RISULTATO GESTIONALE DELL'ESERCIZIO IN CORSO</c:v>
                </c:pt>
                <c:pt idx="3">
                  <c:v>III - 2) PATRIMONIO NON VINCOLATO </c:v>
                </c:pt>
              </c:strCache>
            </c:strRef>
          </c:cat>
          <c:val>
            <c:numRef>
              <c:f>PN!$B$31:$B$34</c:f>
              <c:numCache>
                <c:formatCode>#,##0.00######</c:formatCode>
                <c:ptCount val="4"/>
                <c:pt idx="0">
                  <c:v>16175.13</c:v>
                </c:pt>
                <c:pt idx="1">
                  <c:v>171278.94</c:v>
                </c:pt>
                <c:pt idx="2">
                  <c:v>24853.599999999999</c:v>
                </c:pt>
                <c:pt idx="3" formatCode="General">
                  <c:v>19368.71</c:v>
                </c:pt>
              </c:numCache>
            </c:numRef>
          </c:val>
          <c:extLst>
            <c:ext xmlns:c16="http://schemas.microsoft.com/office/drawing/2014/chart" uri="{C3380CC4-5D6E-409C-BE32-E72D297353CC}">
              <c16:uniqueId val="{00000000-36F3-403C-A36C-60B4D9B01313}"/>
            </c:ext>
          </c:extLst>
        </c:ser>
        <c:ser>
          <c:idx val="1"/>
          <c:order val="1"/>
          <c:tx>
            <c:strRef>
              <c:f>PN!$C$30</c:f>
              <c:strCache>
                <c:ptCount val="1"/>
                <c:pt idx="0">
                  <c:v>Saldo al 31/12/2022 [€/000]</c:v>
                </c:pt>
              </c:strCache>
            </c:strRef>
          </c:tx>
          <c:spPr>
            <a:solidFill>
              <a:schemeClr val="accent2"/>
            </a:solidFill>
            <a:ln>
              <a:noFill/>
            </a:ln>
            <a:effectLst/>
          </c:spPr>
          <c:invertIfNegative val="0"/>
          <c:cat>
            <c:strRef>
              <c:f>PN!$A$31:$A$34</c:f>
              <c:strCache>
                <c:ptCount val="4"/>
                <c:pt idx="0">
                  <c:v>I - FONDO DI DOTAZIONE DELL'ATENEO</c:v>
                </c:pt>
                <c:pt idx="1">
                  <c:v>II - PATRIMONIO VINCOLATO</c:v>
                </c:pt>
                <c:pt idx="2">
                  <c:v>III - 1) RISULTATO GESTIONALE DELL'ESERCIZIO IN CORSO</c:v>
                </c:pt>
                <c:pt idx="3">
                  <c:v>III - 2) PATRIMONIO NON VINCOLATO </c:v>
                </c:pt>
              </c:strCache>
            </c:strRef>
          </c:cat>
          <c:val>
            <c:numRef>
              <c:f>PN!$C$31:$C$34</c:f>
              <c:numCache>
                <c:formatCode>#,##0.00######</c:formatCode>
                <c:ptCount val="4"/>
                <c:pt idx="0">
                  <c:v>16175.13</c:v>
                </c:pt>
                <c:pt idx="1">
                  <c:v>165560.76999999999</c:v>
                </c:pt>
                <c:pt idx="2">
                  <c:v>25287.31</c:v>
                </c:pt>
                <c:pt idx="3" formatCode="General">
                  <c:v>674.41</c:v>
                </c:pt>
              </c:numCache>
            </c:numRef>
          </c:val>
          <c:extLst>
            <c:ext xmlns:c16="http://schemas.microsoft.com/office/drawing/2014/chart" uri="{C3380CC4-5D6E-409C-BE32-E72D297353CC}">
              <c16:uniqueId val="{00000001-36F3-403C-A36C-60B4D9B01313}"/>
            </c:ext>
          </c:extLst>
        </c:ser>
        <c:dLbls>
          <c:showLegendKey val="0"/>
          <c:showVal val="0"/>
          <c:showCatName val="0"/>
          <c:showSerName val="0"/>
          <c:showPercent val="0"/>
          <c:showBubbleSize val="0"/>
        </c:dLbls>
        <c:gapWidth val="182"/>
        <c:axId val="687342928"/>
        <c:axId val="687347920"/>
      </c:barChart>
      <c:catAx>
        <c:axId val="68734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87347920"/>
        <c:crosses val="autoZero"/>
        <c:auto val="1"/>
        <c:lblAlgn val="ctr"/>
        <c:lblOffset val="100"/>
        <c:noMultiLvlLbl val="0"/>
      </c:catAx>
      <c:valAx>
        <c:axId val="68734792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87342928"/>
        <c:crosses val="autoZero"/>
        <c:crossBetween val="between"/>
        <c:majorUnit val="1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534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534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7"/>
            <a:ext cx="2971800" cy="49534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377317"/>
            <a:ext cx="2971800" cy="49534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4:notes"/>
          <p:cNvSpPr txBox="1">
            <a:spLocks noGrp="1"/>
          </p:cNvSpPr>
          <p:nvPr>
            <p:ph type="body" idx="1"/>
          </p:nvPr>
        </p:nvSpPr>
        <p:spPr>
          <a:xfrm>
            <a:off x="685800" y="4751219"/>
            <a:ext cx="548640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44: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0: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1: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2: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4: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5: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7: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8: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0: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1: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21: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2: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5: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5: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2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2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92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6: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7: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Layout personalizzato">
  <p:cSld name="6_Layout personalizzato">
    <p:spTree>
      <p:nvGrpSpPr>
        <p:cNvPr id="1" name="Shape 12"/>
        <p:cNvGrpSpPr/>
        <p:nvPr/>
      </p:nvGrpSpPr>
      <p:grpSpPr>
        <a:xfrm>
          <a:off x="0" y="0"/>
          <a:ext cx="0" cy="0"/>
          <a:chOff x="0" y="0"/>
          <a:chExt cx="0" cy="0"/>
        </a:xfrm>
      </p:grpSpPr>
      <p:pic>
        <p:nvPicPr>
          <p:cNvPr id="13" name="Google Shape;13;p45"/>
          <p:cNvPicPr preferRelativeResize="0"/>
          <p:nvPr/>
        </p:nvPicPr>
        <p:blipFill rotWithShape="1">
          <a:blip r:embed="rId2">
            <a:alphaModFix/>
          </a:blip>
          <a:srcRect/>
          <a:stretch/>
        </p:blipFill>
        <p:spPr>
          <a:xfrm>
            <a:off x="0" y="0"/>
            <a:ext cx="12192000" cy="6851650"/>
          </a:xfrm>
          <a:prstGeom prst="rect">
            <a:avLst/>
          </a:prstGeom>
          <a:noFill/>
          <a:ln>
            <a:noFill/>
          </a:ln>
        </p:spPr>
      </p:pic>
      <p:sp>
        <p:nvSpPr>
          <p:cNvPr id="14" name="Google Shape;14;p45"/>
          <p:cNvSpPr txBox="1">
            <a:spLocks noGrp="1"/>
          </p:cNvSpPr>
          <p:nvPr>
            <p:ph type="title"/>
          </p:nvPr>
        </p:nvSpPr>
        <p:spPr>
          <a:xfrm>
            <a:off x="675069" y="2590030"/>
            <a:ext cx="7554528" cy="100340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500" b="1" i="0" u="none" strike="noStrike" cap="none">
                <a:solidFill>
                  <a:schemeClr val="lt1"/>
                </a:solidFill>
                <a:latin typeface="Rubik"/>
                <a:ea typeface="Rubik"/>
                <a:cs typeface="Rubik"/>
                <a:sym typeface="Rubik"/>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45"/>
          <p:cNvSpPr txBox="1"/>
          <p:nvPr/>
        </p:nvSpPr>
        <p:spPr>
          <a:xfrm>
            <a:off x="675069" y="4219137"/>
            <a:ext cx="6784921" cy="10034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it-IT" sz="2000" b="0" i="0" u="none" strike="noStrike" cap="none">
                <a:solidFill>
                  <a:schemeClr val="lt1"/>
                </a:solidFill>
                <a:latin typeface="Rubik"/>
                <a:ea typeface="Rubik"/>
                <a:cs typeface="Rubik"/>
                <a:sym typeface="Rubik"/>
              </a:rPr>
              <a:t>Una panoramica sul documento gestionale:</a:t>
            </a:r>
            <a:endParaRPr/>
          </a:p>
          <a:p>
            <a:pPr marL="0" marR="0" lvl="0" indent="0" algn="l" rtl="0">
              <a:lnSpc>
                <a:spcPct val="90000"/>
              </a:lnSpc>
              <a:spcBef>
                <a:spcPts val="0"/>
              </a:spcBef>
              <a:spcAft>
                <a:spcPts val="0"/>
              </a:spcAft>
              <a:buClr>
                <a:srgbClr val="000000"/>
              </a:buClr>
              <a:buSzPts val="2000"/>
              <a:buFont typeface="Arial"/>
              <a:buNone/>
            </a:pPr>
            <a:r>
              <a:rPr lang="it-IT" sz="2000" b="0" i="0" u="none" strike="noStrike" cap="none">
                <a:solidFill>
                  <a:schemeClr val="lt1"/>
                </a:solidFill>
                <a:latin typeface="Rubik"/>
                <a:ea typeface="Rubik"/>
                <a:cs typeface="Rubik"/>
                <a:sym typeface="Rubik"/>
              </a:rPr>
              <a:t>aspetti contabili, reportistica e casi pratici</a:t>
            </a:r>
            <a:endParaRPr/>
          </a:p>
        </p:txBody>
      </p:sp>
      <p:sp>
        <p:nvSpPr>
          <p:cNvPr id="16" name="Google Shape;16;p45"/>
          <p:cNvSpPr txBox="1"/>
          <p:nvPr/>
        </p:nvSpPr>
        <p:spPr>
          <a:xfrm>
            <a:off x="8995144" y="4061235"/>
            <a:ext cx="2424223" cy="240335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it-IT" sz="800" b="0" i="0" u="none" strike="noStrike" cap="none">
                <a:solidFill>
                  <a:srgbClr val="426EB0"/>
                </a:solidFill>
                <a:latin typeface="Rubik"/>
                <a:ea typeface="Rubik"/>
                <a:cs typeface="Rubik"/>
                <a:sym typeface="Rubik"/>
              </a:rPr>
              <a:t>RELATORI</a:t>
            </a:r>
            <a:endParaRPr/>
          </a:p>
          <a:p>
            <a:pPr marL="0" marR="0" lvl="0" indent="0" algn="l" rtl="0">
              <a:lnSpc>
                <a:spcPct val="90000"/>
              </a:lnSpc>
              <a:spcBef>
                <a:spcPts val="0"/>
              </a:spcBef>
              <a:spcAft>
                <a:spcPts val="0"/>
              </a:spcAft>
              <a:buClr>
                <a:srgbClr val="000000"/>
              </a:buClr>
              <a:buSzPts val="1200"/>
              <a:buFont typeface="Arial"/>
              <a:buNone/>
            </a:pPr>
            <a:r>
              <a:rPr lang="it-IT" sz="1200" b="0" i="0" u="none" strike="noStrike" cap="none">
                <a:solidFill>
                  <a:schemeClr val="lt1"/>
                </a:solidFill>
                <a:latin typeface="Rubik"/>
                <a:ea typeface="Rubik"/>
                <a:cs typeface="Rubik"/>
                <a:sym typeface="Rubik"/>
              </a:rPr>
              <a:t>Francesco Aglioni</a:t>
            </a:r>
            <a:endParaRPr/>
          </a:p>
          <a:p>
            <a:pPr marL="0" marR="0" lvl="0" indent="0" algn="l" rtl="0">
              <a:lnSpc>
                <a:spcPct val="90000"/>
              </a:lnSpc>
              <a:spcBef>
                <a:spcPts val="0"/>
              </a:spcBef>
              <a:spcAft>
                <a:spcPts val="0"/>
              </a:spcAft>
              <a:buClr>
                <a:srgbClr val="000000"/>
              </a:buClr>
              <a:buSzPts val="1200"/>
              <a:buFont typeface="Arial"/>
              <a:buNone/>
            </a:pPr>
            <a:r>
              <a:rPr lang="it-IT" sz="1200" b="0" i="0" u="none" strike="noStrike" cap="none">
                <a:solidFill>
                  <a:schemeClr val="lt1"/>
                </a:solidFill>
                <a:latin typeface="Rubik"/>
                <a:ea typeface="Rubik"/>
                <a:cs typeface="Rubik"/>
                <a:sym typeface="Rubik"/>
              </a:rPr>
              <a:t>Servizio Contabilità, Bilancio e Controllo</a:t>
            </a:r>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ubik"/>
              <a:ea typeface="Rubik"/>
              <a:cs typeface="Rubik"/>
              <a:sym typeface="Rubik"/>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ubik"/>
              <a:ea typeface="Rubik"/>
              <a:cs typeface="Rubik"/>
              <a:sym typeface="Rubik"/>
            </a:endParaRPr>
          </a:p>
          <a:p>
            <a:pPr marL="0" marR="0" lvl="0" indent="0" algn="l" rtl="0">
              <a:lnSpc>
                <a:spcPct val="90000"/>
              </a:lnSpc>
              <a:spcBef>
                <a:spcPts val="0"/>
              </a:spcBef>
              <a:spcAft>
                <a:spcPts val="0"/>
              </a:spcAft>
              <a:buClr>
                <a:srgbClr val="000000"/>
              </a:buClr>
              <a:buSzPts val="800"/>
              <a:buFont typeface="Arial"/>
              <a:buNone/>
            </a:pPr>
            <a:r>
              <a:rPr lang="it-IT" sz="800" b="0" i="0" u="none" strike="noStrike" cap="none">
                <a:solidFill>
                  <a:srgbClr val="426EB0"/>
                </a:solidFill>
                <a:latin typeface="Rubik"/>
                <a:ea typeface="Rubik"/>
                <a:cs typeface="Rubik"/>
                <a:sym typeface="Rubik"/>
              </a:rPr>
              <a:t>SEDE</a:t>
            </a:r>
            <a:endParaRPr/>
          </a:p>
          <a:p>
            <a:pPr marL="0" marR="0" lvl="0" indent="0" algn="l" rtl="0">
              <a:lnSpc>
                <a:spcPct val="90000"/>
              </a:lnSpc>
              <a:spcBef>
                <a:spcPts val="0"/>
              </a:spcBef>
              <a:spcAft>
                <a:spcPts val="0"/>
              </a:spcAft>
              <a:buClr>
                <a:srgbClr val="000000"/>
              </a:buClr>
              <a:buSzPts val="1200"/>
              <a:buFont typeface="Arial"/>
              <a:buNone/>
            </a:pPr>
            <a:r>
              <a:rPr lang="it-IT" sz="1200" b="0" i="0" u="none" strike="noStrike" cap="none">
                <a:solidFill>
                  <a:schemeClr val="lt1"/>
                </a:solidFill>
                <a:latin typeface="Rubik"/>
                <a:ea typeface="Rubik"/>
                <a:cs typeface="Rubik"/>
                <a:sym typeface="Rubik"/>
              </a:rPr>
              <a:t>Caniana</a:t>
            </a:r>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ubik"/>
              <a:ea typeface="Rubik"/>
              <a:cs typeface="Rubik"/>
              <a:sym typeface="Rubik"/>
            </a:endParaRPr>
          </a:p>
          <a:p>
            <a:pPr marL="0" marR="0" lvl="0" indent="0" algn="l" rtl="0">
              <a:lnSpc>
                <a:spcPct val="90000"/>
              </a:lnSpc>
              <a:spcBef>
                <a:spcPts val="0"/>
              </a:spcBef>
              <a:spcAft>
                <a:spcPts val="0"/>
              </a:spcAft>
              <a:buClr>
                <a:srgbClr val="000000"/>
              </a:buClr>
              <a:buSzPts val="800"/>
              <a:buFont typeface="Arial"/>
              <a:buNone/>
            </a:pPr>
            <a:r>
              <a:rPr lang="it-IT" sz="800" b="0" i="0" u="none" strike="noStrike" cap="none">
                <a:solidFill>
                  <a:srgbClr val="426EB0"/>
                </a:solidFill>
                <a:latin typeface="Rubik"/>
                <a:ea typeface="Rubik"/>
                <a:cs typeface="Rubik"/>
                <a:sym typeface="Rubik"/>
              </a:rPr>
              <a:t>DATA</a:t>
            </a:r>
            <a:endParaRPr/>
          </a:p>
          <a:p>
            <a:pPr marL="0" marR="0" lvl="0" indent="0" algn="l" rtl="0">
              <a:lnSpc>
                <a:spcPct val="90000"/>
              </a:lnSpc>
              <a:spcBef>
                <a:spcPts val="0"/>
              </a:spcBef>
              <a:spcAft>
                <a:spcPts val="0"/>
              </a:spcAft>
              <a:buClr>
                <a:srgbClr val="000000"/>
              </a:buClr>
              <a:buSzPts val="1200"/>
              <a:buFont typeface="Arial"/>
              <a:buNone/>
            </a:pPr>
            <a:r>
              <a:rPr lang="it-IT" sz="1200" b="0" i="0" u="none" strike="noStrike" cap="none">
                <a:solidFill>
                  <a:schemeClr val="lt1"/>
                </a:solidFill>
                <a:latin typeface="Rubik"/>
                <a:ea typeface="Rubik"/>
                <a:cs typeface="Rubik"/>
                <a:sym typeface="Rubik"/>
              </a:rPr>
              <a:t>08/07/2022</a:t>
            </a:r>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ubik"/>
              <a:ea typeface="Rubik"/>
              <a:cs typeface="Rubik"/>
              <a:sym typeface="Rubik"/>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ubik"/>
              <a:ea typeface="Rubik"/>
              <a:cs typeface="Rubik"/>
              <a:sym typeface="Rubik"/>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olo e testo verticale">
  <p:cSld name="1_Titolo e testo verticale">
    <p:spTree>
      <p:nvGrpSpPr>
        <p:cNvPr id="1" name="Shape 53"/>
        <p:cNvGrpSpPr/>
        <p:nvPr/>
      </p:nvGrpSpPr>
      <p:grpSpPr>
        <a:xfrm>
          <a:off x="0" y="0"/>
          <a:ext cx="0" cy="0"/>
          <a:chOff x="0" y="0"/>
          <a:chExt cx="0" cy="0"/>
        </a:xfrm>
      </p:grpSpPr>
      <p:pic>
        <p:nvPicPr>
          <p:cNvPr id="54" name="Google Shape;54;p36"/>
          <p:cNvPicPr preferRelativeResize="0"/>
          <p:nvPr/>
        </p:nvPicPr>
        <p:blipFill rotWithShape="1">
          <a:blip r:embed="rId2">
            <a:alphaModFix/>
          </a:blip>
          <a:srcRect/>
          <a:stretch/>
        </p:blipFill>
        <p:spPr>
          <a:xfrm rot="5400000">
            <a:off x="2667001" y="-2680446"/>
            <a:ext cx="6857998" cy="12192000"/>
          </a:xfrm>
          <a:prstGeom prst="rect">
            <a:avLst/>
          </a:prstGeom>
          <a:noFill/>
          <a:ln>
            <a:noFill/>
          </a:ln>
        </p:spPr>
      </p:pic>
      <p:sp>
        <p:nvSpPr>
          <p:cNvPr id="55" name="Google Shape;55;p36"/>
          <p:cNvSpPr txBox="1">
            <a:spLocks noGrp="1"/>
          </p:cNvSpPr>
          <p:nvPr>
            <p:ph type="title"/>
          </p:nvPr>
        </p:nvSpPr>
        <p:spPr>
          <a:xfrm>
            <a:off x="774828" y="569535"/>
            <a:ext cx="5162986" cy="99671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6" name="Google Shape;56;p36"/>
          <p:cNvPicPr preferRelativeResize="0"/>
          <p:nvPr/>
        </p:nvPicPr>
        <p:blipFill rotWithShape="1">
          <a:blip r:embed="rId3">
            <a:alphaModFix/>
          </a:blip>
          <a:srcRect/>
          <a:stretch/>
        </p:blipFill>
        <p:spPr>
          <a:xfrm>
            <a:off x="0" y="6096000"/>
            <a:ext cx="12192000" cy="762000"/>
          </a:xfrm>
          <a:prstGeom prst="rect">
            <a:avLst/>
          </a:prstGeom>
          <a:noFill/>
          <a:ln>
            <a:noFill/>
          </a:ln>
        </p:spPr>
      </p:pic>
      <p:sp>
        <p:nvSpPr>
          <p:cNvPr id="57" name="Google Shape;57;p36"/>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pic>
        <p:nvPicPr>
          <p:cNvPr id="58" name="Google Shape;58;p36"/>
          <p:cNvPicPr preferRelativeResize="0"/>
          <p:nvPr/>
        </p:nvPicPr>
        <p:blipFill rotWithShape="1">
          <a:blip r:embed="rId4">
            <a:alphaModFix/>
          </a:blip>
          <a:srcRect/>
          <a:stretch/>
        </p:blipFill>
        <p:spPr>
          <a:xfrm>
            <a:off x="774828" y="-7915"/>
            <a:ext cx="2557652" cy="12661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Layout personalizzato">
  <p:cSld name="2_Layout personalizzato">
    <p:spTree>
      <p:nvGrpSpPr>
        <p:cNvPr id="1" name="Shape 59"/>
        <p:cNvGrpSpPr/>
        <p:nvPr/>
      </p:nvGrpSpPr>
      <p:grpSpPr>
        <a:xfrm>
          <a:off x="0" y="0"/>
          <a:ext cx="0" cy="0"/>
          <a:chOff x="0" y="0"/>
          <a:chExt cx="0" cy="0"/>
        </a:xfrm>
      </p:grpSpPr>
      <p:sp>
        <p:nvSpPr>
          <p:cNvPr id="60" name="Google Shape;60;p37"/>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
        <p:nvSpPr>
          <p:cNvPr id="61" name="Google Shape;61;p37"/>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7"/>
          <p:cNvSpPr txBox="1">
            <a:spLocks noGrp="1"/>
          </p:cNvSpPr>
          <p:nvPr>
            <p:ph type="body" idx="1"/>
          </p:nvPr>
        </p:nvSpPr>
        <p:spPr>
          <a:xfrm>
            <a:off x="770677" y="2697479"/>
            <a:ext cx="10650645" cy="309190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3" name="Google Shape;63;p37"/>
          <p:cNvSpPr txBox="1">
            <a:spLocks noGrp="1"/>
          </p:cNvSpPr>
          <p:nvPr>
            <p:ph type="body" idx="2"/>
          </p:nvPr>
        </p:nvSpPr>
        <p:spPr>
          <a:xfrm>
            <a:off x="770677" y="2201713"/>
            <a:ext cx="5081483" cy="29587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4" name="Google Shape;64;p37"/>
          <p:cNvSpPr txBox="1">
            <a:spLocks noGrp="1"/>
          </p:cNvSpPr>
          <p:nvPr>
            <p:ph type="body" idx="3"/>
          </p:nvPr>
        </p:nvSpPr>
        <p:spPr>
          <a:xfrm>
            <a:off x="6190021" y="2201713"/>
            <a:ext cx="5231301" cy="29587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65"/>
        <p:cNvGrpSpPr/>
        <p:nvPr/>
      </p:nvGrpSpPr>
      <p:grpSpPr>
        <a:xfrm>
          <a:off x="0" y="0"/>
          <a:ext cx="0" cy="0"/>
          <a:chOff x="0" y="0"/>
          <a:chExt cx="0" cy="0"/>
        </a:xfrm>
      </p:grpSpPr>
      <p:sp>
        <p:nvSpPr>
          <p:cNvPr id="66" name="Google Shape;66;p38"/>
          <p:cNvSpPr txBox="1">
            <a:spLocks noGrp="1"/>
          </p:cNvSpPr>
          <p:nvPr>
            <p:ph type="body" idx="1"/>
          </p:nvPr>
        </p:nvSpPr>
        <p:spPr>
          <a:xfrm>
            <a:off x="769217" y="2203323"/>
            <a:ext cx="10642961" cy="3586062"/>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Rubik"/>
                <a:ea typeface="Rubik"/>
                <a:cs typeface="Rubik"/>
                <a:sym typeface="Rubik"/>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Rubik"/>
                <a:ea typeface="Rubik"/>
                <a:cs typeface="Rubik"/>
                <a:sym typeface="Rubik"/>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Rubik"/>
                <a:ea typeface="Rubik"/>
                <a:cs typeface="Rubik"/>
                <a:sym typeface="Rubik"/>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7" name="Google Shape;67;p38"/>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38"/>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Layout personalizzato">
  <p:cSld name="4_Layout personalizzato">
    <p:spTree>
      <p:nvGrpSpPr>
        <p:cNvPr id="1" name="Shape 69"/>
        <p:cNvGrpSpPr/>
        <p:nvPr/>
      </p:nvGrpSpPr>
      <p:grpSpPr>
        <a:xfrm>
          <a:off x="0" y="0"/>
          <a:ext cx="0" cy="0"/>
          <a:chOff x="0" y="0"/>
          <a:chExt cx="0" cy="0"/>
        </a:xfrm>
      </p:grpSpPr>
      <p:sp>
        <p:nvSpPr>
          <p:cNvPr id="70" name="Google Shape;70;p39"/>
          <p:cNvSpPr txBox="1">
            <a:spLocks noGrp="1"/>
          </p:cNvSpPr>
          <p:nvPr>
            <p:ph type="body" idx="1"/>
          </p:nvPr>
        </p:nvSpPr>
        <p:spPr>
          <a:xfrm>
            <a:off x="770678" y="569535"/>
            <a:ext cx="5167136" cy="52198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1" name="Google Shape;71;p39"/>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
        <p:nvSpPr>
          <p:cNvPr id="72" name="Google Shape;72;p39"/>
          <p:cNvSpPr txBox="1">
            <a:spLocks noGrp="1"/>
          </p:cNvSpPr>
          <p:nvPr>
            <p:ph type="body" idx="2"/>
          </p:nvPr>
        </p:nvSpPr>
        <p:spPr>
          <a:xfrm>
            <a:off x="6172200" y="569535"/>
            <a:ext cx="5239978" cy="521985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Rubik"/>
                <a:ea typeface="Rubik"/>
                <a:cs typeface="Rubik"/>
                <a:sym typeface="Rubik"/>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Rubik"/>
                <a:ea typeface="Rubik"/>
                <a:cs typeface="Rubik"/>
                <a:sym typeface="Rubik"/>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Rubik"/>
                <a:ea typeface="Rubik"/>
                <a:cs typeface="Rubik"/>
                <a:sym typeface="Rubik"/>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p:spTree>
      <p:nvGrpSpPr>
        <p:cNvPr id="1" name="Shape 73"/>
        <p:cNvGrpSpPr/>
        <p:nvPr/>
      </p:nvGrpSpPr>
      <p:grpSpPr>
        <a:xfrm>
          <a:off x="0" y="0"/>
          <a:ext cx="0" cy="0"/>
          <a:chOff x="0" y="0"/>
          <a:chExt cx="0" cy="0"/>
        </a:xfrm>
      </p:grpSpPr>
      <p:sp>
        <p:nvSpPr>
          <p:cNvPr id="74" name="Google Shape;74;p40"/>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
        <p:nvSpPr>
          <p:cNvPr id="75" name="Google Shape;75;p40"/>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40"/>
          <p:cNvSpPr txBox="1">
            <a:spLocks noGrp="1"/>
          </p:cNvSpPr>
          <p:nvPr>
            <p:ph type="body" idx="1"/>
          </p:nvPr>
        </p:nvSpPr>
        <p:spPr>
          <a:xfrm>
            <a:off x="770677" y="2201713"/>
            <a:ext cx="2923499" cy="3587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graphicFrame>
        <p:nvGraphicFramePr>
          <p:cNvPr id="77" name="Google Shape;77;p40"/>
          <p:cNvGraphicFramePr/>
          <p:nvPr/>
        </p:nvGraphicFramePr>
        <p:xfrm>
          <a:off x="4023360" y="2201713"/>
          <a:ext cx="7384758" cy="35876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magine con didascalia">
  <p:cSld name="Immagine con didascalia">
    <p:spTree>
      <p:nvGrpSpPr>
        <p:cNvPr id="1" name="Shape 78"/>
        <p:cNvGrpSpPr/>
        <p:nvPr/>
      </p:nvGrpSpPr>
      <p:grpSpPr>
        <a:xfrm>
          <a:off x="0" y="0"/>
          <a:ext cx="0" cy="0"/>
          <a:chOff x="0" y="0"/>
          <a:chExt cx="0" cy="0"/>
        </a:xfrm>
      </p:grpSpPr>
      <p:sp>
        <p:nvSpPr>
          <p:cNvPr id="79" name="Google Shape;79;p41"/>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
        <p:nvSpPr>
          <p:cNvPr id="80" name="Google Shape;80;p41"/>
          <p:cNvSpPr txBox="1">
            <a:spLocks noGrp="1"/>
          </p:cNvSpPr>
          <p:nvPr>
            <p:ph type="title"/>
          </p:nvPr>
        </p:nvSpPr>
        <p:spPr>
          <a:xfrm>
            <a:off x="774828" y="569535"/>
            <a:ext cx="10650644" cy="5219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4E5960"/>
              </a:buClr>
              <a:buSzPts val="3500"/>
              <a:buFont typeface="Rubik Light"/>
              <a:buNone/>
              <a:defRPr sz="3500" b="0" i="1" u="none" strike="noStrike" cap="none">
                <a:solidFill>
                  <a:srgbClr val="4E5960"/>
                </a:solidFill>
                <a:latin typeface="Rubik Light"/>
                <a:ea typeface="Rubik Light"/>
                <a:cs typeface="Rubik Light"/>
                <a:sym typeface="Rubik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41"/>
          <p:cNvSpPr txBox="1"/>
          <p:nvPr/>
        </p:nvSpPr>
        <p:spPr>
          <a:xfrm>
            <a:off x="774828" y="3010183"/>
            <a:ext cx="343814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rgbClr val="426EB0"/>
                </a:solidFill>
                <a:latin typeface="Rubik"/>
                <a:ea typeface="Rubik"/>
                <a:cs typeface="Rubik"/>
                <a:sym typeface="Rubik"/>
              </a:rPr>
              <a:t>Albert Einstein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testo verticale">
  <p:cSld name="Titolo e testo verticale">
    <p:spTree>
      <p:nvGrpSpPr>
        <p:cNvPr id="1" name="Shape 82"/>
        <p:cNvGrpSpPr/>
        <p:nvPr/>
      </p:nvGrpSpPr>
      <p:grpSpPr>
        <a:xfrm>
          <a:off x="0" y="0"/>
          <a:ext cx="0" cy="0"/>
          <a:chOff x="0" y="0"/>
          <a:chExt cx="0" cy="0"/>
        </a:xfrm>
      </p:grpSpPr>
      <p:sp>
        <p:nvSpPr>
          <p:cNvPr id="83" name="Google Shape;83;p42"/>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
        <p:nvSpPr>
          <p:cNvPr id="84" name="Google Shape;84;p42"/>
          <p:cNvSpPr txBox="1">
            <a:spLocks noGrp="1"/>
          </p:cNvSpPr>
          <p:nvPr>
            <p:ph type="title"/>
          </p:nvPr>
        </p:nvSpPr>
        <p:spPr>
          <a:xfrm>
            <a:off x="774828" y="569535"/>
            <a:ext cx="10650644" cy="5219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4E5960"/>
              </a:buClr>
              <a:buSzPts val="2800"/>
              <a:buFont typeface="Rubik Light"/>
              <a:buNone/>
              <a:defRPr sz="2800" b="0" i="1" u="none" strike="noStrike" cap="none">
                <a:solidFill>
                  <a:srgbClr val="4E5960"/>
                </a:solidFill>
                <a:latin typeface="Rubik Light"/>
                <a:ea typeface="Rubik Light"/>
                <a:cs typeface="Rubik Light"/>
                <a:sym typeface="Rubik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42"/>
          <p:cNvSpPr txBox="1"/>
          <p:nvPr/>
        </p:nvSpPr>
        <p:spPr>
          <a:xfrm>
            <a:off x="774828" y="3695983"/>
            <a:ext cx="343814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rgbClr val="426EB0"/>
                </a:solidFill>
                <a:latin typeface="Rubik"/>
                <a:ea typeface="Rubik"/>
                <a:cs typeface="Rubik"/>
                <a:sym typeface="Rubik"/>
              </a:rPr>
              <a:t>Albert Einstein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86"/>
        <p:cNvGrpSpPr/>
        <p:nvPr/>
      </p:nvGrpSpPr>
      <p:grpSpPr>
        <a:xfrm>
          <a:off x="0" y="0"/>
          <a:ext cx="0" cy="0"/>
          <a:chOff x="0" y="0"/>
          <a:chExt cx="0" cy="0"/>
        </a:xfrm>
      </p:grpSpPr>
      <p:sp>
        <p:nvSpPr>
          <p:cNvPr id="87" name="Google Shape;87;p43"/>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Layout personalizzato">
  <p:cSld name="3_Layout personalizzato">
    <p:spTree>
      <p:nvGrpSpPr>
        <p:cNvPr id="1" name="Shape 17"/>
        <p:cNvGrpSpPr/>
        <p:nvPr/>
      </p:nvGrpSpPr>
      <p:grpSpPr>
        <a:xfrm>
          <a:off x="0" y="0"/>
          <a:ext cx="0" cy="0"/>
          <a:chOff x="0" y="0"/>
          <a:chExt cx="0" cy="0"/>
        </a:xfrm>
      </p:grpSpPr>
      <p:sp>
        <p:nvSpPr>
          <p:cNvPr id="18" name="Google Shape;18;p28"/>
          <p:cNvSpPr txBox="1">
            <a:spLocks noGrp="1"/>
          </p:cNvSpPr>
          <p:nvPr>
            <p:ph type="body" idx="1"/>
          </p:nvPr>
        </p:nvSpPr>
        <p:spPr>
          <a:xfrm>
            <a:off x="769217" y="569535"/>
            <a:ext cx="10642961" cy="521985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Rubik"/>
                <a:ea typeface="Rubik"/>
                <a:cs typeface="Rubik"/>
                <a:sym typeface="Rubik"/>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Rubik"/>
                <a:ea typeface="Rubik"/>
                <a:cs typeface="Rubik"/>
                <a:sym typeface="Rubik"/>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Rubik"/>
                <a:ea typeface="Rubik"/>
                <a:cs typeface="Rubik"/>
                <a:sym typeface="Rubik"/>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ubik"/>
                <a:ea typeface="Rubik"/>
                <a:cs typeface="Rubik"/>
                <a:sym typeface="Rubi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9" name="Google Shape;19;p28"/>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Layout personalizzato">
  <p:cSld name="1_Layout personalizzato">
    <p:spTree>
      <p:nvGrpSpPr>
        <p:cNvPr id="1" name="Shape 20"/>
        <p:cNvGrpSpPr/>
        <p:nvPr/>
      </p:nvGrpSpPr>
      <p:grpSpPr>
        <a:xfrm>
          <a:off x="0" y="0"/>
          <a:ext cx="0" cy="0"/>
          <a:chOff x="0" y="0"/>
          <a:chExt cx="0" cy="0"/>
        </a:xfrm>
      </p:grpSpPr>
      <p:sp>
        <p:nvSpPr>
          <p:cNvPr id="21" name="Google Shape;21;p29"/>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
        <p:nvSpPr>
          <p:cNvPr id="22" name="Google Shape;22;p29"/>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29"/>
          <p:cNvSpPr txBox="1">
            <a:spLocks noGrp="1"/>
          </p:cNvSpPr>
          <p:nvPr>
            <p:ph type="body" idx="1"/>
          </p:nvPr>
        </p:nvSpPr>
        <p:spPr>
          <a:xfrm>
            <a:off x="770677" y="2201713"/>
            <a:ext cx="10650645" cy="3587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p:cSld name="Due contenuti">
    <p:spTree>
      <p:nvGrpSpPr>
        <p:cNvPr id="1" name="Shape 24"/>
        <p:cNvGrpSpPr/>
        <p:nvPr/>
      </p:nvGrpSpPr>
      <p:grpSpPr>
        <a:xfrm>
          <a:off x="0" y="0"/>
          <a:ext cx="0" cy="0"/>
          <a:chOff x="0" y="0"/>
          <a:chExt cx="0" cy="0"/>
        </a:xfrm>
      </p:grpSpPr>
      <p:sp>
        <p:nvSpPr>
          <p:cNvPr id="25" name="Google Shape;25;p30"/>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
        <p:nvSpPr>
          <p:cNvPr id="26" name="Google Shape;26;p30"/>
          <p:cNvSpPr txBox="1">
            <a:spLocks noGrp="1"/>
          </p:cNvSpPr>
          <p:nvPr>
            <p:ph type="title"/>
          </p:nvPr>
        </p:nvSpPr>
        <p:spPr>
          <a:xfrm>
            <a:off x="774828" y="788187"/>
            <a:ext cx="10650644" cy="68902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Rubik"/>
              <a:buNone/>
              <a:defRPr sz="2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30"/>
          <p:cNvSpPr txBox="1"/>
          <p:nvPr/>
        </p:nvSpPr>
        <p:spPr>
          <a:xfrm>
            <a:off x="775762" y="1643251"/>
            <a:ext cx="10650644" cy="58507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dk1"/>
              </a:buClr>
              <a:buSzPts val="1800"/>
              <a:buFont typeface="Rubik"/>
              <a:buNone/>
            </a:pPr>
            <a:r>
              <a:rPr lang="it-IT" sz="1800" b="0" i="0" u="none" strike="noStrike" cap="none">
                <a:solidFill>
                  <a:schemeClr val="dk1"/>
                </a:solidFill>
                <a:latin typeface="Rubik"/>
                <a:ea typeface="Rubik"/>
                <a:cs typeface="Rubik"/>
                <a:sym typeface="Rubik"/>
              </a:rPr>
              <a:t>Sottotitolo della presentazione.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Rubik"/>
              <a:buNone/>
            </a:pPr>
            <a:r>
              <a:rPr lang="it-IT" sz="1800" b="0" i="0" u="none" strike="noStrike" cap="none">
                <a:solidFill>
                  <a:schemeClr val="dk1"/>
                </a:solidFill>
                <a:latin typeface="Rubik"/>
                <a:ea typeface="Rubik"/>
                <a:cs typeface="Rubik"/>
                <a:sym typeface="Rubik"/>
              </a:rPr>
              <a:t>Lorem ipsum dolor sit amet…</a:t>
            </a:r>
            <a:endParaRPr sz="1400" b="0" i="0" u="none" strike="noStrike" cap="none">
              <a:solidFill>
                <a:srgbClr val="000000"/>
              </a:solidFill>
              <a:latin typeface="Arial"/>
              <a:ea typeface="Arial"/>
              <a:cs typeface="Arial"/>
              <a:sym typeface="Arial"/>
            </a:endParaRPr>
          </a:p>
        </p:txBody>
      </p:sp>
      <p:sp>
        <p:nvSpPr>
          <p:cNvPr id="28" name="Google Shape;28;p30"/>
          <p:cNvSpPr txBox="1"/>
          <p:nvPr/>
        </p:nvSpPr>
        <p:spPr>
          <a:xfrm>
            <a:off x="774828" y="2642616"/>
            <a:ext cx="5187060"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26EB0"/>
                </a:solidFill>
                <a:latin typeface="Rubik"/>
                <a:ea typeface="Rubik"/>
                <a:cs typeface="Rubik"/>
                <a:sym typeface="Rubik"/>
              </a:rPr>
              <a:t>Cap.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Rubik"/>
                <a:ea typeface="Rubik"/>
                <a:cs typeface="Rubik"/>
                <a:sym typeface="Rubik"/>
              </a:rPr>
              <a:t>Lorem ipsum dolor sit amet</a:t>
            </a:r>
            <a:endParaRPr sz="1800" b="0" i="0" u="none" strike="noStrike" cap="none">
              <a:solidFill>
                <a:schemeClr val="dk1"/>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26EB0"/>
                </a:solidFill>
                <a:latin typeface="Rubik"/>
                <a:ea typeface="Rubik"/>
                <a:cs typeface="Rubik"/>
                <a:sym typeface="Rubik"/>
              </a:rPr>
              <a:t>Cap.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Rubik"/>
                <a:ea typeface="Rubik"/>
                <a:cs typeface="Rubik"/>
                <a:sym typeface="Rubik"/>
              </a:rPr>
              <a:t>Lorem ipsum dolor sit amet consectetur adipiscing elit aliquam.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26EB0"/>
                </a:solidFill>
                <a:latin typeface="Rubik"/>
                <a:ea typeface="Rubik"/>
                <a:cs typeface="Rubik"/>
                <a:sym typeface="Rubik"/>
              </a:rPr>
              <a:t>Cap.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Rubik"/>
                <a:ea typeface="Rubik"/>
                <a:cs typeface="Rubik"/>
                <a:sym typeface="Rubik"/>
              </a:rPr>
              <a:t>Lorem ipsum dolor sit amet consectetur.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p:txBody>
      </p:sp>
      <p:sp>
        <p:nvSpPr>
          <p:cNvPr id="29" name="Google Shape;29;p30"/>
          <p:cNvSpPr txBox="1"/>
          <p:nvPr/>
        </p:nvSpPr>
        <p:spPr>
          <a:xfrm>
            <a:off x="6180888" y="2642616"/>
            <a:ext cx="518706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26EB0"/>
                </a:solidFill>
                <a:latin typeface="Rubik"/>
                <a:ea typeface="Rubik"/>
                <a:cs typeface="Rubik"/>
                <a:sym typeface="Rubik"/>
              </a:rPr>
              <a:t>Cap. 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Rubik"/>
                <a:ea typeface="Rubik"/>
                <a:cs typeface="Rubik"/>
                <a:sym typeface="Rubik"/>
              </a:rPr>
              <a:t>Lorem ipsum dolor sit amet consectetur.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26EB0"/>
                </a:solidFill>
                <a:latin typeface="Rubik"/>
                <a:ea typeface="Rubik"/>
                <a:cs typeface="Rubik"/>
                <a:sym typeface="Rubik"/>
              </a:rPr>
              <a:t>Cap. 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Rubik"/>
                <a:ea typeface="Rubik"/>
                <a:cs typeface="Rubik"/>
                <a:sym typeface="Rubik"/>
              </a:rPr>
              <a:t>Lorem ipsum dolor sit amet consectetur adpiscing elit aliquam.</a:t>
            </a:r>
            <a:endParaRPr sz="1400" b="0" i="0" u="none" strike="noStrike" cap="none">
              <a:solidFill>
                <a:srgbClr val="000000"/>
              </a:solidFill>
              <a:latin typeface="Arial"/>
              <a:ea typeface="Arial"/>
              <a:cs typeface="Arial"/>
              <a:sym typeface="Arial"/>
            </a:endParaRPr>
          </a:p>
        </p:txBody>
      </p:sp>
      <p:sp>
        <p:nvSpPr>
          <p:cNvPr id="30" name="Google Shape;30;p30"/>
          <p:cNvSpPr txBox="1"/>
          <p:nvPr/>
        </p:nvSpPr>
        <p:spPr>
          <a:xfrm>
            <a:off x="774828" y="490985"/>
            <a:ext cx="850392" cy="2034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rgbClr val="426EB0"/>
                </a:solidFill>
                <a:latin typeface="Rubik"/>
                <a:ea typeface="Rubik"/>
                <a:cs typeface="Rubik"/>
                <a:sym typeface="Rubik"/>
              </a:rPr>
              <a:t>INDEX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31"/>
          <p:cNvSpPr txBox="1">
            <a:spLocks noGrp="1"/>
          </p:cNvSpPr>
          <p:nvPr>
            <p:ph type="body" idx="1"/>
          </p:nvPr>
        </p:nvSpPr>
        <p:spPr>
          <a:xfrm>
            <a:off x="770677" y="2201713"/>
            <a:ext cx="10650645" cy="3587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 name="Google Shape;34;p31"/>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774828" y="569535"/>
            <a:ext cx="5162986" cy="99671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32"/>
          <p:cNvSpPr txBox="1">
            <a:spLocks noGrp="1"/>
          </p:cNvSpPr>
          <p:nvPr>
            <p:ph type="body" idx="1"/>
          </p:nvPr>
        </p:nvSpPr>
        <p:spPr>
          <a:xfrm>
            <a:off x="770678" y="2201713"/>
            <a:ext cx="5167136" cy="3587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8" name="Google Shape;38;p32"/>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pic>
        <p:nvPicPr>
          <p:cNvPr id="39" name="Google Shape;39;p32"/>
          <p:cNvPicPr preferRelativeResize="0"/>
          <p:nvPr/>
        </p:nvPicPr>
        <p:blipFill rotWithShape="1">
          <a:blip r:embed="rId2">
            <a:alphaModFix/>
          </a:blip>
          <a:srcRect/>
          <a:stretch/>
        </p:blipFill>
        <p:spPr>
          <a:xfrm>
            <a:off x="6250328" y="569535"/>
            <a:ext cx="5157789" cy="52198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p:cSld name="Vuota">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774828" y="569535"/>
            <a:ext cx="5162986" cy="99671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33"/>
          <p:cNvSpPr txBox="1">
            <a:spLocks noGrp="1"/>
          </p:cNvSpPr>
          <p:nvPr>
            <p:ph type="body" idx="1"/>
          </p:nvPr>
        </p:nvSpPr>
        <p:spPr>
          <a:xfrm>
            <a:off x="770678" y="2201713"/>
            <a:ext cx="5167136" cy="3587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43" name="Google Shape;43;p33"/>
          <p:cNvPicPr preferRelativeResize="0"/>
          <p:nvPr/>
        </p:nvPicPr>
        <p:blipFill rotWithShape="1">
          <a:blip r:embed="rId2">
            <a:alphaModFix/>
          </a:blip>
          <a:srcRect/>
          <a:stretch/>
        </p:blipFill>
        <p:spPr>
          <a:xfrm>
            <a:off x="6250328" y="0"/>
            <a:ext cx="5941672" cy="6858000"/>
          </a:xfrm>
          <a:prstGeom prst="rect">
            <a:avLst/>
          </a:prstGeom>
          <a:noFill/>
          <a:ln>
            <a:noFill/>
          </a:ln>
        </p:spPr>
      </p:pic>
      <p:sp>
        <p:nvSpPr>
          <p:cNvPr id="44" name="Google Shape;44;p33"/>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45"/>
        <p:cNvGrpSpPr/>
        <p:nvPr/>
      </p:nvGrpSpPr>
      <p:grpSpPr>
        <a:xfrm>
          <a:off x="0" y="0"/>
          <a:ext cx="0" cy="0"/>
          <a:chOff x="0" y="0"/>
          <a:chExt cx="0" cy="0"/>
        </a:xfrm>
      </p:grpSpPr>
      <p:sp>
        <p:nvSpPr>
          <p:cNvPr id="46" name="Google Shape;46;p34"/>
          <p:cNvSpPr txBox="1">
            <a:spLocks noGrp="1"/>
          </p:cNvSpPr>
          <p:nvPr>
            <p:ph type="body" idx="1"/>
          </p:nvPr>
        </p:nvSpPr>
        <p:spPr>
          <a:xfrm>
            <a:off x="770678" y="569535"/>
            <a:ext cx="5167136" cy="52198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ubik"/>
                <a:ea typeface="Rubik"/>
                <a:cs typeface="Rubik"/>
                <a:sym typeface="Rubi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47" name="Google Shape;47;p34"/>
          <p:cNvPicPr preferRelativeResize="0"/>
          <p:nvPr/>
        </p:nvPicPr>
        <p:blipFill rotWithShape="1">
          <a:blip r:embed="rId2">
            <a:alphaModFix/>
          </a:blip>
          <a:srcRect/>
          <a:stretch/>
        </p:blipFill>
        <p:spPr>
          <a:xfrm>
            <a:off x="6250328" y="0"/>
            <a:ext cx="5941672" cy="6858000"/>
          </a:xfrm>
          <a:prstGeom prst="rect">
            <a:avLst/>
          </a:prstGeom>
          <a:noFill/>
          <a:ln>
            <a:noFill/>
          </a:ln>
        </p:spPr>
      </p:pic>
      <p:sp>
        <p:nvSpPr>
          <p:cNvPr id="48" name="Google Shape;48;p34"/>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olo titolo">
  <p:cSld name="Solo titolo">
    <p:spTree>
      <p:nvGrpSpPr>
        <p:cNvPr id="1" name="Shape 49"/>
        <p:cNvGrpSpPr/>
        <p:nvPr/>
      </p:nvGrpSpPr>
      <p:grpSpPr>
        <a:xfrm>
          <a:off x="0" y="0"/>
          <a:ext cx="0" cy="0"/>
          <a:chOff x="0" y="0"/>
          <a:chExt cx="0" cy="0"/>
        </a:xfrm>
      </p:grpSpPr>
      <p:pic>
        <p:nvPicPr>
          <p:cNvPr id="50" name="Google Shape;50;p35"/>
          <p:cNvPicPr preferRelativeResize="0"/>
          <p:nvPr/>
        </p:nvPicPr>
        <p:blipFill rotWithShape="1">
          <a:blip r:embed="rId2">
            <a:alphaModFix/>
          </a:blip>
          <a:srcRect/>
          <a:stretch/>
        </p:blipFill>
        <p:spPr>
          <a:xfrm rot="5400000">
            <a:off x="3518741" y="-2174378"/>
            <a:ext cx="5145465" cy="10633292"/>
          </a:xfrm>
          <a:prstGeom prst="rect">
            <a:avLst/>
          </a:prstGeom>
          <a:noFill/>
          <a:ln>
            <a:noFill/>
          </a:ln>
        </p:spPr>
      </p:pic>
      <p:sp>
        <p:nvSpPr>
          <p:cNvPr id="51" name="Google Shape;51;p35"/>
          <p:cNvSpPr txBox="1">
            <a:spLocks noGrp="1"/>
          </p:cNvSpPr>
          <p:nvPr>
            <p:ph type="title"/>
          </p:nvPr>
        </p:nvSpPr>
        <p:spPr>
          <a:xfrm>
            <a:off x="774828" y="569535"/>
            <a:ext cx="5162986" cy="99671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35"/>
          <p:cNvSpPr txBox="1">
            <a:spLocks noGrp="1"/>
          </p:cNvSpPr>
          <p:nvPr>
            <p:ph type="sldNum" idx="12"/>
          </p:nvPr>
        </p:nvSpPr>
        <p:spPr>
          <a:xfrm>
            <a:off x="8664918" y="6292979"/>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26EB0"/>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9">
            <a:alphaModFix/>
          </a:blip>
          <a:srcRect/>
          <a:stretch/>
        </p:blipFill>
        <p:spPr>
          <a:xfrm>
            <a:off x="0" y="6096000"/>
            <a:ext cx="12192000" cy="762000"/>
          </a:xfrm>
          <a:prstGeom prst="rect">
            <a:avLst/>
          </a:prstGeom>
          <a:noFill/>
          <a:ln>
            <a:noFill/>
          </a:ln>
        </p:spPr>
      </p:pic>
      <p:pic>
        <p:nvPicPr>
          <p:cNvPr id="11" name="Google Shape;11;p26"/>
          <p:cNvPicPr preferRelativeResize="0"/>
          <p:nvPr/>
        </p:nvPicPr>
        <p:blipFill rotWithShape="1">
          <a:blip r:embed="rId20">
            <a:alphaModFix/>
          </a:blip>
          <a:srcRect/>
          <a:stretch/>
        </p:blipFill>
        <p:spPr>
          <a:xfrm>
            <a:off x="0" y="0"/>
            <a:ext cx="12192000" cy="127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4"/>
          <p:cNvSpPr txBox="1">
            <a:spLocks noGrp="1"/>
          </p:cNvSpPr>
          <p:nvPr>
            <p:ph type="title"/>
          </p:nvPr>
        </p:nvSpPr>
        <p:spPr>
          <a:xfrm>
            <a:off x="675069" y="2590030"/>
            <a:ext cx="7554528" cy="10034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93" name="Google Shape;93;p44"/>
          <p:cNvSpPr/>
          <p:nvPr/>
        </p:nvSpPr>
        <p:spPr>
          <a:xfrm>
            <a:off x="0" y="1884798"/>
            <a:ext cx="12192000" cy="4964544"/>
          </a:xfrm>
          <a:prstGeom prst="rect">
            <a:avLst/>
          </a:prstGeom>
          <a:solidFill>
            <a:srgbClr val="163961"/>
          </a:solidFill>
          <a:ln w="25400" cap="flat" cmpd="sng">
            <a:solidFill>
              <a:srgbClr val="1639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400" b="0" i="0" u="none" strike="noStrike" cap="none">
                <a:solidFill>
                  <a:schemeClr val="lt1"/>
                </a:solidFill>
                <a:latin typeface="Arial"/>
                <a:ea typeface="Arial"/>
                <a:cs typeface="Arial"/>
                <a:sym typeface="Arial"/>
              </a:rPr>
              <a:t> </a:t>
            </a:r>
            <a:endParaRPr sz="1400" b="0" i="0" u="none" strike="noStrike" cap="none">
              <a:solidFill>
                <a:srgbClr val="163961"/>
              </a:solidFill>
              <a:latin typeface="Arial"/>
              <a:ea typeface="Arial"/>
              <a:cs typeface="Arial"/>
              <a:sym typeface="Arial"/>
            </a:endParaRPr>
          </a:p>
        </p:txBody>
      </p:sp>
      <p:sp>
        <p:nvSpPr>
          <p:cNvPr id="94" name="Google Shape;94;p44"/>
          <p:cNvSpPr txBox="1"/>
          <p:nvPr/>
        </p:nvSpPr>
        <p:spPr>
          <a:xfrm>
            <a:off x="714376" y="2520802"/>
            <a:ext cx="8579767" cy="10034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it-IT" sz="3600" b="1" i="0" u="none" strike="noStrike" cap="none">
                <a:solidFill>
                  <a:schemeClr val="lt1"/>
                </a:solidFill>
                <a:latin typeface="Rubik"/>
                <a:ea typeface="Rubik"/>
                <a:cs typeface="Rubik"/>
                <a:sym typeface="Rubik"/>
              </a:rPr>
              <a:t>Bilancio di esercizio 2023</a:t>
            </a:r>
            <a:endParaRPr/>
          </a:p>
        </p:txBody>
      </p:sp>
      <p:sp>
        <p:nvSpPr>
          <p:cNvPr id="95" name="Google Shape;95;p44"/>
          <p:cNvSpPr txBox="1"/>
          <p:nvPr/>
        </p:nvSpPr>
        <p:spPr>
          <a:xfrm>
            <a:off x="714376" y="4160211"/>
            <a:ext cx="5381624" cy="10034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it-IT" sz="2800" b="0" i="0" u="none" strike="noStrike" cap="none">
                <a:solidFill>
                  <a:schemeClr val="lt1"/>
                </a:solidFill>
                <a:latin typeface="Rubik"/>
                <a:ea typeface="Rubik"/>
                <a:cs typeface="Rubik"/>
                <a:sym typeface="Rubik"/>
              </a:rPr>
              <a:t>Presentazione agli Organi</a:t>
            </a:r>
            <a:endParaRPr/>
          </a:p>
        </p:txBody>
      </p:sp>
      <p:sp>
        <p:nvSpPr>
          <p:cNvPr id="96" name="Google Shape;96;p44"/>
          <p:cNvSpPr txBox="1"/>
          <p:nvPr/>
        </p:nvSpPr>
        <p:spPr>
          <a:xfrm>
            <a:off x="8229596" y="4160210"/>
            <a:ext cx="3329307" cy="10034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ubik"/>
              <a:ea typeface="Rubik"/>
              <a:cs typeface="Rubik"/>
              <a:sym typeface="Rubik"/>
            </a:endParaRPr>
          </a:p>
          <a:p>
            <a:pPr marL="0" marR="0" lvl="0" indent="0" algn="l" rtl="0">
              <a:lnSpc>
                <a:spcPct val="90000"/>
              </a:lnSpc>
              <a:spcBef>
                <a:spcPts val="0"/>
              </a:spcBef>
              <a:spcAft>
                <a:spcPts val="0"/>
              </a:spcAft>
              <a:buClr>
                <a:srgbClr val="000000"/>
              </a:buClr>
              <a:buSzPts val="1200"/>
              <a:buFont typeface="Arial"/>
              <a:buNone/>
            </a:pPr>
            <a:r>
              <a:rPr lang="it-IT" sz="1200" b="0" i="0" u="none" strike="noStrike" cap="none">
                <a:solidFill>
                  <a:srgbClr val="3368AE"/>
                </a:solidFill>
                <a:latin typeface="Rubik"/>
                <a:ea typeface="Rubik"/>
                <a:cs typeface="Rubik"/>
                <a:sym typeface="Rubik"/>
              </a:rPr>
              <a:t>DATA</a:t>
            </a:r>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rgbClr val="3368AE"/>
              </a:solidFill>
              <a:latin typeface="Rubik"/>
              <a:ea typeface="Rubik"/>
              <a:cs typeface="Rubik"/>
              <a:sym typeface="Rubik"/>
            </a:endParaRPr>
          </a:p>
          <a:p>
            <a:pPr marL="0" marR="0" lvl="0" indent="0" algn="l" rtl="0">
              <a:lnSpc>
                <a:spcPct val="90000"/>
              </a:lnSpc>
              <a:spcBef>
                <a:spcPts val="0"/>
              </a:spcBef>
              <a:spcAft>
                <a:spcPts val="0"/>
              </a:spcAft>
              <a:buClr>
                <a:srgbClr val="000000"/>
              </a:buClr>
              <a:buSzPts val="1200"/>
              <a:buFont typeface="Arial"/>
              <a:buNone/>
            </a:pPr>
            <a:r>
              <a:rPr lang="it-IT" sz="1200" b="0" i="0" u="none" strike="noStrike" cap="none">
                <a:solidFill>
                  <a:schemeClr val="lt1"/>
                </a:solidFill>
                <a:latin typeface="Rubik"/>
                <a:ea typeface="Rubik"/>
                <a:cs typeface="Rubik"/>
                <a:sym typeface="Rubik"/>
              </a:rPr>
              <a:t>30 Aprile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0"/>
          <p:cNvPicPr preferRelativeResize="0"/>
          <p:nvPr/>
        </p:nvPicPr>
        <p:blipFill rotWithShape="1">
          <a:blip r:embed="rId3">
            <a:alphaModFix/>
          </a:blip>
          <a:srcRect b="4377"/>
          <a:stretch/>
        </p:blipFill>
        <p:spPr>
          <a:xfrm>
            <a:off x="2599773" y="1147135"/>
            <a:ext cx="7351388" cy="4916208"/>
          </a:xfrm>
          <a:prstGeom prst="rect">
            <a:avLst/>
          </a:prstGeom>
          <a:noFill/>
          <a:ln>
            <a:noFill/>
          </a:ln>
        </p:spPr>
      </p:pic>
      <p:sp>
        <p:nvSpPr>
          <p:cNvPr id="160" name="Google Shape;160;p10"/>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Costi della gestione corrente</a:t>
            </a:r>
            <a:endParaRPr/>
          </a:p>
        </p:txBody>
      </p:sp>
      <p:sp>
        <p:nvSpPr>
          <p:cNvPr id="161" name="Google Shape;161;p10"/>
          <p:cNvSpPr txBox="1"/>
          <p:nvPr/>
        </p:nvSpPr>
        <p:spPr>
          <a:xfrm>
            <a:off x="10060019" y="5187645"/>
            <a:ext cx="1925152" cy="523220"/>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Rubik"/>
                <a:ea typeface="Rubik"/>
                <a:cs typeface="Rubik"/>
                <a:sym typeface="Rubik"/>
              </a:rPr>
              <a:t>Incremento borse di studio per dottorati</a:t>
            </a:r>
            <a:endParaRPr sz="1400" b="0" i="0" u="none" strike="noStrike" cap="none">
              <a:solidFill>
                <a:srgbClr val="000000"/>
              </a:solidFill>
              <a:latin typeface="Rubik"/>
              <a:ea typeface="Rubik"/>
              <a:cs typeface="Rubik"/>
              <a:sym typeface="Rubik"/>
            </a:endParaRPr>
          </a:p>
        </p:txBody>
      </p:sp>
      <p:cxnSp>
        <p:nvCxnSpPr>
          <p:cNvPr id="162" name="Google Shape;162;p10"/>
          <p:cNvCxnSpPr/>
          <p:nvPr/>
        </p:nvCxnSpPr>
        <p:spPr>
          <a:xfrm>
            <a:off x="6966857" y="5279571"/>
            <a:ext cx="3093162" cy="137026"/>
          </a:xfrm>
          <a:prstGeom prst="straightConnector1">
            <a:avLst/>
          </a:prstGeom>
          <a:noFill/>
          <a:ln w="9525" cap="flat" cmpd="sng">
            <a:solidFill>
              <a:schemeClr val="accent1"/>
            </a:solidFill>
            <a:prstDash val="solid"/>
            <a:miter lim="800000"/>
            <a:headEnd type="none" w="sm" len="sm"/>
            <a:tailEnd type="triangle" w="med" len="med"/>
          </a:ln>
        </p:spPr>
      </p:cxnSp>
      <p:sp>
        <p:nvSpPr>
          <p:cNvPr id="163" name="Google Shape;163;p10"/>
          <p:cNvSpPr txBox="1"/>
          <p:nvPr/>
        </p:nvSpPr>
        <p:spPr>
          <a:xfrm>
            <a:off x="8442680" y="4609783"/>
            <a:ext cx="3542491" cy="523220"/>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Incremento borse per diritto allo studio e incremento servizi mensa e alloggi</a:t>
            </a:r>
            <a:endParaRPr sz="1400" b="0" i="0" u="none" strike="noStrike" cap="none">
              <a:solidFill>
                <a:srgbClr val="000000"/>
              </a:solidFill>
              <a:latin typeface="Arial"/>
              <a:ea typeface="Arial"/>
              <a:cs typeface="Arial"/>
              <a:sym typeface="Arial"/>
            </a:endParaRPr>
          </a:p>
        </p:txBody>
      </p:sp>
      <p:cxnSp>
        <p:nvCxnSpPr>
          <p:cNvPr id="164" name="Google Shape;164;p10"/>
          <p:cNvCxnSpPr/>
          <p:nvPr/>
        </p:nvCxnSpPr>
        <p:spPr>
          <a:xfrm>
            <a:off x="7728857" y="4914937"/>
            <a:ext cx="713823" cy="0"/>
          </a:xfrm>
          <a:prstGeom prst="straightConnector1">
            <a:avLst/>
          </a:prstGeom>
          <a:noFill/>
          <a:ln w="9525" cap="flat" cmpd="sng">
            <a:solidFill>
              <a:schemeClr val="accent1"/>
            </a:solidFill>
            <a:prstDash val="solid"/>
            <a:miter lim="800000"/>
            <a:headEnd type="none" w="sm" len="sm"/>
            <a:tailEnd type="triangle" w="med" len="med"/>
          </a:ln>
        </p:spPr>
      </p:cxnSp>
      <p:sp>
        <p:nvSpPr>
          <p:cNvPr id="165" name="Google Shape;165;p10"/>
          <p:cNvSpPr txBox="1"/>
          <p:nvPr/>
        </p:nvSpPr>
        <p:spPr>
          <a:xfrm>
            <a:off x="5840994" y="3769448"/>
            <a:ext cx="2279750" cy="954107"/>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Progetto ANTHEM – Advanced Technologies for Human-Centred Medicine</a:t>
            </a:r>
            <a:endParaRPr sz="1400" b="0" i="0" u="none" strike="noStrike" cap="none">
              <a:solidFill>
                <a:srgbClr val="000000"/>
              </a:solidFill>
              <a:latin typeface="Arial"/>
              <a:ea typeface="Arial"/>
              <a:cs typeface="Arial"/>
              <a:sym typeface="Arial"/>
            </a:endParaRPr>
          </a:p>
        </p:txBody>
      </p:sp>
      <p:cxnSp>
        <p:nvCxnSpPr>
          <p:cNvPr id="166" name="Google Shape;166;p10"/>
          <p:cNvCxnSpPr>
            <a:endCxn id="165" idx="1"/>
          </p:cNvCxnSpPr>
          <p:nvPr/>
        </p:nvCxnSpPr>
        <p:spPr>
          <a:xfrm>
            <a:off x="5279694" y="4246502"/>
            <a:ext cx="561300" cy="0"/>
          </a:xfrm>
          <a:prstGeom prst="straightConnector1">
            <a:avLst/>
          </a:prstGeom>
          <a:noFill/>
          <a:ln w="9525" cap="flat" cmpd="sng">
            <a:solidFill>
              <a:schemeClr val="accent1"/>
            </a:solidFill>
            <a:prstDash val="solid"/>
            <a:miter lim="800000"/>
            <a:headEnd type="none" w="sm" len="sm"/>
            <a:tailEnd type="triangle" w="med" len="med"/>
          </a:ln>
        </p:spPr>
      </p:cxnSp>
      <p:sp>
        <p:nvSpPr>
          <p:cNvPr id="167" name="Google Shape;167;p10"/>
          <p:cNvSpPr txBox="1"/>
          <p:nvPr/>
        </p:nvSpPr>
        <p:spPr>
          <a:xfrm>
            <a:off x="9547580" y="2106157"/>
            <a:ext cx="2279750" cy="1600438"/>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Incremento dei costi di manutenzione e utenze in linea con l’ampliamento degli spazi (Palazzo Rezzara) e acquisti legati ad attività di ricerca</a:t>
            </a:r>
            <a:endParaRPr sz="1400" b="0" i="0" u="none" strike="noStrike" cap="none">
              <a:solidFill>
                <a:srgbClr val="000000"/>
              </a:solidFill>
              <a:latin typeface="Arial"/>
              <a:ea typeface="Arial"/>
              <a:cs typeface="Arial"/>
              <a:sym typeface="Arial"/>
            </a:endParaRPr>
          </a:p>
        </p:txBody>
      </p:sp>
      <p:cxnSp>
        <p:nvCxnSpPr>
          <p:cNvPr id="168" name="Google Shape;168;p10"/>
          <p:cNvCxnSpPr>
            <a:endCxn id="167" idx="1"/>
          </p:cNvCxnSpPr>
          <p:nvPr/>
        </p:nvCxnSpPr>
        <p:spPr>
          <a:xfrm>
            <a:off x="9132980" y="2906376"/>
            <a:ext cx="414600"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Analisi dell’equilibrio economico</a:t>
            </a:r>
            <a:endParaRPr/>
          </a:p>
        </p:txBody>
      </p:sp>
      <p:graphicFrame>
        <p:nvGraphicFramePr>
          <p:cNvPr id="174" name="Google Shape;174;p11"/>
          <p:cNvGraphicFramePr/>
          <p:nvPr/>
        </p:nvGraphicFramePr>
        <p:xfrm>
          <a:off x="766528" y="1458860"/>
          <a:ext cx="10642300" cy="1680480"/>
        </p:xfrm>
        <a:graphic>
          <a:graphicData uri="http://schemas.openxmlformats.org/drawingml/2006/table">
            <a:tbl>
              <a:tblPr firstRow="1" bandRow="1">
                <a:noFill/>
                <a:tableStyleId>{B4B755C5-9BBD-4965-9BDD-B667AA3B368E}</a:tableStyleId>
              </a:tblPr>
              <a:tblGrid>
                <a:gridCol w="2660575">
                  <a:extLst>
                    <a:ext uri="{9D8B030D-6E8A-4147-A177-3AD203B41FA5}">
                      <a16:colId xmlns:a16="http://schemas.microsoft.com/office/drawing/2014/main" val="20000"/>
                    </a:ext>
                  </a:extLst>
                </a:gridCol>
                <a:gridCol w="2660575">
                  <a:extLst>
                    <a:ext uri="{9D8B030D-6E8A-4147-A177-3AD203B41FA5}">
                      <a16:colId xmlns:a16="http://schemas.microsoft.com/office/drawing/2014/main" val="20001"/>
                    </a:ext>
                  </a:extLst>
                </a:gridCol>
                <a:gridCol w="2660575">
                  <a:extLst>
                    <a:ext uri="{9D8B030D-6E8A-4147-A177-3AD203B41FA5}">
                      <a16:colId xmlns:a16="http://schemas.microsoft.com/office/drawing/2014/main" val="20002"/>
                    </a:ext>
                  </a:extLst>
                </a:gridCol>
                <a:gridCol w="2660575">
                  <a:extLst>
                    <a:ext uri="{9D8B030D-6E8A-4147-A177-3AD203B41FA5}">
                      <a16:colId xmlns:a16="http://schemas.microsoft.com/office/drawing/2014/main" val="20003"/>
                    </a:ext>
                  </a:extLst>
                </a:gridCol>
              </a:tblGrid>
              <a:tr h="329200">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Indice</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Modalità di calcolo</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Significato</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2023</a:t>
                      </a:r>
                      <a:endParaRPr sz="3600" u="none" strike="noStrike" cap="none">
                        <a:solidFill>
                          <a:schemeClr val="lt1"/>
                        </a:solidFill>
                      </a:endParaRPr>
                    </a:p>
                  </a:txBody>
                  <a:tcPr marL="63500" marR="63500" marT="63500" marB="63500"/>
                </a:tc>
                <a:extLst>
                  <a:ext uri="{0D108BD9-81ED-4DB2-BD59-A6C34878D82A}">
                    <a16:rowId xmlns:a16="http://schemas.microsoft.com/office/drawing/2014/main" val="10000"/>
                  </a:ext>
                </a:extLst>
              </a:tr>
              <a:tr h="4381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Indice di equilibrio economico complessivo</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Risultato di esercizio prodotto dalla gestione / Patrimonio netto iniziale</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Capacità di mantenere l’equilibrio economico nel tempo</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11,86%</a:t>
                      </a:r>
                      <a:endParaRPr sz="1200" u="none" strike="noStrike" cap="none"/>
                    </a:p>
                  </a:txBody>
                  <a:tcPr marL="63500" marR="63500" marT="63500" marB="63500"/>
                </a:tc>
                <a:extLst>
                  <a:ext uri="{0D108BD9-81ED-4DB2-BD59-A6C34878D82A}">
                    <a16:rowId xmlns:a16="http://schemas.microsoft.com/office/drawing/2014/main" val="10001"/>
                  </a:ext>
                </a:extLst>
              </a:tr>
              <a:tr h="4381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Indice di autonomia</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(Proventi propri – Trasferimenti a partner di progetti coordinati) / Totale proventi operativi in conto esercizio</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Grado di indipendenza dai contributi </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17,95%</a:t>
                      </a:r>
                      <a:endParaRPr sz="1200" u="none" strike="noStrike" cap="none"/>
                    </a:p>
                  </a:txBody>
                  <a:tcPr marL="63500" marR="63500" marT="63500" marB="63500"/>
                </a:tc>
                <a:extLst>
                  <a:ext uri="{0D108BD9-81ED-4DB2-BD59-A6C34878D82A}">
                    <a16:rowId xmlns:a16="http://schemas.microsoft.com/office/drawing/2014/main" val="10002"/>
                  </a:ext>
                </a:extLst>
              </a:tr>
            </a:tbl>
          </a:graphicData>
        </a:graphic>
      </p:graphicFrame>
      <p:sp>
        <p:nvSpPr>
          <p:cNvPr id="175" name="Google Shape;175;p11"/>
          <p:cNvSpPr txBox="1"/>
          <p:nvPr/>
        </p:nvSpPr>
        <p:spPr>
          <a:xfrm>
            <a:off x="758228" y="3407229"/>
            <a:ext cx="10658944"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it-IT" sz="1400" b="1" i="0" u="none" strike="noStrike" cap="none" dirty="0">
                <a:solidFill>
                  <a:srgbClr val="000000"/>
                </a:solidFill>
                <a:latin typeface="Rubik"/>
                <a:ea typeface="Rubik"/>
                <a:cs typeface="Rubik"/>
                <a:sym typeface="Rubik"/>
              </a:rPr>
              <a:t>Indice di equilibrio economico complessivo - </a:t>
            </a:r>
            <a:r>
              <a:rPr lang="it-IT" sz="1400" b="0" i="0" u="none" strike="noStrike" cap="none" dirty="0">
                <a:solidFill>
                  <a:srgbClr val="000000"/>
                </a:solidFill>
                <a:latin typeface="Rubik"/>
                <a:ea typeface="Rubik"/>
                <a:cs typeface="Rubik"/>
                <a:sym typeface="Rubik"/>
              </a:rPr>
              <a:t>corrisponde </a:t>
            </a:r>
            <a:r>
              <a:rPr lang="it-IT" dirty="0">
                <a:latin typeface="Rubik"/>
                <a:ea typeface="Rubik"/>
                <a:cs typeface="Rubik"/>
                <a:sym typeface="Rubik"/>
              </a:rPr>
              <a:t>al rapporto tra risultato d’esercizio e Patrimonio Netto. </a:t>
            </a:r>
            <a:r>
              <a:rPr lang="it-IT" sz="1400" b="0" i="0" u="none" strike="noStrike" cap="none" dirty="0">
                <a:solidFill>
                  <a:srgbClr val="000000"/>
                </a:solidFill>
                <a:latin typeface="Rubik"/>
                <a:ea typeface="Rubik"/>
                <a:cs typeface="Rubik"/>
                <a:sym typeface="Rubik"/>
              </a:rPr>
              <a:t>Nel contesto dell’Università di Bergamo, il rapporto positivo (11,86%) dimostra la capacità di mantenere nel lungo periodo l’equilibrio economico e la capacità dell’Ateneo di svilupparsi utilizzando risorse proprie. Tuttavia, è utile specificare che una parte dell’utile degli atenei viene vincolato ad iniziative specifiche. Inoltre, a differenza delle imprese, dove il patrimonio netto rappresenta l’apporto iniziale dei soci incrementato dall’utile degli esercizi precedenti al netto degli utili distribuiti, per le università è determinato dal fondo di dotazione e  dall’utile degli anni precedenti. Contrariamente a quanto viene richiesto alle aziende private, l’obiettivo non è quello di massimizzare il rapporto, ma di tenere sotto controllo l’andamento del patrimonio netto.</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ubik"/>
              <a:ea typeface="Rubik"/>
              <a:cs typeface="Rubik"/>
              <a:sym typeface="Rubik"/>
            </a:endParaRPr>
          </a:p>
          <a:p>
            <a:pPr marL="0" marR="0" lvl="0" indent="0" algn="just" rtl="0">
              <a:lnSpc>
                <a:spcPct val="100000"/>
              </a:lnSpc>
              <a:spcBef>
                <a:spcPts val="0"/>
              </a:spcBef>
              <a:spcAft>
                <a:spcPts val="0"/>
              </a:spcAft>
              <a:buClr>
                <a:srgbClr val="000000"/>
              </a:buClr>
              <a:buSzPts val="1400"/>
              <a:buFont typeface="Arial"/>
              <a:buNone/>
            </a:pPr>
            <a:r>
              <a:rPr lang="it-IT" sz="1400" b="1" i="0" u="none" strike="noStrike" cap="none" dirty="0">
                <a:solidFill>
                  <a:srgbClr val="000000"/>
                </a:solidFill>
                <a:latin typeface="Rubik"/>
                <a:ea typeface="Rubik"/>
                <a:cs typeface="Rubik"/>
                <a:sym typeface="Rubik"/>
              </a:rPr>
              <a:t>Indice di autonomia - </a:t>
            </a:r>
            <a:r>
              <a:rPr lang="it-IT" sz="1400" b="0" i="0" u="none" strike="noStrike" cap="none" dirty="0">
                <a:solidFill>
                  <a:srgbClr val="000000"/>
                </a:solidFill>
                <a:latin typeface="Rubik"/>
                <a:ea typeface="Rubik"/>
                <a:cs typeface="Rubik"/>
                <a:sym typeface="Rubik"/>
              </a:rPr>
              <a:t>il valore dell’indicatore mostra come, nonostante la dipendenza dai contributi statali, l’Università di Bergamo si dimostri in grado di conseguire proventi diversi dal Fondo di finanziamento ordinario e dagli altri contributi pubblici e privati. </a:t>
            </a:r>
            <a:endParaRPr sz="1400" b="0" i="0" u="none" strike="noStrike" cap="none" dirty="0">
              <a:solidFill>
                <a:schemeClr val="dk1"/>
              </a:solidFill>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Analisi patrimoniale</a:t>
            </a:r>
            <a:endParaRPr/>
          </a:p>
        </p:txBody>
      </p:sp>
      <p:graphicFrame>
        <p:nvGraphicFramePr>
          <p:cNvPr id="181" name="Google Shape;181;p12"/>
          <p:cNvGraphicFramePr/>
          <p:nvPr/>
        </p:nvGraphicFramePr>
        <p:xfrm>
          <a:off x="774828" y="1200432"/>
          <a:ext cx="10650625" cy="4552150"/>
        </p:xfrm>
        <a:graphic>
          <a:graphicData uri="http://schemas.openxmlformats.org/drawingml/2006/table">
            <a:tbl>
              <a:tblPr firstRow="1" bandRow="1">
                <a:noFill/>
                <a:tableStyleId>{B4B755C5-9BBD-4965-9BDD-B667AA3B368E}</a:tableStyleId>
              </a:tblPr>
              <a:tblGrid>
                <a:gridCol w="2130125">
                  <a:extLst>
                    <a:ext uri="{9D8B030D-6E8A-4147-A177-3AD203B41FA5}">
                      <a16:colId xmlns:a16="http://schemas.microsoft.com/office/drawing/2014/main" val="20000"/>
                    </a:ext>
                  </a:extLst>
                </a:gridCol>
                <a:gridCol w="2130125">
                  <a:extLst>
                    <a:ext uri="{9D8B030D-6E8A-4147-A177-3AD203B41FA5}">
                      <a16:colId xmlns:a16="http://schemas.microsoft.com/office/drawing/2014/main" val="20001"/>
                    </a:ext>
                  </a:extLst>
                </a:gridCol>
                <a:gridCol w="2130125">
                  <a:extLst>
                    <a:ext uri="{9D8B030D-6E8A-4147-A177-3AD203B41FA5}">
                      <a16:colId xmlns:a16="http://schemas.microsoft.com/office/drawing/2014/main" val="20002"/>
                    </a:ext>
                  </a:extLst>
                </a:gridCol>
                <a:gridCol w="2130125">
                  <a:extLst>
                    <a:ext uri="{9D8B030D-6E8A-4147-A177-3AD203B41FA5}">
                      <a16:colId xmlns:a16="http://schemas.microsoft.com/office/drawing/2014/main" val="20003"/>
                    </a:ext>
                  </a:extLst>
                </a:gridCol>
                <a:gridCol w="2130125">
                  <a:extLst>
                    <a:ext uri="{9D8B030D-6E8A-4147-A177-3AD203B41FA5}">
                      <a16:colId xmlns:a16="http://schemas.microsoft.com/office/drawing/2014/main" val="20004"/>
                    </a:ext>
                  </a:extLst>
                </a:gridCol>
              </a:tblGrid>
              <a:tr h="396100">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Stato Patrimoniale</a:t>
                      </a:r>
                      <a:endParaRPr sz="1400" u="none" strike="noStrike" cap="none"/>
                    </a:p>
                  </a:txBody>
                  <a:tcPr marL="19050" marR="19050" marT="0" marB="0" anchor="ctr"/>
                </a:tc>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Saldo al 31/12/2023 €/000</a:t>
                      </a:r>
                      <a:endParaRPr sz="1400" u="none" strike="noStrike" cap="none"/>
                    </a:p>
                  </a:txBody>
                  <a:tcPr marL="19050" marR="19050" marT="0" marB="0" anchor="ctr"/>
                </a:tc>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Saldo al 31/12/2022 €/000</a:t>
                      </a:r>
                      <a:endParaRPr sz="1400" u="none" strike="noStrike" cap="none"/>
                    </a:p>
                  </a:txBody>
                  <a:tcPr marL="19050" marR="19050" marT="0" marB="0" anchor="ctr"/>
                </a:tc>
                <a:tc>
                  <a:txBody>
                    <a:bodyPr/>
                    <a:lstStyle/>
                    <a:p>
                      <a:pPr marL="0" marR="0" lvl="0" indent="0" algn="ct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Variazione assoluta</a:t>
                      </a:r>
                      <a:endParaRPr sz="1400" u="none" strike="noStrike" cap="none"/>
                    </a:p>
                  </a:txBody>
                  <a:tcPr marL="19050" marR="19050" marT="0" marB="0" anchor="ctr"/>
                </a:tc>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Variazione percentuale</a:t>
                      </a:r>
                      <a:endParaRPr sz="1400" u="none" strike="noStrike" cap="none"/>
                    </a:p>
                  </a:txBody>
                  <a:tcPr marL="19050" marR="19050" marT="0" marB="0" anchor="ctr"/>
                </a:tc>
                <a:extLst>
                  <a:ext uri="{0D108BD9-81ED-4DB2-BD59-A6C34878D82A}">
                    <a16:rowId xmlns:a16="http://schemas.microsoft.com/office/drawing/2014/main" val="10000"/>
                  </a:ext>
                </a:extLst>
              </a:tr>
              <a:tr h="298250">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ATTIVO</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404.819</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351.322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53.497</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15,23%</a:t>
                      </a:r>
                      <a:endParaRPr sz="1400" u="none" strike="noStrike" cap="none"/>
                    </a:p>
                  </a:txBody>
                  <a:tcPr marL="19050" marR="19050" marT="0" marB="0" anchor="ctr"/>
                </a:tc>
                <a:extLst>
                  <a:ext uri="{0D108BD9-81ED-4DB2-BD59-A6C34878D82A}">
                    <a16:rowId xmlns:a16="http://schemas.microsoft.com/office/drawing/2014/main" val="10001"/>
                  </a:ext>
                </a:extLst>
              </a:tr>
              <a:tr h="31107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A) IMMOBILIZZAZIONI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113.158</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109.992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3.166</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2,88%</a:t>
                      </a:r>
                      <a:endParaRPr sz="1400" u="none" strike="noStrike" cap="none"/>
                    </a:p>
                  </a:txBody>
                  <a:tcPr marL="19050" marR="19050" marT="0" marB="0" anchor="ctr"/>
                </a:tc>
                <a:extLst>
                  <a:ext uri="{0D108BD9-81ED-4DB2-BD59-A6C34878D82A}">
                    <a16:rowId xmlns:a16="http://schemas.microsoft.com/office/drawing/2014/main" val="10002"/>
                  </a:ext>
                </a:extLst>
              </a:tr>
              <a:tr h="30165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B) ATTIVO CIRCOLANTE</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289.863</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239.386</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50.477</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21,09%</a:t>
                      </a:r>
                      <a:endParaRPr sz="1400" u="none" strike="noStrike" cap="none"/>
                    </a:p>
                  </a:txBody>
                  <a:tcPr marL="19050" marR="19050" marT="0" marB="0" anchor="ctr"/>
                </a:tc>
                <a:extLst>
                  <a:ext uri="{0D108BD9-81ED-4DB2-BD59-A6C34878D82A}">
                    <a16:rowId xmlns:a16="http://schemas.microsoft.com/office/drawing/2014/main" val="10003"/>
                  </a:ext>
                </a:extLst>
              </a:tr>
              <a:tr h="31107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C) RATEI E RISCONTI ATTIVI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1.662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1.869</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-206</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-11,05%</a:t>
                      </a:r>
                      <a:endParaRPr sz="1400" u="none" strike="noStrike" cap="none"/>
                    </a:p>
                  </a:txBody>
                  <a:tcPr marL="19050" marR="19050" marT="0" marB="0" anchor="ctr"/>
                </a:tc>
                <a:extLst>
                  <a:ext uri="{0D108BD9-81ED-4DB2-BD59-A6C34878D82A}">
                    <a16:rowId xmlns:a16="http://schemas.microsoft.com/office/drawing/2014/main" val="10004"/>
                  </a:ext>
                </a:extLst>
              </a:tr>
              <a:tr h="4395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D) RATEI ATTIVI PER PROGETTI E RICERCHE IN CORSO</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136</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75</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60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79,88%</a:t>
                      </a:r>
                      <a:endParaRPr sz="1400" u="none" strike="noStrike" cap="none"/>
                    </a:p>
                  </a:txBody>
                  <a:tcPr marL="19050" marR="19050" marT="0" marB="0" anchor="ctr"/>
                </a:tc>
                <a:extLst>
                  <a:ext uri="{0D108BD9-81ED-4DB2-BD59-A6C34878D82A}">
                    <a16:rowId xmlns:a16="http://schemas.microsoft.com/office/drawing/2014/main" val="10005"/>
                  </a:ext>
                </a:extLst>
              </a:tr>
              <a:tr h="295775">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PASSIVO</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404.819</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351.322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28.643</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8,15%</a:t>
                      </a:r>
                      <a:endParaRPr sz="1400" u="none" strike="noStrike" cap="none"/>
                    </a:p>
                  </a:txBody>
                  <a:tcPr marL="19050" marR="19050" marT="0" marB="0" anchor="ctr"/>
                </a:tc>
                <a:extLst>
                  <a:ext uri="{0D108BD9-81ED-4DB2-BD59-A6C34878D82A}">
                    <a16:rowId xmlns:a16="http://schemas.microsoft.com/office/drawing/2014/main" val="10006"/>
                  </a:ext>
                </a:extLst>
              </a:tr>
              <a:tr h="31107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A) PATRIMONIO NETTO</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231.677</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207.698</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24</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12,38%</a:t>
                      </a:r>
                      <a:endParaRPr sz="1400" u="none" strike="noStrike" cap="none"/>
                    </a:p>
                  </a:txBody>
                  <a:tcPr marL="19050" marR="19050" marT="0" marB="0" anchor="ctr"/>
                </a:tc>
                <a:extLst>
                  <a:ext uri="{0D108BD9-81ED-4DB2-BD59-A6C34878D82A}">
                    <a16:rowId xmlns:a16="http://schemas.microsoft.com/office/drawing/2014/main" val="10007"/>
                  </a:ext>
                </a:extLst>
              </a:tr>
              <a:tr h="30165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B) FONDI PER RISCHI E ONERI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6.759</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6.015</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744</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12,38%</a:t>
                      </a:r>
                      <a:endParaRPr sz="1400" u="none" strike="noStrike" cap="none"/>
                    </a:p>
                  </a:txBody>
                  <a:tcPr marL="19050" marR="19050" marT="0" marB="0" anchor="ctr"/>
                </a:tc>
                <a:extLst>
                  <a:ext uri="{0D108BD9-81ED-4DB2-BD59-A6C34878D82A}">
                    <a16:rowId xmlns:a16="http://schemas.microsoft.com/office/drawing/2014/main" val="10008"/>
                  </a:ext>
                </a:extLst>
              </a:tr>
              <a:tr h="4395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C) TRATTAMENTO DI FINE RAPPORTO DI LAVORO SUBORDINATO</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306</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313</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-6</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-1,99%</a:t>
                      </a:r>
                      <a:endParaRPr sz="1400" u="none" strike="noStrike" cap="none"/>
                    </a:p>
                  </a:txBody>
                  <a:tcPr marL="19050" marR="19050" marT="0" marB="0" anchor="ctr"/>
                </a:tc>
                <a:extLst>
                  <a:ext uri="{0D108BD9-81ED-4DB2-BD59-A6C34878D82A}">
                    <a16:rowId xmlns:a16="http://schemas.microsoft.com/office/drawing/2014/main" val="10009"/>
                  </a:ext>
                </a:extLst>
              </a:tr>
              <a:tr h="2675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D) DEBITI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14.310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15.755</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-1.445</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-9,17%</a:t>
                      </a:r>
                      <a:endParaRPr sz="1400" u="none" strike="noStrike" cap="none"/>
                    </a:p>
                  </a:txBody>
                  <a:tcPr marL="19050" marR="19050" marT="0" marB="0" anchor="ctr"/>
                </a:tc>
                <a:extLst>
                  <a:ext uri="{0D108BD9-81ED-4DB2-BD59-A6C34878D82A}">
                    <a16:rowId xmlns:a16="http://schemas.microsoft.com/office/drawing/2014/main" val="10010"/>
                  </a:ext>
                </a:extLst>
              </a:tr>
              <a:tr h="4395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E) RATEI E RISCONTI PASSIVI E CONTRIBUTI AGLI INVESTIMENTI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72.695</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60.002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12.693</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21,15%</a:t>
                      </a:r>
                      <a:endParaRPr sz="1400" u="none" strike="noStrike" cap="none"/>
                    </a:p>
                  </a:txBody>
                  <a:tcPr marL="19050" marR="19050" marT="0" marB="0" anchor="ctr"/>
                </a:tc>
                <a:extLst>
                  <a:ext uri="{0D108BD9-81ED-4DB2-BD59-A6C34878D82A}">
                    <a16:rowId xmlns:a16="http://schemas.microsoft.com/office/drawing/2014/main" val="10011"/>
                  </a:ext>
                </a:extLst>
              </a:tr>
              <a:tr h="4395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F) RISCONTI PASSIVI PER PROGETTI E RICERCHE IN CORSO</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79.072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61.540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17.532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28,49%</a:t>
                      </a:r>
                      <a:endParaRPr sz="1400" u="none" strike="noStrike" cap="none"/>
                    </a:p>
                  </a:txBody>
                  <a:tcPr marL="19050" marR="19050"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Immobilizzazioni</a:t>
            </a:r>
            <a:endParaRPr/>
          </a:p>
        </p:txBody>
      </p:sp>
      <p:graphicFrame>
        <p:nvGraphicFramePr>
          <p:cNvPr id="187" name="Google Shape;187;p13"/>
          <p:cNvGraphicFramePr/>
          <p:nvPr/>
        </p:nvGraphicFramePr>
        <p:xfrm>
          <a:off x="2928258" y="739246"/>
          <a:ext cx="7522029" cy="53795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Immobilizzazioni materiali</a:t>
            </a:r>
            <a:endParaRPr/>
          </a:p>
        </p:txBody>
      </p:sp>
      <p:pic>
        <p:nvPicPr>
          <p:cNvPr id="193" name="Google Shape;193;p14"/>
          <p:cNvPicPr preferRelativeResize="0"/>
          <p:nvPr/>
        </p:nvPicPr>
        <p:blipFill rotWithShape="1">
          <a:blip r:embed="rId3">
            <a:alphaModFix/>
          </a:blip>
          <a:srcRect/>
          <a:stretch/>
        </p:blipFill>
        <p:spPr>
          <a:xfrm>
            <a:off x="2033483" y="1220196"/>
            <a:ext cx="8125033" cy="4832261"/>
          </a:xfrm>
          <a:prstGeom prst="rect">
            <a:avLst/>
          </a:prstGeom>
          <a:noFill/>
          <a:ln>
            <a:noFill/>
          </a:ln>
        </p:spPr>
      </p:pic>
      <p:sp>
        <p:nvSpPr>
          <p:cNvPr id="194" name="Google Shape;194;p14"/>
          <p:cNvSpPr txBox="1"/>
          <p:nvPr/>
        </p:nvSpPr>
        <p:spPr>
          <a:xfrm>
            <a:off x="5192486" y="3481942"/>
            <a:ext cx="2471057" cy="523220"/>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Acquisto di beni nell’ambito del PNRR</a:t>
            </a:r>
            <a:endParaRPr sz="1400" b="0" i="0" u="none" strike="noStrike" cap="none">
              <a:solidFill>
                <a:srgbClr val="000000"/>
              </a:solidFill>
              <a:latin typeface="Arial"/>
              <a:ea typeface="Arial"/>
              <a:cs typeface="Arial"/>
              <a:sym typeface="Arial"/>
            </a:endParaRPr>
          </a:p>
        </p:txBody>
      </p:sp>
      <p:cxnSp>
        <p:nvCxnSpPr>
          <p:cNvPr id="195" name="Google Shape;195;p14"/>
          <p:cNvCxnSpPr>
            <a:endCxn id="194" idx="1"/>
          </p:cNvCxnSpPr>
          <p:nvPr/>
        </p:nvCxnSpPr>
        <p:spPr>
          <a:xfrm>
            <a:off x="4376186" y="3743552"/>
            <a:ext cx="816300" cy="0"/>
          </a:xfrm>
          <a:prstGeom prst="straightConnector1">
            <a:avLst/>
          </a:prstGeom>
          <a:noFill/>
          <a:ln w="9525" cap="flat" cmpd="sng">
            <a:solidFill>
              <a:schemeClr val="accent1"/>
            </a:solidFill>
            <a:prstDash val="solid"/>
            <a:miter lim="800000"/>
            <a:headEnd type="none" w="sm" len="sm"/>
            <a:tailEnd type="triangle" w="med" len="med"/>
          </a:ln>
        </p:spPr>
      </p:cxnSp>
      <p:sp>
        <p:nvSpPr>
          <p:cNvPr id="196" name="Google Shape;196;p14"/>
          <p:cNvSpPr txBox="1"/>
          <p:nvPr/>
        </p:nvSpPr>
        <p:spPr>
          <a:xfrm>
            <a:off x="6934201" y="1955301"/>
            <a:ext cx="2471057" cy="523220"/>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SAL cantieri di Via Calvi e Via Statuto</a:t>
            </a:r>
            <a:endParaRPr sz="1400" b="0" i="0" u="none" strike="noStrike" cap="none">
              <a:solidFill>
                <a:srgbClr val="000000"/>
              </a:solidFill>
              <a:latin typeface="Arial"/>
              <a:ea typeface="Arial"/>
              <a:cs typeface="Arial"/>
              <a:sym typeface="Arial"/>
            </a:endParaRPr>
          </a:p>
        </p:txBody>
      </p:sp>
      <p:cxnSp>
        <p:nvCxnSpPr>
          <p:cNvPr id="197" name="Google Shape;197;p14"/>
          <p:cNvCxnSpPr>
            <a:endCxn id="196" idx="1"/>
          </p:cNvCxnSpPr>
          <p:nvPr/>
        </p:nvCxnSpPr>
        <p:spPr>
          <a:xfrm>
            <a:off x="6117901" y="2216911"/>
            <a:ext cx="816300"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5"/>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Immobilizzazioni immateriali</a:t>
            </a:r>
            <a:endParaRPr/>
          </a:p>
        </p:txBody>
      </p:sp>
      <p:pic>
        <p:nvPicPr>
          <p:cNvPr id="203" name="Google Shape;203;p15"/>
          <p:cNvPicPr preferRelativeResize="0"/>
          <p:nvPr/>
        </p:nvPicPr>
        <p:blipFill rotWithShape="1">
          <a:blip r:embed="rId3">
            <a:alphaModFix/>
          </a:blip>
          <a:srcRect/>
          <a:stretch/>
        </p:blipFill>
        <p:spPr>
          <a:xfrm>
            <a:off x="1589048" y="1566250"/>
            <a:ext cx="9013904" cy="4572000"/>
          </a:xfrm>
          <a:prstGeom prst="rect">
            <a:avLst/>
          </a:prstGeom>
          <a:noFill/>
          <a:ln>
            <a:noFill/>
          </a:ln>
        </p:spPr>
      </p:pic>
      <p:sp>
        <p:nvSpPr>
          <p:cNvPr id="204" name="Google Shape;204;p15"/>
          <p:cNvSpPr txBox="1"/>
          <p:nvPr/>
        </p:nvSpPr>
        <p:spPr>
          <a:xfrm>
            <a:off x="9603447" y="2421808"/>
            <a:ext cx="1822026" cy="738664"/>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SAL cantieri di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S. Agostino e mensa di Dalmine</a:t>
            </a:r>
            <a:endParaRPr sz="1400" b="0" i="0" u="none" strike="noStrike" cap="none">
              <a:solidFill>
                <a:srgbClr val="000000"/>
              </a:solidFill>
              <a:latin typeface="Arial"/>
              <a:ea typeface="Arial"/>
              <a:cs typeface="Arial"/>
              <a:sym typeface="Arial"/>
            </a:endParaRPr>
          </a:p>
        </p:txBody>
      </p:sp>
      <p:cxnSp>
        <p:nvCxnSpPr>
          <p:cNvPr id="205" name="Google Shape;205;p15"/>
          <p:cNvCxnSpPr/>
          <p:nvPr/>
        </p:nvCxnSpPr>
        <p:spPr>
          <a:xfrm rot="10800000" flipH="1">
            <a:off x="9252970" y="2791138"/>
            <a:ext cx="350476" cy="2"/>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7"/>
          <p:cNvPicPr preferRelativeResize="0"/>
          <p:nvPr/>
        </p:nvPicPr>
        <p:blipFill rotWithShape="1">
          <a:blip r:embed="rId3">
            <a:alphaModFix/>
          </a:blip>
          <a:srcRect/>
          <a:stretch/>
        </p:blipFill>
        <p:spPr>
          <a:xfrm>
            <a:off x="2272518" y="799671"/>
            <a:ext cx="7646964" cy="5258658"/>
          </a:xfrm>
          <a:prstGeom prst="rect">
            <a:avLst/>
          </a:prstGeom>
          <a:noFill/>
          <a:ln>
            <a:noFill/>
          </a:ln>
        </p:spPr>
      </p:pic>
      <p:sp>
        <p:nvSpPr>
          <p:cNvPr id="217" name="Google Shape;217;p17"/>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Crediti</a:t>
            </a:r>
            <a:endParaRPr/>
          </a:p>
        </p:txBody>
      </p:sp>
      <p:sp>
        <p:nvSpPr>
          <p:cNvPr id="218" name="Google Shape;218;p17"/>
          <p:cNvSpPr txBox="1"/>
          <p:nvPr/>
        </p:nvSpPr>
        <p:spPr>
          <a:xfrm>
            <a:off x="9396619" y="4177812"/>
            <a:ext cx="2142238" cy="1384995"/>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Risorse derivanti da FFO, contributi all’edilizia universitaria e fondi dei progetti PNRR destinati alla ricerca</a:t>
            </a:r>
            <a:endParaRPr sz="1400" b="0" i="0" u="none" strike="noStrike" cap="none">
              <a:solidFill>
                <a:srgbClr val="000000"/>
              </a:solidFill>
              <a:latin typeface="Arial"/>
              <a:ea typeface="Arial"/>
              <a:cs typeface="Arial"/>
              <a:sym typeface="Arial"/>
            </a:endParaRPr>
          </a:p>
        </p:txBody>
      </p:sp>
      <p:cxnSp>
        <p:nvCxnSpPr>
          <p:cNvPr id="219" name="Google Shape;219;p17"/>
          <p:cNvCxnSpPr/>
          <p:nvPr/>
        </p:nvCxnSpPr>
        <p:spPr>
          <a:xfrm rot="10800000" flipH="1">
            <a:off x="9046142" y="4870310"/>
            <a:ext cx="350476" cy="2"/>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774828" y="4933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dirty="0"/>
              <a:t>Attivo corrente</a:t>
            </a:r>
            <a:endParaRPr dirty="0"/>
          </a:p>
        </p:txBody>
      </p:sp>
      <p:graphicFrame>
        <p:nvGraphicFramePr>
          <p:cNvPr id="225" name="Google Shape;225;p18"/>
          <p:cNvGraphicFramePr/>
          <p:nvPr>
            <p:extLst>
              <p:ext uri="{D42A27DB-BD31-4B8C-83A1-F6EECF244321}">
                <p14:modId xmlns:p14="http://schemas.microsoft.com/office/powerpoint/2010/main" val="347973615"/>
              </p:ext>
            </p:extLst>
          </p:nvPr>
        </p:nvGraphicFramePr>
        <p:xfrm>
          <a:off x="766528" y="1458860"/>
          <a:ext cx="10642300" cy="821960"/>
        </p:xfrm>
        <a:graphic>
          <a:graphicData uri="http://schemas.openxmlformats.org/drawingml/2006/table">
            <a:tbl>
              <a:tblPr firstRow="1" bandRow="1">
                <a:noFill/>
                <a:tableStyleId>{B4B755C5-9BBD-4965-9BDD-B667AA3B368E}</a:tableStyleId>
              </a:tblPr>
              <a:tblGrid>
                <a:gridCol w="2660575">
                  <a:extLst>
                    <a:ext uri="{9D8B030D-6E8A-4147-A177-3AD203B41FA5}">
                      <a16:colId xmlns:a16="http://schemas.microsoft.com/office/drawing/2014/main" val="20000"/>
                    </a:ext>
                  </a:extLst>
                </a:gridCol>
                <a:gridCol w="2660575">
                  <a:extLst>
                    <a:ext uri="{9D8B030D-6E8A-4147-A177-3AD203B41FA5}">
                      <a16:colId xmlns:a16="http://schemas.microsoft.com/office/drawing/2014/main" val="20001"/>
                    </a:ext>
                  </a:extLst>
                </a:gridCol>
                <a:gridCol w="2660575">
                  <a:extLst>
                    <a:ext uri="{9D8B030D-6E8A-4147-A177-3AD203B41FA5}">
                      <a16:colId xmlns:a16="http://schemas.microsoft.com/office/drawing/2014/main" val="20002"/>
                    </a:ext>
                  </a:extLst>
                </a:gridCol>
                <a:gridCol w="2660575">
                  <a:extLst>
                    <a:ext uri="{9D8B030D-6E8A-4147-A177-3AD203B41FA5}">
                      <a16:colId xmlns:a16="http://schemas.microsoft.com/office/drawing/2014/main" val="20003"/>
                    </a:ext>
                  </a:extLst>
                </a:gridCol>
              </a:tblGrid>
              <a:tr h="329200">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Indice</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Modalità di calcolo</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Significato</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2023</a:t>
                      </a:r>
                      <a:endParaRPr sz="3600" u="none" strike="noStrike" cap="none">
                        <a:solidFill>
                          <a:schemeClr val="lt1"/>
                        </a:solidFill>
                      </a:endParaRPr>
                    </a:p>
                  </a:txBody>
                  <a:tcPr marL="63500" marR="63500" marT="63500" marB="63500"/>
                </a:tc>
                <a:extLst>
                  <a:ext uri="{0D108BD9-81ED-4DB2-BD59-A6C34878D82A}">
                    <a16:rowId xmlns:a16="http://schemas.microsoft.com/office/drawing/2014/main" val="10000"/>
                  </a:ext>
                </a:extLst>
              </a:tr>
              <a:tr h="4381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Indice di elasticità degli impieghi</a:t>
                      </a:r>
                      <a:endParaRPr sz="36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Attivo Corrente / Attivo netto</a:t>
                      </a:r>
                      <a:endParaRPr sz="36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Flessibilità nella struttura degli investimenti</a:t>
                      </a:r>
                      <a:endParaRPr sz="36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dirty="0">
                          <a:solidFill>
                            <a:srgbClr val="000000"/>
                          </a:solidFill>
                          <a:latin typeface="Rubik"/>
                          <a:ea typeface="Rubik"/>
                          <a:cs typeface="Rubik"/>
                          <a:sym typeface="Rubik"/>
                        </a:rPr>
                        <a:t>53,</a:t>
                      </a:r>
                      <a:r>
                        <a:rPr lang="it-IT" sz="1200" u="none" strike="noStrike" cap="none" dirty="0">
                          <a:solidFill>
                            <a:srgbClr val="000000"/>
                          </a:solidFill>
                          <a:latin typeface="Rubik"/>
                          <a:ea typeface="Rubik"/>
                          <a:cs typeface="Rubik"/>
                          <a:sym typeface="Rubik"/>
                        </a:rPr>
                        <a:t>10</a:t>
                      </a:r>
                      <a:r>
                        <a:rPr lang="it-IT" sz="1200" b="0" i="0" u="none" strike="noStrike" cap="none" dirty="0">
                          <a:solidFill>
                            <a:srgbClr val="000000"/>
                          </a:solidFill>
                          <a:latin typeface="Rubik"/>
                          <a:ea typeface="Rubik"/>
                          <a:cs typeface="Rubik"/>
                          <a:sym typeface="Rubik"/>
                        </a:rPr>
                        <a:t>%</a:t>
                      </a:r>
                      <a:endParaRPr sz="3600" u="none" strike="noStrike" cap="none" dirty="0"/>
                    </a:p>
                  </a:txBody>
                  <a:tcPr marL="63500" marR="63500" marT="63500" marB="63500"/>
                </a:tc>
                <a:extLst>
                  <a:ext uri="{0D108BD9-81ED-4DB2-BD59-A6C34878D82A}">
                    <a16:rowId xmlns:a16="http://schemas.microsoft.com/office/drawing/2014/main" val="10001"/>
                  </a:ext>
                </a:extLst>
              </a:tr>
            </a:tbl>
          </a:graphicData>
        </a:graphic>
      </p:graphicFrame>
      <p:sp>
        <p:nvSpPr>
          <p:cNvPr id="226" name="Google Shape;226;p18"/>
          <p:cNvSpPr txBox="1"/>
          <p:nvPr/>
        </p:nvSpPr>
        <p:spPr>
          <a:xfrm>
            <a:off x="766528" y="2688771"/>
            <a:ext cx="10642344" cy="28007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1" i="0" u="none" strike="noStrike" cap="none" dirty="0">
                <a:solidFill>
                  <a:srgbClr val="000000"/>
                </a:solidFill>
                <a:latin typeface="Rubik"/>
                <a:ea typeface="Rubik"/>
                <a:cs typeface="Rubik"/>
                <a:sym typeface="Rubik"/>
              </a:rPr>
              <a:t>Indice di elasticità degli impieghi</a:t>
            </a:r>
            <a:r>
              <a:rPr lang="it-IT" sz="1600" b="0" i="0" u="none" strike="noStrike" cap="none" dirty="0">
                <a:solidFill>
                  <a:srgbClr val="000000"/>
                </a:solidFill>
                <a:latin typeface="Rubik"/>
                <a:ea typeface="Rubik"/>
                <a:cs typeface="Rubik"/>
                <a:sym typeface="Rubik"/>
              </a:rPr>
              <a:t> - misura  il peso delle diverse componenti del capitale investito in ragione della loro attitudine a trasformarsi più o meno velocemente in forma liquida.  È bene considerare che gli atenei sono caratterizzati dal peso preponderante delle disponibilità liquide il cui utilizzo è però condizionato dal vincolo del fabbisogno e dalle finalità proprie dei finanziamenti a destinazione vincolata che in parte le hanno generate. Per </a:t>
            </a:r>
            <a:r>
              <a:rPr lang="it-IT" sz="1600" b="0" i="0" u="none" strike="noStrike" cap="none" dirty="0" err="1">
                <a:solidFill>
                  <a:srgbClr val="000000"/>
                </a:solidFill>
                <a:latin typeface="Rubik"/>
                <a:ea typeface="Rubik"/>
                <a:cs typeface="Rubik"/>
                <a:sym typeface="Rubik"/>
              </a:rPr>
              <a:t>UniBg</a:t>
            </a:r>
            <a:r>
              <a:rPr lang="it-IT" sz="1600" b="0" i="0" u="none" strike="noStrike" cap="none" dirty="0">
                <a:solidFill>
                  <a:srgbClr val="000000"/>
                </a:solidFill>
                <a:latin typeface="Rubik"/>
                <a:ea typeface="Rubik"/>
                <a:cs typeface="Rubik"/>
                <a:sym typeface="Rubik"/>
              </a:rPr>
              <a:t> le disponibilità liquide corrispondono all’83% dell’attivo corrente:</a:t>
            </a:r>
            <a:r>
              <a:rPr lang="it-IT" sz="1600" dirty="0">
                <a:latin typeface="Rubik"/>
                <a:ea typeface="Rubik"/>
                <a:cs typeface="Rubik"/>
                <a:sym typeface="Rubik"/>
              </a:rPr>
              <a:t> disponibilità liquide </a:t>
            </a:r>
            <a:r>
              <a:rPr lang="it-IT" sz="1600" b="0" i="0" u="none" strike="noStrike" cap="none" dirty="0">
                <a:solidFill>
                  <a:srgbClr val="000000"/>
                </a:solidFill>
                <a:latin typeface="Rubik"/>
                <a:ea typeface="Rubik"/>
                <a:cs typeface="Rubik"/>
                <a:sym typeface="Rubik"/>
              </a:rPr>
              <a:t>178,6€MIL / attivo corrente 214,4 €MIL ( </a:t>
            </a:r>
            <a:r>
              <a:rPr lang="it-IT" sz="1600" dirty="0">
                <a:latin typeface="Rubik"/>
                <a:ea typeface="Rubik"/>
                <a:cs typeface="Rubik"/>
                <a:sym typeface="Rubik"/>
              </a:rPr>
              <a:t>disponibilità liquide + crediti entro 12 mesi + risconti attivi su spese correnti).</a:t>
            </a:r>
            <a:endParaRPr sz="1600" b="0" i="0" u="none" strike="noStrike" cap="none" dirty="0">
              <a:solidFill>
                <a:schemeClr val="dk1"/>
              </a:solidFill>
              <a:latin typeface="Rubik"/>
              <a:ea typeface="Rubik"/>
              <a:cs typeface="Rubik"/>
              <a:sym typeface="Rubik"/>
            </a:endParaRPr>
          </a:p>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dirty="0">
                <a:solidFill>
                  <a:srgbClr val="000000"/>
                </a:solidFill>
                <a:latin typeface="Rubik"/>
                <a:ea typeface="Rubik"/>
                <a:cs typeface="Rubik"/>
                <a:sym typeface="Rubik"/>
              </a:rPr>
              <a:t>Contrariamente al significato che l’indice di elasticità degli impieghi assume nelle imprese, dove indica il grado di reattività finanziaria al mutare delle condizioni del mercato, per gli atenei misura il margine discrezionale relativo agli investimenti che non vengono finanziati da contributi esterni (53,10%) dal quale bisogna però escludere le disponibilità liquide vincolate.</a:t>
            </a:r>
            <a:endParaRPr sz="1600" b="0" i="0" u="none" strike="noStrike" cap="none" dirty="0">
              <a:solidFill>
                <a:schemeClr val="dk1"/>
              </a:solidFill>
              <a:latin typeface="Rubik"/>
              <a:ea typeface="Rubik"/>
              <a:cs typeface="Rubik"/>
              <a:sym typeface="Rubi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774828" y="406250"/>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Debiti</a:t>
            </a:r>
            <a:endParaRPr/>
          </a:p>
        </p:txBody>
      </p:sp>
      <p:pic>
        <p:nvPicPr>
          <p:cNvPr id="232" name="Google Shape;232;p19"/>
          <p:cNvPicPr preferRelativeResize="0"/>
          <p:nvPr/>
        </p:nvPicPr>
        <p:blipFill rotWithShape="1">
          <a:blip r:embed="rId3">
            <a:alphaModFix/>
          </a:blip>
          <a:srcRect/>
          <a:stretch/>
        </p:blipFill>
        <p:spPr>
          <a:xfrm>
            <a:off x="2688773" y="749790"/>
            <a:ext cx="7174330" cy="5358420"/>
          </a:xfrm>
          <a:prstGeom prst="rect">
            <a:avLst/>
          </a:prstGeom>
          <a:noFill/>
          <a:ln>
            <a:noFill/>
          </a:ln>
        </p:spPr>
      </p:pic>
      <p:sp>
        <p:nvSpPr>
          <p:cNvPr id="233" name="Google Shape;233;p19"/>
          <p:cNvSpPr txBox="1"/>
          <p:nvPr/>
        </p:nvSpPr>
        <p:spPr>
          <a:xfrm>
            <a:off x="8188304" y="4427049"/>
            <a:ext cx="3383209" cy="954107"/>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Riduzione dell’esposizione finanziaria dovuta al rimborso delle rate del mutuo contratto per l’acquisto della sede di Via dei Caniana</a:t>
            </a:r>
            <a:endParaRPr sz="1400" b="0" i="0" u="none" strike="noStrike" cap="none">
              <a:solidFill>
                <a:srgbClr val="000000"/>
              </a:solidFill>
              <a:latin typeface="Arial"/>
              <a:ea typeface="Arial"/>
              <a:cs typeface="Arial"/>
              <a:sym typeface="Arial"/>
            </a:endParaRPr>
          </a:p>
        </p:txBody>
      </p:sp>
      <p:cxnSp>
        <p:nvCxnSpPr>
          <p:cNvPr id="234" name="Google Shape;234;p19"/>
          <p:cNvCxnSpPr/>
          <p:nvPr/>
        </p:nvCxnSpPr>
        <p:spPr>
          <a:xfrm>
            <a:off x="7424057" y="5011825"/>
            <a:ext cx="764247"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Patrimonio netto</a:t>
            </a:r>
            <a:endParaRPr/>
          </a:p>
        </p:txBody>
      </p:sp>
      <p:graphicFrame>
        <p:nvGraphicFramePr>
          <p:cNvPr id="240" name="Google Shape;240;p20"/>
          <p:cNvGraphicFramePr/>
          <p:nvPr/>
        </p:nvGraphicFramePr>
        <p:xfrm>
          <a:off x="2291442" y="1088571"/>
          <a:ext cx="7609115" cy="46808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769217" y="569535"/>
            <a:ext cx="10642961" cy="52198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it-IT"/>
              <a:t>Indice</a:t>
            </a:r>
            <a:endParaRPr/>
          </a:p>
          <a:p>
            <a:pPr marL="0" lvl="0" indent="0" algn="l" rtl="0">
              <a:lnSpc>
                <a:spcPct val="90000"/>
              </a:lnSpc>
              <a:spcBef>
                <a:spcPts val="1000"/>
              </a:spcBef>
              <a:spcAft>
                <a:spcPts val="0"/>
              </a:spcAft>
              <a:buClr>
                <a:schemeClr val="dk1"/>
              </a:buClr>
              <a:buSzPts val="1800"/>
              <a:buNone/>
            </a:pPr>
            <a:endParaRPr/>
          </a:p>
        </p:txBody>
      </p:sp>
      <p:sp>
        <p:nvSpPr>
          <p:cNvPr id="102" name="Google Shape;102;p2"/>
          <p:cNvSpPr txBox="1"/>
          <p:nvPr/>
        </p:nvSpPr>
        <p:spPr>
          <a:xfrm>
            <a:off x="769217" y="1090386"/>
            <a:ext cx="10653600" cy="5062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it-IT" sz="1700" b="0" i="0" u="none" strike="noStrike" cap="none" dirty="0">
                <a:solidFill>
                  <a:schemeClr val="dk1"/>
                </a:solidFill>
                <a:latin typeface="Rubik"/>
                <a:ea typeface="Rubik"/>
                <a:cs typeface="Rubik"/>
                <a:sym typeface="Rubik"/>
              </a:rPr>
              <a:t>Analisi economica</a:t>
            </a:r>
            <a:endParaRPr sz="1700" b="0" i="0" u="none" strike="noStrike" cap="none" dirty="0">
              <a:solidFill>
                <a:srgbClr val="000000"/>
              </a:solidFill>
              <a:latin typeface="Rubik"/>
              <a:ea typeface="Rubik"/>
              <a:cs typeface="Rubik"/>
              <a:sym typeface="Rubik"/>
            </a:endParaRPr>
          </a:p>
          <a:p>
            <a:pPr marL="285750" marR="0" lvl="0"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Proventi</a:t>
            </a:r>
            <a:endParaRPr sz="1700" b="0" i="0" u="none" strike="noStrike" cap="none" dirty="0">
              <a:solidFill>
                <a:srgbClr val="000000"/>
              </a:solidFill>
              <a:latin typeface="Rubik"/>
              <a:ea typeface="Rubik"/>
              <a:cs typeface="Rubik"/>
              <a:sym typeface="Rubik"/>
            </a:endParaRPr>
          </a:p>
          <a:p>
            <a:pPr marL="742950" marR="0" lvl="1"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Proventi propri</a:t>
            </a:r>
            <a:endParaRPr sz="1700" b="0" i="0" u="none" strike="noStrike" cap="none" dirty="0">
              <a:solidFill>
                <a:srgbClr val="000000"/>
              </a:solidFill>
              <a:latin typeface="Rubik"/>
              <a:ea typeface="Rubik"/>
              <a:cs typeface="Rubik"/>
              <a:sym typeface="Rubik"/>
            </a:endParaRPr>
          </a:p>
          <a:p>
            <a:pPr marL="742950" marR="0" lvl="1"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Contributi</a:t>
            </a:r>
            <a:endParaRPr sz="1700" b="0" i="0" u="none" strike="noStrike" cap="none" dirty="0">
              <a:solidFill>
                <a:srgbClr val="000000"/>
              </a:solidFill>
              <a:latin typeface="Rubik"/>
              <a:ea typeface="Rubik"/>
              <a:cs typeface="Rubik"/>
              <a:sym typeface="Rubik"/>
            </a:endParaRPr>
          </a:p>
          <a:p>
            <a:pPr marL="285750" marR="0" lvl="0"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Costi operativi</a:t>
            </a:r>
            <a:endParaRPr sz="1700" b="0" i="0" u="none" strike="noStrike" cap="none" dirty="0">
              <a:solidFill>
                <a:srgbClr val="000000"/>
              </a:solidFill>
              <a:latin typeface="Rubik"/>
              <a:ea typeface="Rubik"/>
              <a:cs typeface="Rubik"/>
              <a:sym typeface="Rubik"/>
            </a:endParaRPr>
          </a:p>
          <a:p>
            <a:pPr marL="742950" marR="0" lvl="1"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Costi del personale</a:t>
            </a:r>
            <a:endParaRPr sz="1700" b="0" i="0" u="none" strike="noStrike" cap="none" dirty="0">
              <a:solidFill>
                <a:srgbClr val="000000"/>
              </a:solidFill>
              <a:latin typeface="Rubik"/>
              <a:ea typeface="Rubik"/>
              <a:cs typeface="Rubik"/>
              <a:sym typeface="Rubik"/>
            </a:endParaRPr>
          </a:p>
          <a:p>
            <a:pPr marL="742950" marR="0" lvl="1"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Costi della gestione corrente</a:t>
            </a:r>
            <a:endParaRPr sz="1700" b="0" i="0" u="none" strike="noStrike" cap="none" dirty="0">
              <a:solidFill>
                <a:srgbClr val="000000"/>
              </a:solidFill>
              <a:latin typeface="Rubik"/>
              <a:ea typeface="Rubik"/>
              <a:cs typeface="Rubik"/>
              <a:sym typeface="Rubik"/>
            </a:endParaRPr>
          </a:p>
          <a:p>
            <a:pPr marL="285750" marR="0" lvl="0"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Analisi dell’equilibrio economico</a:t>
            </a:r>
            <a:endParaRPr sz="1700" b="0" i="0" u="none" strike="noStrike" cap="none" dirty="0">
              <a:solidFill>
                <a:srgbClr val="000000"/>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700"/>
              <a:buFont typeface="Arial"/>
              <a:buNone/>
            </a:pPr>
            <a:r>
              <a:rPr lang="it-IT" sz="1700" b="0" i="0" u="none" strike="noStrike" cap="none" dirty="0">
                <a:solidFill>
                  <a:schemeClr val="dk1"/>
                </a:solidFill>
                <a:latin typeface="Rubik"/>
                <a:ea typeface="Rubik"/>
                <a:cs typeface="Rubik"/>
                <a:sym typeface="Rubik"/>
              </a:rPr>
              <a:t>Analisi patrimoniale</a:t>
            </a:r>
            <a:endParaRPr sz="1700" b="0" i="0" u="none" strike="noStrike" cap="none" dirty="0">
              <a:solidFill>
                <a:srgbClr val="000000"/>
              </a:solidFill>
              <a:latin typeface="Rubik"/>
              <a:ea typeface="Rubik"/>
              <a:cs typeface="Rubik"/>
              <a:sym typeface="Rubik"/>
            </a:endParaRPr>
          </a:p>
          <a:p>
            <a:pPr marL="285750" marR="0" lvl="0"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Immobilizzazioni </a:t>
            </a:r>
          </a:p>
          <a:p>
            <a:pPr marL="285750" marR="0" lvl="0" indent="-279400" algn="l" rtl="0">
              <a:lnSpc>
                <a:spcPct val="100000"/>
              </a:lnSpc>
              <a:spcBef>
                <a:spcPts val="0"/>
              </a:spcBef>
              <a:spcAft>
                <a:spcPts val="0"/>
              </a:spcAft>
              <a:buClr>
                <a:schemeClr val="dk1"/>
              </a:buClr>
              <a:buSzPts val="1700"/>
              <a:buFont typeface="Rubik"/>
              <a:buChar char="-"/>
            </a:pPr>
            <a:r>
              <a:rPr lang="it-IT" sz="1700" dirty="0">
                <a:solidFill>
                  <a:schemeClr val="dk1"/>
                </a:solidFill>
                <a:latin typeface="Rubik"/>
                <a:ea typeface="Rubik"/>
                <a:cs typeface="Rubik"/>
                <a:sym typeface="Rubik"/>
              </a:rPr>
              <a:t>Crediti</a:t>
            </a:r>
            <a:endParaRPr sz="1700" b="0" i="0" u="none" strike="noStrike" cap="none" dirty="0">
              <a:solidFill>
                <a:srgbClr val="000000"/>
              </a:solidFill>
              <a:latin typeface="Rubik"/>
              <a:ea typeface="Rubik"/>
              <a:cs typeface="Rubik"/>
              <a:sym typeface="Rubik"/>
            </a:endParaRPr>
          </a:p>
          <a:p>
            <a:pPr marL="285750" marR="0" lvl="0"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Attivo corrente</a:t>
            </a:r>
            <a:endParaRPr sz="1700" b="0" i="0" u="none" strike="noStrike" cap="none" dirty="0">
              <a:solidFill>
                <a:srgbClr val="000000"/>
              </a:solidFill>
              <a:latin typeface="Rubik"/>
              <a:ea typeface="Rubik"/>
              <a:cs typeface="Rubik"/>
              <a:sym typeface="Rubik"/>
            </a:endParaRPr>
          </a:p>
          <a:p>
            <a:pPr marL="285750" marR="0" lvl="0"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Debiti</a:t>
            </a:r>
            <a:endParaRPr sz="1700" b="0" i="0" u="none" strike="noStrike" cap="none" dirty="0">
              <a:solidFill>
                <a:srgbClr val="000000"/>
              </a:solidFill>
              <a:latin typeface="Rubik"/>
              <a:ea typeface="Rubik"/>
              <a:cs typeface="Rubik"/>
              <a:sym typeface="Rubik"/>
            </a:endParaRPr>
          </a:p>
          <a:p>
            <a:pPr marL="285750" marR="0" lvl="0"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Patrimonio netto</a:t>
            </a:r>
            <a:endParaRPr sz="1700" b="0" i="0" u="none" strike="noStrike" cap="none" dirty="0">
              <a:solidFill>
                <a:srgbClr val="000000"/>
              </a:solidFill>
              <a:latin typeface="Rubik"/>
              <a:ea typeface="Rubik"/>
              <a:cs typeface="Rubik"/>
              <a:sym typeface="Rubik"/>
            </a:endParaRPr>
          </a:p>
          <a:p>
            <a:pPr marL="285750" marR="0" lvl="0" indent="-279400" algn="l" rtl="0">
              <a:lnSpc>
                <a:spcPct val="100000"/>
              </a:lnSpc>
              <a:spcBef>
                <a:spcPts val="0"/>
              </a:spcBef>
              <a:spcAft>
                <a:spcPts val="0"/>
              </a:spcAft>
              <a:buClr>
                <a:schemeClr val="dk1"/>
              </a:buClr>
              <a:buSzPts val="1700"/>
              <a:buFont typeface="Rubik"/>
              <a:buChar char="-"/>
            </a:pPr>
            <a:r>
              <a:rPr lang="it-IT" sz="1700" b="0" i="0" u="none" strike="noStrike" cap="none" dirty="0">
                <a:solidFill>
                  <a:schemeClr val="dk1"/>
                </a:solidFill>
                <a:latin typeface="Rubik"/>
                <a:ea typeface="Rubik"/>
                <a:cs typeface="Rubik"/>
                <a:sym typeface="Rubik"/>
              </a:rPr>
              <a:t>Analisi dell’equilibrio patrimoniale</a:t>
            </a:r>
            <a:endParaRPr sz="1700" b="0" i="0" u="none" strike="noStrike" cap="none" dirty="0">
              <a:solidFill>
                <a:srgbClr val="000000"/>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700"/>
              <a:buFont typeface="Arial"/>
              <a:buNone/>
            </a:pPr>
            <a:r>
              <a:rPr lang="it-IT" sz="1700" b="0" i="0" u="none" strike="noStrike" cap="none" dirty="0">
                <a:solidFill>
                  <a:schemeClr val="dk1"/>
                </a:solidFill>
                <a:latin typeface="Rubik"/>
                <a:ea typeface="Rubik"/>
                <a:cs typeface="Rubik"/>
                <a:sym typeface="Rubik"/>
              </a:rPr>
              <a:t>Indicatori PROPER</a:t>
            </a:r>
            <a:endParaRPr sz="1700" b="0" i="0" u="none" strike="noStrike" cap="none" dirty="0">
              <a:solidFill>
                <a:srgbClr val="000000"/>
              </a:solidFill>
              <a:latin typeface="Rubik"/>
              <a:ea typeface="Rubik"/>
              <a:cs typeface="Rubik"/>
              <a:sym typeface="Rubik"/>
            </a:endParaRPr>
          </a:p>
          <a:p>
            <a:pPr marL="0" marR="0" lvl="0" indent="0" algn="l" rtl="0">
              <a:lnSpc>
                <a:spcPct val="100000"/>
              </a:lnSpc>
              <a:spcBef>
                <a:spcPts val="0"/>
              </a:spcBef>
              <a:spcAft>
                <a:spcPts val="0"/>
              </a:spcAft>
              <a:buClr>
                <a:srgbClr val="000000"/>
              </a:buClr>
              <a:buSzPts val="1700"/>
              <a:buFont typeface="Arial"/>
              <a:buNone/>
            </a:pPr>
            <a:r>
              <a:rPr lang="it-IT" sz="1700" b="0" i="0" u="none" strike="noStrike" cap="none" dirty="0">
                <a:solidFill>
                  <a:schemeClr val="dk1"/>
                </a:solidFill>
                <a:latin typeface="Rubik"/>
                <a:ea typeface="Rubik"/>
                <a:cs typeface="Rubik"/>
                <a:sym typeface="Rubik"/>
              </a:rPr>
              <a:t>Destinazione Patrimonio Netto</a:t>
            </a:r>
            <a:endParaRPr sz="1700" b="0" i="0" u="none" strike="noStrike" cap="none" dirty="0">
              <a:solidFill>
                <a:srgbClr val="000000"/>
              </a:solidFill>
              <a:latin typeface="Rubik"/>
              <a:ea typeface="Rubik"/>
              <a:cs typeface="Rubik"/>
              <a:sym typeface="Rubi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1"/>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Analisi dell’equilibrio patrimoniale</a:t>
            </a:r>
            <a:endParaRPr/>
          </a:p>
        </p:txBody>
      </p:sp>
      <p:graphicFrame>
        <p:nvGraphicFramePr>
          <p:cNvPr id="246" name="Google Shape;246;p21"/>
          <p:cNvGraphicFramePr/>
          <p:nvPr/>
        </p:nvGraphicFramePr>
        <p:xfrm>
          <a:off x="766528" y="1273624"/>
          <a:ext cx="10642300" cy="2412175"/>
        </p:xfrm>
        <a:graphic>
          <a:graphicData uri="http://schemas.openxmlformats.org/drawingml/2006/table">
            <a:tbl>
              <a:tblPr firstRow="1" bandRow="1">
                <a:noFill/>
                <a:tableStyleId>{B4B755C5-9BBD-4965-9BDD-B667AA3B368E}</a:tableStyleId>
              </a:tblPr>
              <a:tblGrid>
                <a:gridCol w="2660575">
                  <a:extLst>
                    <a:ext uri="{9D8B030D-6E8A-4147-A177-3AD203B41FA5}">
                      <a16:colId xmlns:a16="http://schemas.microsoft.com/office/drawing/2014/main" val="20000"/>
                    </a:ext>
                  </a:extLst>
                </a:gridCol>
                <a:gridCol w="2660575">
                  <a:extLst>
                    <a:ext uri="{9D8B030D-6E8A-4147-A177-3AD203B41FA5}">
                      <a16:colId xmlns:a16="http://schemas.microsoft.com/office/drawing/2014/main" val="20001"/>
                    </a:ext>
                  </a:extLst>
                </a:gridCol>
                <a:gridCol w="2660575">
                  <a:extLst>
                    <a:ext uri="{9D8B030D-6E8A-4147-A177-3AD203B41FA5}">
                      <a16:colId xmlns:a16="http://schemas.microsoft.com/office/drawing/2014/main" val="20002"/>
                    </a:ext>
                  </a:extLst>
                </a:gridCol>
                <a:gridCol w="2660575">
                  <a:extLst>
                    <a:ext uri="{9D8B030D-6E8A-4147-A177-3AD203B41FA5}">
                      <a16:colId xmlns:a16="http://schemas.microsoft.com/office/drawing/2014/main" val="20003"/>
                    </a:ext>
                  </a:extLst>
                </a:gridCol>
              </a:tblGrid>
              <a:tr h="3293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Indice</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Modalità di calcolo</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Significato</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2023</a:t>
                      </a:r>
                      <a:endParaRPr sz="3600" u="none" strike="noStrike" cap="none">
                        <a:solidFill>
                          <a:schemeClr val="lt1"/>
                        </a:solidFill>
                      </a:endParaRPr>
                    </a:p>
                  </a:txBody>
                  <a:tcPr marL="63500" marR="63500" marT="63500" marB="63500"/>
                </a:tc>
                <a:extLst>
                  <a:ext uri="{0D108BD9-81ED-4DB2-BD59-A6C34878D82A}">
                    <a16:rowId xmlns:a16="http://schemas.microsoft.com/office/drawing/2014/main" val="10000"/>
                  </a:ext>
                </a:extLst>
              </a:tr>
              <a:tr h="4381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Saldo finanziario strutturale </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Cassa + Titoli e altre attività finanziarie a</a:t>
                      </a:r>
                      <a:endParaRPr sz="1200" u="none" strike="noStrike" cap="none">
                        <a:latin typeface="Rubik"/>
                        <a:ea typeface="Rubik"/>
                        <a:cs typeface="Rubik"/>
                        <a:sym typeface="Rubik"/>
                      </a:endParaRPr>
                    </a:p>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breve + Crediti + Ratei e risconti attivi – Debiti – Fondi accantonamento per rischi e oneri - TFR - Ratei e risconti passivi (esclusi i Contributi agli investimenti)</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Equilibrio patrimoniale di lungo periodo</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rgbClr val="000000"/>
                          </a:solidFill>
                          <a:latin typeface="Rubik"/>
                          <a:ea typeface="Rubik"/>
                          <a:cs typeface="Rubik"/>
                          <a:sym typeface="Rubik"/>
                        </a:rPr>
                        <a:t>171.701,07</a:t>
                      </a:r>
                      <a:r>
                        <a:rPr lang="it-IT" sz="1200" b="0" i="0" u="none" strike="noStrike" cap="none">
                          <a:solidFill>
                            <a:srgbClr val="000000"/>
                          </a:solidFill>
                          <a:latin typeface="Rubik"/>
                          <a:ea typeface="Rubik"/>
                          <a:cs typeface="Rubik"/>
                          <a:sym typeface="Rubik"/>
                        </a:rPr>
                        <a:t> €/000</a:t>
                      </a:r>
                      <a:endParaRPr sz="1200" u="none" strike="noStrike" cap="none">
                        <a:latin typeface="Rubik"/>
                        <a:ea typeface="Rubik"/>
                        <a:cs typeface="Rubik"/>
                        <a:sym typeface="Rubik"/>
                      </a:endParaRPr>
                    </a:p>
                  </a:txBody>
                  <a:tcPr marL="63500" marR="63500" marT="63500" marB="63500"/>
                </a:tc>
                <a:extLst>
                  <a:ext uri="{0D108BD9-81ED-4DB2-BD59-A6C34878D82A}">
                    <a16:rowId xmlns:a16="http://schemas.microsoft.com/office/drawing/2014/main" val="10001"/>
                  </a:ext>
                </a:extLst>
              </a:tr>
              <a:tr h="4381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Copertura del PN vincolato </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Saldo finanziario strutturale - PN vincolato</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Equilibrio patrimoniale di lungo periodo</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rgbClr val="000000"/>
                          </a:solidFill>
                          <a:latin typeface="Rubik"/>
                          <a:ea typeface="Rubik"/>
                          <a:cs typeface="Rubik"/>
                          <a:sym typeface="Rubik"/>
                        </a:rPr>
                        <a:t>422,07 </a:t>
                      </a:r>
                      <a:r>
                        <a:rPr lang="it-IT" sz="1200" b="0" i="0" u="none" strike="noStrike" cap="none">
                          <a:solidFill>
                            <a:srgbClr val="000000"/>
                          </a:solidFill>
                          <a:latin typeface="Rubik"/>
                          <a:ea typeface="Rubik"/>
                          <a:cs typeface="Rubik"/>
                          <a:sym typeface="Rubik"/>
                        </a:rPr>
                        <a:t>€/000</a:t>
                      </a:r>
                      <a:endParaRPr sz="1200" u="none" strike="noStrike" cap="none">
                        <a:latin typeface="Rubik"/>
                        <a:ea typeface="Rubik"/>
                        <a:cs typeface="Rubik"/>
                        <a:sym typeface="Rubik"/>
                      </a:endParaRPr>
                    </a:p>
                  </a:txBody>
                  <a:tcPr marL="63500" marR="63500" marT="63500" marB="63500"/>
                </a:tc>
                <a:extLst>
                  <a:ext uri="{0D108BD9-81ED-4DB2-BD59-A6C34878D82A}">
                    <a16:rowId xmlns:a16="http://schemas.microsoft.com/office/drawing/2014/main" val="10002"/>
                  </a:ext>
                </a:extLst>
              </a:tr>
            </a:tbl>
          </a:graphicData>
        </a:graphic>
      </p:graphicFrame>
      <p:sp>
        <p:nvSpPr>
          <p:cNvPr id="247" name="Google Shape;247;p21"/>
          <p:cNvSpPr txBox="1"/>
          <p:nvPr/>
        </p:nvSpPr>
        <p:spPr>
          <a:xfrm>
            <a:off x="749928" y="3788226"/>
            <a:ext cx="10659000" cy="3016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1" i="0" u="none" strike="noStrike" cap="none">
                <a:solidFill>
                  <a:srgbClr val="000000"/>
                </a:solidFill>
                <a:latin typeface="Rubik"/>
                <a:ea typeface="Rubik"/>
                <a:cs typeface="Rubik"/>
                <a:sym typeface="Rubik"/>
              </a:rPr>
              <a:t>Saldo finanziario strutturale </a:t>
            </a:r>
            <a:r>
              <a:rPr lang="it-IT" sz="1600" b="0" i="0" u="none" strike="noStrike" cap="none">
                <a:solidFill>
                  <a:srgbClr val="000000"/>
                </a:solidFill>
                <a:latin typeface="Rubik"/>
                <a:ea typeface="Rubik"/>
                <a:cs typeface="Rubik"/>
                <a:sym typeface="Rubik"/>
              </a:rPr>
              <a:t>- misura la copertura degli impieghi a breve e medio termine con le fonti a breve e medio termine al fine di valutare l'equilibrio patrimoniale di lungo periodo. L’indicatore integra la valutazione di congruità tra impieghi e fonti di breve periodo con la considerazione delle quote a medio-lungo termine delle medesime attività e passività, in modo da determinare l’ammontare del saldo finanziario complessivo o strutturale. Tuttavia, è bene ricordare che gran parte delle disponibilità liquide sono sottoposte a vincolo.</a:t>
            </a:r>
            <a:endParaRPr sz="1600" b="0" i="0" u="none" strike="noStrike" cap="none">
              <a:solidFill>
                <a:schemeClr val="dk1"/>
              </a:solidFill>
              <a:latin typeface="Rubik"/>
              <a:ea typeface="Rubik"/>
              <a:cs typeface="Rubik"/>
              <a:sym typeface="Rubik"/>
            </a:endParaRPr>
          </a:p>
          <a:p>
            <a:pPr marL="0" marR="0" lvl="0" indent="0" algn="just" rtl="0">
              <a:lnSpc>
                <a:spcPct val="100000"/>
              </a:lnSpc>
              <a:spcBef>
                <a:spcPts val="2400"/>
              </a:spcBef>
              <a:spcAft>
                <a:spcPts val="0"/>
              </a:spcAft>
              <a:buClr>
                <a:srgbClr val="000000"/>
              </a:buClr>
              <a:buSzPts val="1600"/>
              <a:buFont typeface="Arial"/>
              <a:buNone/>
            </a:pPr>
            <a:r>
              <a:rPr lang="it-IT" sz="1600" b="1" i="0" u="none" strike="noStrike" cap="none">
                <a:solidFill>
                  <a:srgbClr val="000000"/>
                </a:solidFill>
                <a:latin typeface="Rubik"/>
                <a:ea typeface="Rubik"/>
                <a:cs typeface="Rubik"/>
                <a:sym typeface="Rubik"/>
              </a:rPr>
              <a:t>Copertura del PN vincolato -</a:t>
            </a:r>
            <a:r>
              <a:rPr lang="it-IT" sz="1600" b="0" i="0" u="none" strike="noStrike" cap="none">
                <a:solidFill>
                  <a:srgbClr val="000000"/>
                </a:solidFill>
                <a:latin typeface="Rubik"/>
                <a:ea typeface="Rubik"/>
                <a:cs typeface="Rubik"/>
                <a:sym typeface="Rubik"/>
              </a:rPr>
              <a:t> viene calcolato confrontando il saldo finanziario strutturale con il patrimonio netto vincolato. Il saldo positivo evidenzia la disponibilità di risorse in relazione al fabbisogno potenziale generato dalla volontà di realizzazione dei programmi di investimento e spesa previsti.</a:t>
            </a:r>
            <a:endParaRPr sz="1600" b="0" i="0" u="none" strike="noStrike" cap="none">
              <a:solidFill>
                <a:schemeClr val="dk1"/>
              </a:solidFill>
              <a:latin typeface="Rubik"/>
              <a:ea typeface="Rubik"/>
              <a:cs typeface="Rubik"/>
              <a:sym typeface="Rubik"/>
            </a:endParaRPr>
          </a:p>
          <a:p>
            <a:pPr marL="0" marR="0" lvl="0" indent="0" algn="l" rtl="0">
              <a:lnSpc>
                <a:spcPct val="100000"/>
              </a:lnSpc>
              <a:spcBef>
                <a:spcPts val="1200"/>
              </a:spcBef>
              <a:spcAft>
                <a:spcPts val="0"/>
              </a:spcAft>
              <a:buClr>
                <a:srgbClr val="000000"/>
              </a:buClr>
              <a:buSzPts val="1600"/>
              <a:buFont typeface="Arial"/>
              <a:buNone/>
            </a:pPr>
            <a:br>
              <a:rPr lang="it-IT" sz="1600" b="0" i="0" u="none" strike="noStrike" cap="none">
                <a:solidFill>
                  <a:schemeClr val="dk1"/>
                </a:solidFill>
                <a:latin typeface="Libre Franklin"/>
                <a:ea typeface="Libre Franklin"/>
                <a:cs typeface="Libre Franklin"/>
                <a:sym typeface="Libre Franklin"/>
              </a:rPr>
            </a:br>
            <a:endParaRPr sz="1600" b="0"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a:spLocks noGrp="1"/>
          </p:cNvSpPr>
          <p:nvPr>
            <p:ph type="title"/>
          </p:nvPr>
        </p:nvSpPr>
        <p:spPr>
          <a:xfrm>
            <a:off x="774828" y="4933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Indicatori PROPER</a:t>
            </a:r>
            <a:endParaRPr/>
          </a:p>
        </p:txBody>
      </p:sp>
      <p:pic>
        <p:nvPicPr>
          <p:cNvPr id="5" name="Immagine 4">
            <a:extLst>
              <a:ext uri="{FF2B5EF4-FFF2-40B4-BE49-F238E27FC236}">
                <a16:creationId xmlns:a16="http://schemas.microsoft.com/office/drawing/2014/main" id="{B9E65DE1-A4B0-4A76-A4DA-97FB13A694F5}"/>
              </a:ext>
            </a:extLst>
          </p:cNvPr>
          <p:cNvPicPr>
            <a:picLocks noChangeAspect="1"/>
          </p:cNvPicPr>
          <p:nvPr/>
        </p:nvPicPr>
        <p:blipFill>
          <a:blip r:embed="rId3"/>
          <a:stretch>
            <a:fillRect/>
          </a:stretch>
        </p:blipFill>
        <p:spPr>
          <a:xfrm>
            <a:off x="976044" y="1490050"/>
            <a:ext cx="9924837" cy="40168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5"/>
          <p:cNvSpPr txBox="1">
            <a:spLocks noGrp="1"/>
          </p:cNvSpPr>
          <p:nvPr>
            <p:ph type="title"/>
          </p:nvPr>
        </p:nvSpPr>
        <p:spPr>
          <a:xfrm>
            <a:off x="7709884" y="195382"/>
            <a:ext cx="2821127"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dirty="0"/>
              <a:t>Svincoli PN</a:t>
            </a:r>
            <a:endParaRPr dirty="0"/>
          </a:p>
        </p:txBody>
      </p:sp>
      <p:sp>
        <p:nvSpPr>
          <p:cNvPr id="274" name="Google Shape;274;p25"/>
          <p:cNvSpPr/>
          <p:nvPr/>
        </p:nvSpPr>
        <p:spPr>
          <a:xfrm>
            <a:off x="10038461" y="6041676"/>
            <a:ext cx="1304818" cy="3493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100" b="0" i="1" u="none" strike="noStrike" cap="none">
                <a:solidFill>
                  <a:srgbClr val="000000"/>
                </a:solidFill>
                <a:latin typeface="Rubik"/>
                <a:ea typeface="Rubik"/>
                <a:cs typeface="Rubik"/>
                <a:sym typeface="Rubik"/>
              </a:rPr>
              <a:t>Importi €/000 </a:t>
            </a:r>
            <a:endParaRPr sz="1100" b="0" i="1" u="none" strike="noStrike" cap="none">
              <a:solidFill>
                <a:schemeClr val="lt1"/>
              </a:solidFill>
              <a:latin typeface="Arial"/>
              <a:ea typeface="Arial"/>
              <a:cs typeface="Arial"/>
              <a:sym typeface="Arial"/>
            </a:endParaRPr>
          </a:p>
        </p:txBody>
      </p:sp>
      <p:sp>
        <p:nvSpPr>
          <p:cNvPr id="5" name="Google Shape;272;p25">
            <a:extLst>
              <a:ext uri="{FF2B5EF4-FFF2-40B4-BE49-F238E27FC236}">
                <a16:creationId xmlns:a16="http://schemas.microsoft.com/office/drawing/2014/main" id="{AFF97931-EE45-4E55-88B8-9DB107867C92}"/>
              </a:ext>
            </a:extLst>
          </p:cNvPr>
          <p:cNvSpPr txBox="1">
            <a:spLocks/>
          </p:cNvSpPr>
          <p:nvPr/>
        </p:nvSpPr>
        <p:spPr>
          <a:xfrm>
            <a:off x="1173809" y="195384"/>
            <a:ext cx="2821127" cy="99671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500"/>
              <a:buFont typeface="Rubik"/>
              <a:buNone/>
              <a:defRPr sz="3500" b="1"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dirty="0"/>
              <a:t>Vincoli PN</a:t>
            </a:r>
          </a:p>
        </p:txBody>
      </p:sp>
      <p:pic>
        <p:nvPicPr>
          <p:cNvPr id="6" name="Immagine 5">
            <a:extLst>
              <a:ext uri="{FF2B5EF4-FFF2-40B4-BE49-F238E27FC236}">
                <a16:creationId xmlns:a16="http://schemas.microsoft.com/office/drawing/2014/main" id="{9F3D04BD-5C9E-4C5C-86D7-BAAD046E5A6B}"/>
              </a:ext>
            </a:extLst>
          </p:cNvPr>
          <p:cNvPicPr>
            <a:picLocks noChangeAspect="1"/>
          </p:cNvPicPr>
          <p:nvPr/>
        </p:nvPicPr>
        <p:blipFill>
          <a:blip r:embed="rId3"/>
          <a:stretch>
            <a:fillRect/>
          </a:stretch>
        </p:blipFill>
        <p:spPr>
          <a:xfrm>
            <a:off x="743414" y="1358899"/>
            <a:ext cx="4273550" cy="2761037"/>
          </a:xfrm>
          <a:prstGeom prst="rect">
            <a:avLst/>
          </a:prstGeom>
        </p:spPr>
      </p:pic>
      <p:pic>
        <p:nvPicPr>
          <p:cNvPr id="7" name="Immagine 6">
            <a:extLst>
              <a:ext uri="{FF2B5EF4-FFF2-40B4-BE49-F238E27FC236}">
                <a16:creationId xmlns:a16="http://schemas.microsoft.com/office/drawing/2014/main" id="{B7956937-4ADB-438A-BD1C-4A9F46D5914B}"/>
              </a:ext>
            </a:extLst>
          </p:cNvPr>
          <p:cNvPicPr>
            <a:picLocks noChangeAspect="1"/>
          </p:cNvPicPr>
          <p:nvPr/>
        </p:nvPicPr>
        <p:blipFill>
          <a:blip r:embed="rId4"/>
          <a:stretch>
            <a:fillRect/>
          </a:stretch>
        </p:blipFill>
        <p:spPr>
          <a:xfrm>
            <a:off x="6655087" y="910904"/>
            <a:ext cx="4688192" cy="51307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3"/>
          <p:cNvSpPr txBox="1">
            <a:spLocks noGrp="1"/>
          </p:cNvSpPr>
          <p:nvPr>
            <p:ph type="title"/>
          </p:nvPr>
        </p:nvSpPr>
        <p:spPr>
          <a:xfrm>
            <a:off x="774828" y="4933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Destinazione PN</a:t>
            </a:r>
            <a:endParaRPr/>
          </a:p>
        </p:txBody>
      </p:sp>
      <p:pic>
        <p:nvPicPr>
          <p:cNvPr id="259" name="Google Shape;259;p23"/>
          <p:cNvPicPr preferRelativeResize="0"/>
          <p:nvPr/>
        </p:nvPicPr>
        <p:blipFill rotWithShape="1">
          <a:blip r:embed="rId3">
            <a:alphaModFix/>
          </a:blip>
          <a:srcRect/>
          <a:stretch/>
        </p:blipFill>
        <p:spPr>
          <a:xfrm>
            <a:off x="1150705" y="1258762"/>
            <a:ext cx="9606337" cy="4340475"/>
          </a:xfrm>
          <a:prstGeom prst="rect">
            <a:avLst/>
          </a:prstGeom>
          <a:noFill/>
          <a:ln>
            <a:noFill/>
          </a:ln>
        </p:spPr>
      </p:pic>
      <p:sp>
        <p:nvSpPr>
          <p:cNvPr id="260" name="Google Shape;260;p23"/>
          <p:cNvSpPr/>
          <p:nvPr/>
        </p:nvSpPr>
        <p:spPr>
          <a:xfrm>
            <a:off x="9852917" y="5712431"/>
            <a:ext cx="1304818" cy="3493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100" b="0" i="1" u="none" strike="noStrike" cap="none">
                <a:solidFill>
                  <a:srgbClr val="000000"/>
                </a:solidFill>
                <a:latin typeface="Rubik"/>
                <a:ea typeface="Rubik"/>
                <a:cs typeface="Rubik"/>
                <a:sym typeface="Rubik"/>
              </a:rPr>
              <a:t>Importi €/000 </a:t>
            </a:r>
            <a:endParaRPr sz="1100" b="0" i="1"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3"/>
          <p:cNvSpPr txBox="1">
            <a:spLocks noGrp="1"/>
          </p:cNvSpPr>
          <p:nvPr>
            <p:ph type="title"/>
          </p:nvPr>
        </p:nvSpPr>
        <p:spPr>
          <a:xfrm>
            <a:off x="774828" y="493335"/>
            <a:ext cx="10650644" cy="99671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500"/>
              <a:buFont typeface="Rubik"/>
              <a:buNone/>
            </a:pPr>
            <a:r>
              <a:rPr lang="it-IT" dirty="0"/>
              <a:t>Proposta destinazione utile e ridefinizione dei fondi di PN</a:t>
            </a:r>
            <a:endParaRPr dirty="0"/>
          </a:p>
        </p:txBody>
      </p:sp>
      <p:sp>
        <p:nvSpPr>
          <p:cNvPr id="260" name="Google Shape;260;p23"/>
          <p:cNvSpPr/>
          <p:nvPr/>
        </p:nvSpPr>
        <p:spPr>
          <a:xfrm>
            <a:off x="9852917" y="5712431"/>
            <a:ext cx="1304818" cy="3493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it-IT" sz="1100" b="0" i="1" u="none" strike="noStrike" cap="none">
                <a:solidFill>
                  <a:srgbClr val="000000"/>
                </a:solidFill>
                <a:latin typeface="Rubik"/>
                <a:ea typeface="Rubik"/>
                <a:cs typeface="Rubik"/>
                <a:sym typeface="Rubik"/>
              </a:rPr>
              <a:t>Importi €/000 </a:t>
            </a:r>
            <a:endParaRPr sz="1100" b="0" i="1" u="none" strike="noStrike" cap="none">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0A87C094-79F3-487E-A929-682D1434701A}"/>
              </a:ext>
            </a:extLst>
          </p:cNvPr>
          <p:cNvPicPr>
            <a:picLocks noChangeAspect="1"/>
          </p:cNvPicPr>
          <p:nvPr/>
        </p:nvPicPr>
        <p:blipFill>
          <a:blip r:embed="rId3"/>
          <a:stretch>
            <a:fillRect/>
          </a:stretch>
        </p:blipFill>
        <p:spPr>
          <a:xfrm>
            <a:off x="1335640" y="1490049"/>
            <a:ext cx="9113178" cy="4304575"/>
          </a:xfrm>
          <a:prstGeom prst="rect">
            <a:avLst/>
          </a:prstGeom>
        </p:spPr>
      </p:pic>
    </p:spTree>
    <p:extLst>
      <p:ext uri="{BB962C8B-B14F-4D97-AF65-F5344CB8AC3E}">
        <p14:creationId xmlns:p14="http://schemas.microsoft.com/office/powerpoint/2010/main" val="210626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774828" y="4933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Analisi economica</a:t>
            </a:r>
            <a:endParaRPr/>
          </a:p>
        </p:txBody>
      </p:sp>
      <p:graphicFrame>
        <p:nvGraphicFramePr>
          <p:cNvPr id="108" name="Google Shape;108;p3"/>
          <p:cNvGraphicFramePr/>
          <p:nvPr/>
        </p:nvGraphicFramePr>
        <p:xfrm>
          <a:off x="766528" y="1198638"/>
          <a:ext cx="10642375" cy="4832805"/>
        </p:xfrm>
        <a:graphic>
          <a:graphicData uri="http://schemas.openxmlformats.org/drawingml/2006/table">
            <a:tbl>
              <a:tblPr firstRow="1" bandRow="1">
                <a:noFill/>
                <a:tableStyleId>{B4B755C5-9BBD-4965-9BDD-B667AA3B368E}</a:tableStyleId>
              </a:tblPr>
              <a:tblGrid>
                <a:gridCol w="2128475">
                  <a:extLst>
                    <a:ext uri="{9D8B030D-6E8A-4147-A177-3AD203B41FA5}">
                      <a16:colId xmlns:a16="http://schemas.microsoft.com/office/drawing/2014/main" val="20000"/>
                    </a:ext>
                  </a:extLst>
                </a:gridCol>
                <a:gridCol w="2128475">
                  <a:extLst>
                    <a:ext uri="{9D8B030D-6E8A-4147-A177-3AD203B41FA5}">
                      <a16:colId xmlns:a16="http://schemas.microsoft.com/office/drawing/2014/main" val="20001"/>
                    </a:ext>
                  </a:extLst>
                </a:gridCol>
                <a:gridCol w="2128475">
                  <a:extLst>
                    <a:ext uri="{9D8B030D-6E8A-4147-A177-3AD203B41FA5}">
                      <a16:colId xmlns:a16="http://schemas.microsoft.com/office/drawing/2014/main" val="20002"/>
                    </a:ext>
                  </a:extLst>
                </a:gridCol>
                <a:gridCol w="2128475">
                  <a:extLst>
                    <a:ext uri="{9D8B030D-6E8A-4147-A177-3AD203B41FA5}">
                      <a16:colId xmlns:a16="http://schemas.microsoft.com/office/drawing/2014/main" val="20003"/>
                    </a:ext>
                  </a:extLst>
                </a:gridCol>
                <a:gridCol w="212847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Conto economico</a:t>
                      </a:r>
                      <a:endParaRPr sz="1400" u="none" strike="noStrike" cap="none"/>
                    </a:p>
                  </a:txBody>
                  <a:tcPr marL="19050" marR="19050" marT="0" marB="0" anchor="ctr"/>
                </a:tc>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Saldo al 31/12/2023 [€/000]</a:t>
                      </a:r>
                      <a:endParaRPr sz="1400" u="none" strike="noStrike" cap="none"/>
                    </a:p>
                  </a:txBody>
                  <a:tcPr marL="19050" marR="19050" marT="0" marB="0" anchor="ctr"/>
                </a:tc>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Saldo al 31/12/2022 [€/000]</a:t>
                      </a:r>
                      <a:endParaRPr sz="1400" u="none" strike="noStrike" cap="none"/>
                    </a:p>
                  </a:txBody>
                  <a:tcPr marL="19050" marR="19050" marT="0" marB="0" anchor="ctr"/>
                </a:tc>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Variazione </a:t>
                      </a:r>
                      <a:br>
                        <a:rPr lang="it-IT" sz="900" b="1" u="none" strike="noStrike" cap="none">
                          <a:latin typeface="Rubik"/>
                          <a:ea typeface="Rubik"/>
                          <a:cs typeface="Rubik"/>
                          <a:sym typeface="Rubik"/>
                        </a:rPr>
                      </a:br>
                      <a:r>
                        <a:rPr lang="it-IT" sz="900" b="1" u="none" strike="noStrike" cap="none">
                          <a:latin typeface="Rubik"/>
                          <a:ea typeface="Rubik"/>
                          <a:cs typeface="Rubik"/>
                          <a:sym typeface="Rubik"/>
                        </a:rPr>
                        <a:t>assoluta</a:t>
                      </a:r>
                      <a:endParaRPr sz="1400" u="none" strike="noStrike" cap="none"/>
                    </a:p>
                  </a:txBody>
                  <a:tcPr marL="19050" marR="19050" marT="0" marB="0" anchor="ctr"/>
                </a:tc>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Variazione percentuale</a:t>
                      </a:r>
                      <a:endParaRPr sz="1400" u="none" strike="noStrike" cap="none"/>
                    </a:p>
                  </a:txBody>
                  <a:tcPr marL="19050" marR="19050" marT="0" marB="0" anchor="ctr"/>
                </a:tc>
                <a:extLst>
                  <a:ext uri="{0D108BD9-81ED-4DB2-BD59-A6C34878D82A}">
                    <a16:rowId xmlns:a16="http://schemas.microsoft.com/office/drawing/2014/main" val="10000"/>
                  </a:ext>
                </a:extLst>
              </a:tr>
              <a:tr h="291975">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A) PROVENTI OPERATIVI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€ 124.906</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€ 115.700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€ 9.206</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7,96%</a:t>
                      </a:r>
                      <a:endParaRPr sz="1400" u="none" strike="noStrike" cap="none"/>
                    </a:p>
                  </a:txBody>
                  <a:tcPr marL="19050" marR="19050" marT="0" marB="0" anchor="ctr"/>
                </a:tc>
                <a:extLst>
                  <a:ext uri="{0D108BD9-81ED-4DB2-BD59-A6C34878D82A}">
                    <a16:rowId xmlns:a16="http://schemas.microsoft.com/office/drawing/2014/main" val="10001"/>
                  </a:ext>
                </a:extLst>
              </a:tr>
              <a:tr h="27215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I. PROVENTI PROPRI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€ 24.283</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€ 24.280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€ 3</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0,01%</a:t>
                      </a:r>
                      <a:endParaRPr sz="1400" u="none" strike="noStrike" cap="none"/>
                    </a:p>
                  </a:txBody>
                  <a:tcPr marL="19050" marR="19050" marT="0" marB="0" anchor="ctr"/>
                </a:tc>
                <a:extLst>
                  <a:ext uri="{0D108BD9-81ED-4DB2-BD59-A6C34878D82A}">
                    <a16:rowId xmlns:a16="http://schemas.microsoft.com/office/drawing/2014/main" val="10002"/>
                  </a:ext>
                </a:extLst>
              </a:tr>
              <a:tr h="2748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II. CONTRIBUTI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€ 90.668</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€ 81.751</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€ 8.917</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10,91%</a:t>
                      </a:r>
                      <a:endParaRPr sz="1400" u="none" strike="noStrike" cap="none"/>
                    </a:p>
                  </a:txBody>
                  <a:tcPr marL="19050" marR="19050" marT="0" marB="0"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IV. PROVENTI PER GESTIONE DIRETTA INTERVENTI PER IL DIRITTO ALLO STUDIO</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€ 7.610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€ 7.428</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€ 182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2,45%</a:t>
                      </a:r>
                      <a:endParaRPr sz="1400" u="none" strike="noStrike" cap="none"/>
                    </a:p>
                  </a:txBody>
                  <a:tcPr marL="19050" marR="19050" marT="0" marB="0" anchor="ctr"/>
                </a:tc>
                <a:extLst>
                  <a:ext uri="{0D108BD9-81ED-4DB2-BD59-A6C34878D82A}">
                    <a16:rowId xmlns:a16="http://schemas.microsoft.com/office/drawing/2014/main" val="10004"/>
                  </a:ext>
                </a:extLst>
              </a:tr>
              <a:tr h="24167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V. ALTRI PROVENTI E RICAVI DIVERSI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€ 2.344</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€ 2.241</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€ 103</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4,61%</a:t>
                      </a:r>
                      <a:endParaRPr sz="1400" u="none" strike="noStrike" cap="none"/>
                    </a:p>
                  </a:txBody>
                  <a:tcPr marL="19050" marR="19050" marT="0" marB="0" anchor="ctr"/>
                </a:tc>
                <a:extLst>
                  <a:ext uri="{0D108BD9-81ED-4DB2-BD59-A6C34878D82A}">
                    <a16:rowId xmlns:a16="http://schemas.microsoft.com/office/drawing/2014/main" val="10005"/>
                  </a:ext>
                </a:extLst>
              </a:tr>
              <a:tr h="236825">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B) COSTI OPERATIVI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€ 96.327</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€ 86.701</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€ 9.626</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11,10%</a:t>
                      </a:r>
                      <a:endParaRPr sz="1400" u="none" strike="noStrike" cap="none"/>
                    </a:p>
                  </a:txBody>
                  <a:tcPr marL="19050" marR="19050" marT="0" marB="0" anchor="ctr"/>
                </a:tc>
                <a:extLst>
                  <a:ext uri="{0D108BD9-81ED-4DB2-BD59-A6C34878D82A}">
                    <a16:rowId xmlns:a16="http://schemas.microsoft.com/office/drawing/2014/main" val="10006"/>
                  </a:ext>
                </a:extLst>
              </a:tr>
              <a:tr h="25037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VIII. COSTI DEL PERSONALE</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€ 60.202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€ 54.810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€ 5.392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9,84%</a:t>
                      </a:r>
                      <a:endParaRPr sz="1400" u="none" strike="noStrike" cap="none"/>
                    </a:p>
                  </a:txBody>
                  <a:tcPr marL="19050" marR="19050" marT="0" marB="0" anchor="ctr"/>
                </a:tc>
                <a:extLst>
                  <a:ext uri="{0D108BD9-81ED-4DB2-BD59-A6C34878D82A}">
                    <a16:rowId xmlns:a16="http://schemas.microsoft.com/office/drawing/2014/main" val="10007"/>
                  </a:ext>
                </a:extLst>
              </a:tr>
              <a:tr h="2068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IX. COSTI DELLA GESTIONE CORRENTE</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€ 31.962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€ 26.259</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€ 5.703</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21,72%</a:t>
                      </a:r>
                      <a:endParaRPr sz="1400" u="none" strike="noStrike" cap="none"/>
                    </a:p>
                  </a:txBody>
                  <a:tcPr marL="19050" marR="19050" marT="0" marB="0" anchor="ctr"/>
                </a:tc>
                <a:extLst>
                  <a:ext uri="{0D108BD9-81ED-4DB2-BD59-A6C34878D82A}">
                    <a16:rowId xmlns:a16="http://schemas.microsoft.com/office/drawing/2014/main" val="10008"/>
                  </a:ext>
                </a:extLst>
              </a:tr>
              <a:tr h="27215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X. AMMORTAMENTI E SVALUTAZIONI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€ 3.284</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€ 2.770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€ 514</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18,54%</a:t>
                      </a:r>
                      <a:endParaRPr sz="1400" u="none" strike="noStrike" cap="none"/>
                    </a:p>
                  </a:txBody>
                  <a:tcPr marL="19050" marR="19050" marT="0" marB="0" anchor="ctr"/>
                </a:tc>
                <a:extLst>
                  <a:ext uri="{0D108BD9-81ED-4DB2-BD59-A6C34878D82A}">
                    <a16:rowId xmlns:a16="http://schemas.microsoft.com/office/drawing/2014/main" val="10009"/>
                  </a:ext>
                </a:extLst>
              </a:tr>
              <a:tr h="3048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XI. ACCANTONAMENTI PER RISCHI E ONERI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€ 421</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€ 2.002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-€ 1.581</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-78,98%</a:t>
                      </a:r>
                      <a:endParaRPr sz="1400" u="none" strike="noStrike" cap="none"/>
                    </a:p>
                  </a:txBody>
                  <a:tcPr marL="19050" marR="19050" marT="0" marB="0" anchor="ctr"/>
                </a:tc>
                <a:extLst>
                  <a:ext uri="{0D108BD9-81ED-4DB2-BD59-A6C34878D82A}">
                    <a16:rowId xmlns:a16="http://schemas.microsoft.com/office/drawing/2014/main" val="10010"/>
                  </a:ext>
                </a:extLst>
              </a:tr>
              <a:tr h="27215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XII. ONERI DIVERSI DI GESTIONE</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u="none" strike="noStrike" cap="none">
                          <a:latin typeface="Rubik"/>
                          <a:ea typeface="Rubik"/>
                          <a:cs typeface="Rubik"/>
                          <a:sym typeface="Rubik"/>
                        </a:rPr>
                        <a:t>€ 458</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860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-€ 402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-46,72%</a:t>
                      </a:r>
                      <a:endParaRPr sz="1400" u="none" strike="noStrike" cap="none"/>
                    </a:p>
                  </a:txBody>
                  <a:tcPr marL="19050" marR="19050" marT="0" marB="0" anchor="ctr"/>
                </a:tc>
                <a:extLst>
                  <a:ext uri="{0D108BD9-81ED-4DB2-BD59-A6C34878D82A}">
                    <a16:rowId xmlns:a16="http://schemas.microsoft.com/office/drawing/2014/main" val="10011"/>
                  </a:ext>
                </a:extLst>
              </a:tr>
              <a:tr h="315675">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DIFFERENZA TRA PROVENTI E COSTI OPERATIVI (A - B)</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€ 28.579</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€ 28.999</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-€ 420</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-1,45%</a:t>
                      </a:r>
                      <a:endParaRPr sz="1400" u="none" strike="noStrike" cap="none"/>
                    </a:p>
                  </a:txBody>
                  <a:tcPr marL="19050" marR="19050" marT="0" marB="0" anchor="ctr"/>
                </a:tc>
                <a:extLst>
                  <a:ext uri="{0D108BD9-81ED-4DB2-BD59-A6C34878D82A}">
                    <a16:rowId xmlns:a16="http://schemas.microsoft.com/office/drawing/2014/main" val="10012"/>
                  </a:ext>
                </a:extLst>
              </a:tr>
              <a:tr h="26997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C) PROVENTI E ONERI FINANZIARI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-€ 185</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-221</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€ 35</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16,02%</a:t>
                      </a:r>
                      <a:endParaRPr sz="1400" u="none" strike="noStrike" cap="none"/>
                    </a:p>
                  </a:txBody>
                  <a:tcPr marL="19050" marR="19050" marT="0" marB="0" anchor="ctr"/>
                </a:tc>
                <a:extLst>
                  <a:ext uri="{0D108BD9-81ED-4DB2-BD59-A6C34878D82A}">
                    <a16:rowId xmlns:a16="http://schemas.microsoft.com/office/drawing/2014/main" val="10013"/>
                  </a:ext>
                </a:extLst>
              </a:tr>
              <a:tr h="2801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E) PROVENTI E ONERI STRAORDINARI</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-€ 61</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-212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€ 152</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71,48%</a:t>
                      </a:r>
                      <a:endParaRPr sz="1400" u="none" strike="noStrike" cap="none"/>
                    </a:p>
                  </a:txBody>
                  <a:tcPr marL="19050" marR="19050" marT="0" marB="0" anchor="ctr"/>
                </a:tc>
                <a:extLst>
                  <a:ext uri="{0D108BD9-81ED-4DB2-BD59-A6C34878D82A}">
                    <a16:rowId xmlns:a16="http://schemas.microsoft.com/office/drawing/2014/main" val="10014"/>
                  </a:ext>
                </a:extLst>
              </a:tr>
              <a:tr h="37085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F) IMPOSTE SUL REDDITO DELL'ESERCIZIO</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€ 3.479</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€ 3.278</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€ 201</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0" u="none" strike="noStrike" cap="none">
                          <a:latin typeface="Rubik"/>
                          <a:ea typeface="Rubik"/>
                          <a:cs typeface="Rubik"/>
                          <a:sym typeface="Rubik"/>
                        </a:rPr>
                        <a:t>6,13%</a:t>
                      </a:r>
                      <a:endParaRPr sz="1400" u="none" strike="noStrike" cap="none"/>
                    </a:p>
                  </a:txBody>
                  <a:tcPr marL="19050" marR="19050" marT="0" marB="0" anchor="ctr"/>
                </a:tc>
                <a:extLst>
                  <a:ext uri="{0D108BD9-81ED-4DB2-BD59-A6C34878D82A}">
                    <a16:rowId xmlns:a16="http://schemas.microsoft.com/office/drawing/2014/main" val="10015"/>
                  </a:ext>
                </a:extLst>
              </a:tr>
              <a:tr h="190125">
                <a:tc>
                  <a:txBody>
                    <a:bodyPr/>
                    <a:lstStyle/>
                    <a:p>
                      <a:pPr marL="0" marR="0" lvl="0" indent="0" algn="l"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RISULTATO DELL'ESERCIZIO</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€ 24.854</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€ 25.287</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-€ 434</a:t>
                      </a:r>
                      <a:endParaRPr sz="1400" u="none" strike="noStrike" cap="none"/>
                    </a:p>
                  </a:txBody>
                  <a:tcPr marL="19050" marR="19050" marT="0" marB="0" anchor="ctr"/>
                </a:tc>
                <a:tc>
                  <a:txBody>
                    <a:bodyPr/>
                    <a:lstStyle/>
                    <a:p>
                      <a:pPr marL="0" marR="0" lvl="0" indent="0" algn="r" rtl="0">
                        <a:lnSpc>
                          <a:spcPct val="100000"/>
                        </a:lnSpc>
                        <a:spcBef>
                          <a:spcPts val="0"/>
                        </a:spcBef>
                        <a:spcAft>
                          <a:spcPts val="0"/>
                        </a:spcAft>
                        <a:buClr>
                          <a:srgbClr val="000000"/>
                        </a:buClr>
                        <a:buSzPts val="900"/>
                        <a:buFont typeface="Arial"/>
                        <a:buNone/>
                      </a:pPr>
                      <a:r>
                        <a:rPr lang="it-IT" sz="900" b="1" u="none" strike="noStrike" cap="none">
                          <a:latin typeface="Rubik"/>
                          <a:ea typeface="Rubik"/>
                          <a:cs typeface="Rubik"/>
                          <a:sym typeface="Rubik"/>
                        </a:rPr>
                        <a:t>-1,72%</a:t>
                      </a:r>
                      <a:endParaRPr sz="1400" u="none" strike="noStrike" cap="none"/>
                    </a:p>
                  </a:txBody>
                  <a:tcPr marL="19050" marR="19050" marT="0"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Proventi</a:t>
            </a:r>
            <a:endParaRPr/>
          </a:p>
        </p:txBody>
      </p:sp>
      <p:graphicFrame>
        <p:nvGraphicFramePr>
          <p:cNvPr id="114" name="Google Shape;114;p4" title="Grafico"/>
          <p:cNvGraphicFramePr/>
          <p:nvPr/>
        </p:nvGraphicFramePr>
        <p:xfrm>
          <a:off x="3331028" y="747967"/>
          <a:ext cx="8262257" cy="53620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5"/>
          <p:cNvPicPr preferRelativeResize="0"/>
          <p:nvPr/>
        </p:nvPicPr>
        <p:blipFill rotWithShape="1">
          <a:blip r:embed="rId3">
            <a:alphaModFix/>
          </a:blip>
          <a:srcRect/>
          <a:stretch/>
        </p:blipFill>
        <p:spPr>
          <a:xfrm>
            <a:off x="3413690" y="752205"/>
            <a:ext cx="5364619" cy="3384469"/>
          </a:xfrm>
          <a:prstGeom prst="rect">
            <a:avLst/>
          </a:prstGeom>
          <a:noFill/>
          <a:ln>
            <a:noFill/>
          </a:ln>
        </p:spPr>
      </p:pic>
      <p:sp>
        <p:nvSpPr>
          <p:cNvPr id="120" name="Google Shape;120;p5"/>
          <p:cNvSpPr txBox="1"/>
          <p:nvPr/>
        </p:nvSpPr>
        <p:spPr>
          <a:xfrm>
            <a:off x="8745651" y="2259449"/>
            <a:ext cx="2275114" cy="1169551"/>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Effetto combinato della diminuzione del numero di studenti e dell’allargamento della no-tax area</a:t>
            </a:r>
            <a:endParaRPr sz="1400" b="0" i="0" u="none" strike="noStrike" cap="none">
              <a:solidFill>
                <a:schemeClr val="dk1"/>
              </a:solidFill>
              <a:latin typeface="Libre Franklin"/>
              <a:ea typeface="Libre Franklin"/>
              <a:cs typeface="Libre Franklin"/>
              <a:sym typeface="Libre Franklin"/>
            </a:endParaRPr>
          </a:p>
        </p:txBody>
      </p:sp>
      <p:cxnSp>
        <p:nvCxnSpPr>
          <p:cNvPr id="121" name="Google Shape;121;p5"/>
          <p:cNvCxnSpPr/>
          <p:nvPr/>
        </p:nvCxnSpPr>
        <p:spPr>
          <a:xfrm>
            <a:off x="7918337" y="2844224"/>
            <a:ext cx="827314" cy="0"/>
          </a:xfrm>
          <a:prstGeom prst="straightConnector1">
            <a:avLst/>
          </a:prstGeom>
          <a:noFill/>
          <a:ln w="9525" cap="flat" cmpd="sng">
            <a:solidFill>
              <a:schemeClr val="accent1"/>
            </a:solidFill>
            <a:prstDash val="solid"/>
            <a:miter lim="800000"/>
            <a:headEnd type="none" w="sm" len="sm"/>
            <a:tailEnd type="triangle" w="med" len="med"/>
          </a:ln>
        </p:spPr>
      </p:cxnSp>
      <p:sp>
        <p:nvSpPr>
          <p:cNvPr id="122" name="Google Shape;122;p5"/>
          <p:cNvSpPr txBox="1"/>
          <p:nvPr/>
        </p:nvSpPr>
        <p:spPr>
          <a:xfrm>
            <a:off x="6770919" y="746573"/>
            <a:ext cx="2471057" cy="1169551"/>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Rubik"/>
                <a:ea typeface="Rubik"/>
                <a:cs typeface="Rubik"/>
                <a:sym typeface="Rubik"/>
              </a:rPr>
              <a:t>Aumento delle assegnazioni MUR – progetti PRIN, progetti PNRR e borse di dottorato con fondi PNRR</a:t>
            </a:r>
            <a:endParaRPr sz="1400" b="0" i="0" u="none" strike="noStrike" cap="none">
              <a:solidFill>
                <a:srgbClr val="000000"/>
              </a:solidFill>
              <a:latin typeface="Arial"/>
              <a:ea typeface="Arial"/>
              <a:cs typeface="Arial"/>
              <a:sym typeface="Arial"/>
            </a:endParaRPr>
          </a:p>
        </p:txBody>
      </p:sp>
      <p:cxnSp>
        <p:nvCxnSpPr>
          <p:cNvPr id="123" name="Google Shape;123;p5"/>
          <p:cNvCxnSpPr>
            <a:endCxn id="122" idx="1"/>
          </p:cNvCxnSpPr>
          <p:nvPr/>
        </p:nvCxnSpPr>
        <p:spPr>
          <a:xfrm>
            <a:off x="5954619" y="1331349"/>
            <a:ext cx="816300" cy="0"/>
          </a:xfrm>
          <a:prstGeom prst="straightConnector1">
            <a:avLst/>
          </a:prstGeom>
          <a:noFill/>
          <a:ln w="9525" cap="flat" cmpd="sng">
            <a:solidFill>
              <a:schemeClr val="accent1"/>
            </a:solidFill>
            <a:prstDash val="solid"/>
            <a:miter lim="800000"/>
            <a:headEnd type="none" w="sm" len="sm"/>
            <a:tailEnd type="triangle" w="med" len="med"/>
          </a:ln>
        </p:spPr>
      </p:cxnSp>
      <p:graphicFrame>
        <p:nvGraphicFramePr>
          <p:cNvPr id="124" name="Google Shape;124;p5"/>
          <p:cNvGraphicFramePr/>
          <p:nvPr/>
        </p:nvGraphicFramePr>
        <p:xfrm>
          <a:off x="774828" y="4175346"/>
          <a:ext cx="10650625" cy="1844040"/>
        </p:xfrm>
        <a:graphic>
          <a:graphicData uri="http://schemas.openxmlformats.org/drawingml/2006/table">
            <a:tbl>
              <a:tblPr firstRow="1" bandRow="1">
                <a:noFill/>
                <a:tableStyleId>{B4B755C5-9BBD-4965-9BDD-B667AA3B368E}</a:tableStyleId>
              </a:tblPr>
              <a:tblGrid>
                <a:gridCol w="2414675">
                  <a:extLst>
                    <a:ext uri="{9D8B030D-6E8A-4147-A177-3AD203B41FA5}">
                      <a16:colId xmlns:a16="http://schemas.microsoft.com/office/drawing/2014/main" val="20000"/>
                    </a:ext>
                  </a:extLst>
                </a:gridCol>
                <a:gridCol w="3646725">
                  <a:extLst>
                    <a:ext uri="{9D8B030D-6E8A-4147-A177-3AD203B41FA5}">
                      <a16:colId xmlns:a16="http://schemas.microsoft.com/office/drawing/2014/main" val="20001"/>
                    </a:ext>
                  </a:extLst>
                </a:gridCol>
                <a:gridCol w="2852050">
                  <a:extLst>
                    <a:ext uri="{9D8B030D-6E8A-4147-A177-3AD203B41FA5}">
                      <a16:colId xmlns:a16="http://schemas.microsoft.com/office/drawing/2014/main" val="20002"/>
                    </a:ext>
                  </a:extLst>
                </a:gridCol>
                <a:gridCol w="1737175">
                  <a:extLst>
                    <a:ext uri="{9D8B030D-6E8A-4147-A177-3AD203B41FA5}">
                      <a16:colId xmlns:a16="http://schemas.microsoft.com/office/drawing/2014/main" val="20003"/>
                    </a:ext>
                  </a:extLst>
                </a:gridCol>
              </a:tblGrid>
              <a:tr h="0">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Indice</a:t>
                      </a:r>
                      <a:endParaRPr sz="12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Modalità di calcolo</a:t>
                      </a:r>
                      <a:endParaRPr sz="12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Significato</a:t>
                      </a:r>
                      <a:endParaRPr sz="12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2023</a:t>
                      </a:r>
                      <a:endParaRPr sz="1200" u="none" strike="noStrike" cap="none">
                        <a:solidFill>
                          <a:schemeClr val="lt1"/>
                        </a:solidFill>
                      </a:endParaRPr>
                    </a:p>
                  </a:txBody>
                  <a:tcPr marL="63500" marR="63500" marT="63500" marB="63500"/>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Incidenza dei contributi studenteschi</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Proventi della didattica / Totale proventi operativi in conto esercizio</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Incidenza dei contributi studenteschi rispetto ai proventi operativi</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12,89%</a:t>
                      </a:r>
                      <a:endParaRPr sz="1200" u="none" strike="noStrike" cap="none"/>
                    </a:p>
                  </a:txBody>
                  <a:tcPr marL="63500" marR="63500" marT="63500" marB="63500"/>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Incidenza dei contributi della ricerca</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(Proventi da ricerche commissionate e trasferimento tecnologico + Proventi da Ricerche con finanziamenti competitivi – Trasferimenti a partner di progetti coordinati per la ricerca) / Proventi operativi in conto esercizio</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Incidenza dei contributi derivanti dalla ricerca rispetto ai proventi operativi</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5,11%</a:t>
                      </a:r>
                      <a:endParaRPr sz="1200" u="none" strike="noStrike" cap="none"/>
                    </a:p>
                  </a:txBody>
                  <a:tcPr marL="63500" marR="63500" marT="63500" marB="63500"/>
                </a:tc>
                <a:extLst>
                  <a:ext uri="{0D108BD9-81ED-4DB2-BD59-A6C34878D82A}">
                    <a16:rowId xmlns:a16="http://schemas.microsoft.com/office/drawing/2014/main" val="10002"/>
                  </a:ext>
                </a:extLst>
              </a:tr>
            </a:tbl>
          </a:graphicData>
        </a:graphic>
      </p:graphicFrame>
      <p:sp>
        <p:nvSpPr>
          <p:cNvPr id="125" name="Google Shape;125;p5"/>
          <p:cNvSpPr txBox="1">
            <a:spLocks noGrp="1"/>
          </p:cNvSpPr>
          <p:nvPr>
            <p:ph type="title"/>
          </p:nvPr>
        </p:nvSpPr>
        <p:spPr>
          <a:xfrm>
            <a:off x="774828" y="55865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Proventi propri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774828" y="557720"/>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Contributi</a:t>
            </a:r>
            <a:endParaRPr/>
          </a:p>
        </p:txBody>
      </p:sp>
      <p:graphicFrame>
        <p:nvGraphicFramePr>
          <p:cNvPr id="131" name="Google Shape;131;p6"/>
          <p:cNvGraphicFramePr/>
          <p:nvPr/>
        </p:nvGraphicFramePr>
        <p:xfrm>
          <a:off x="774828" y="5226031"/>
          <a:ext cx="10650600" cy="802640"/>
        </p:xfrm>
        <a:graphic>
          <a:graphicData uri="http://schemas.openxmlformats.org/drawingml/2006/table">
            <a:tbl>
              <a:tblPr firstRow="1" bandRow="1">
                <a:noFill/>
                <a:tableStyleId>{B4B755C5-9BBD-4965-9BDD-B667AA3B368E}</a:tableStyleId>
              </a:tblPr>
              <a:tblGrid>
                <a:gridCol w="2662650">
                  <a:extLst>
                    <a:ext uri="{9D8B030D-6E8A-4147-A177-3AD203B41FA5}">
                      <a16:colId xmlns:a16="http://schemas.microsoft.com/office/drawing/2014/main" val="20000"/>
                    </a:ext>
                  </a:extLst>
                </a:gridCol>
                <a:gridCol w="2662650">
                  <a:extLst>
                    <a:ext uri="{9D8B030D-6E8A-4147-A177-3AD203B41FA5}">
                      <a16:colId xmlns:a16="http://schemas.microsoft.com/office/drawing/2014/main" val="20001"/>
                    </a:ext>
                  </a:extLst>
                </a:gridCol>
                <a:gridCol w="2662650">
                  <a:extLst>
                    <a:ext uri="{9D8B030D-6E8A-4147-A177-3AD203B41FA5}">
                      <a16:colId xmlns:a16="http://schemas.microsoft.com/office/drawing/2014/main" val="20002"/>
                    </a:ext>
                  </a:extLst>
                </a:gridCol>
                <a:gridCol w="2662650">
                  <a:extLst>
                    <a:ext uri="{9D8B030D-6E8A-4147-A177-3AD203B41FA5}">
                      <a16:colId xmlns:a16="http://schemas.microsoft.com/office/drawing/2014/main" val="20003"/>
                    </a:ext>
                  </a:extLst>
                </a:gridCol>
              </a:tblGrid>
              <a:tr h="0">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Indice</a:t>
                      </a:r>
                      <a:endParaRPr sz="12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Modalità di calcolo</a:t>
                      </a:r>
                      <a:endParaRPr sz="12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Significato</a:t>
                      </a:r>
                      <a:endParaRPr sz="12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2023</a:t>
                      </a:r>
                      <a:endParaRPr sz="1200" u="none" strike="noStrike" cap="none">
                        <a:solidFill>
                          <a:schemeClr val="lt1"/>
                        </a:solidFill>
                      </a:endParaRPr>
                    </a:p>
                  </a:txBody>
                  <a:tcPr marL="63500" marR="63500" marT="63500" marB="63500"/>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Incidenza FFO su proventi</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Proventi da FFO / Proventi in conto esercizio</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Incidenza del FFO non vincolato rispetto ai proventi totali</a:t>
                      </a:r>
                      <a:endParaRPr sz="12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68,8</a:t>
                      </a:r>
                      <a:r>
                        <a:rPr lang="it-IT" sz="1200" u="none" strike="noStrike" cap="none">
                          <a:solidFill>
                            <a:srgbClr val="000000"/>
                          </a:solidFill>
                          <a:latin typeface="Rubik"/>
                          <a:ea typeface="Rubik"/>
                          <a:cs typeface="Rubik"/>
                          <a:sym typeface="Rubik"/>
                        </a:rPr>
                        <a:t>0</a:t>
                      </a:r>
                      <a:r>
                        <a:rPr lang="it-IT" sz="1200" b="0" i="0" u="none" strike="noStrike" cap="none">
                          <a:solidFill>
                            <a:srgbClr val="000000"/>
                          </a:solidFill>
                          <a:latin typeface="Rubik"/>
                          <a:ea typeface="Rubik"/>
                          <a:cs typeface="Rubik"/>
                          <a:sym typeface="Rubik"/>
                        </a:rPr>
                        <a:t>%</a:t>
                      </a:r>
                      <a:endParaRPr sz="1200" u="none" strike="noStrike" cap="none"/>
                    </a:p>
                  </a:txBody>
                  <a:tcPr marL="63500" marR="63500" marT="63500" marB="63500"/>
                </a:tc>
                <a:extLst>
                  <a:ext uri="{0D108BD9-81ED-4DB2-BD59-A6C34878D82A}">
                    <a16:rowId xmlns:a16="http://schemas.microsoft.com/office/drawing/2014/main" val="10001"/>
                  </a:ext>
                </a:extLst>
              </a:tr>
            </a:tbl>
          </a:graphicData>
        </a:graphic>
      </p:graphicFrame>
      <p:graphicFrame>
        <p:nvGraphicFramePr>
          <p:cNvPr id="132" name="Google Shape;132;p6"/>
          <p:cNvGraphicFramePr/>
          <p:nvPr/>
        </p:nvGraphicFramePr>
        <p:xfrm>
          <a:off x="3890962" y="915106"/>
          <a:ext cx="6646409" cy="41367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774828" y="558651"/>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Costi operativi</a:t>
            </a:r>
            <a:endParaRPr/>
          </a:p>
        </p:txBody>
      </p:sp>
      <p:graphicFrame>
        <p:nvGraphicFramePr>
          <p:cNvPr id="138" name="Google Shape;138;p7" title="Grafico"/>
          <p:cNvGraphicFramePr/>
          <p:nvPr/>
        </p:nvGraphicFramePr>
        <p:xfrm>
          <a:off x="2513243" y="764460"/>
          <a:ext cx="9744073" cy="53290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Costi del personale</a:t>
            </a:r>
            <a:endParaRPr/>
          </a:p>
        </p:txBody>
      </p:sp>
      <p:pic>
        <p:nvPicPr>
          <p:cNvPr id="144" name="Google Shape;144;p8"/>
          <p:cNvPicPr preferRelativeResize="0"/>
          <p:nvPr/>
        </p:nvPicPr>
        <p:blipFill rotWithShape="1">
          <a:blip r:embed="rId3">
            <a:alphaModFix/>
          </a:blip>
          <a:srcRect/>
          <a:stretch/>
        </p:blipFill>
        <p:spPr>
          <a:xfrm>
            <a:off x="2449286" y="1053472"/>
            <a:ext cx="7293428" cy="4751056"/>
          </a:xfrm>
          <a:prstGeom prst="rect">
            <a:avLst/>
          </a:prstGeom>
          <a:noFill/>
          <a:ln>
            <a:noFill/>
          </a:ln>
        </p:spPr>
      </p:pic>
      <p:sp>
        <p:nvSpPr>
          <p:cNvPr id="145" name="Google Shape;145;p8"/>
          <p:cNvSpPr txBox="1"/>
          <p:nvPr/>
        </p:nvSpPr>
        <p:spPr>
          <a:xfrm>
            <a:off x="9329062" y="2768016"/>
            <a:ext cx="2471057" cy="1815882"/>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Rubik"/>
                <a:ea typeface="Rubik"/>
                <a:cs typeface="Rubik"/>
                <a:sym typeface="Rubik"/>
              </a:rPr>
              <a:t>+41 </a:t>
            </a:r>
            <a:r>
              <a:rPr lang="it-IT" sz="1400" b="0" i="0" u="none" strike="noStrike" cap="none">
                <a:solidFill>
                  <a:srgbClr val="000000"/>
                </a:solidFill>
                <a:latin typeface="Rubik"/>
                <a:ea typeface="Rubik"/>
                <a:cs typeface="Rubik"/>
                <a:sym typeface="Rubik"/>
              </a:rPr>
              <a:t>(13 professori di I fascia e 28 professori di II fascia), di cui 7 nuovi assunti e 34 passaggi di ruolo</a:t>
            </a:r>
            <a:endParaRPr sz="1400" b="0" i="0" u="none" strike="noStrike" cap="none">
              <a:solidFill>
                <a:srgbClr val="000000"/>
              </a:solidFill>
              <a:latin typeface="Rubik"/>
              <a:ea typeface="Rubik"/>
              <a:cs typeface="Rubik"/>
              <a:sym typeface="Rubik"/>
            </a:endParaRPr>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+ 49 (29 RTD A e 20 RTD B), di cui 8 ex RTDA e 12 nuovi assunti</a:t>
            </a:r>
            <a:endParaRPr sz="1400" b="0" i="0" u="none" strike="noStrike" cap="none">
              <a:solidFill>
                <a:schemeClr val="dk1"/>
              </a:solidFill>
              <a:latin typeface="Rubik"/>
              <a:ea typeface="Rubik"/>
              <a:cs typeface="Rubik"/>
              <a:sym typeface="Rubik"/>
            </a:endParaRPr>
          </a:p>
        </p:txBody>
      </p:sp>
      <p:cxnSp>
        <p:nvCxnSpPr>
          <p:cNvPr id="146" name="Google Shape;146;p8"/>
          <p:cNvCxnSpPr>
            <a:endCxn id="145" idx="1"/>
          </p:cNvCxnSpPr>
          <p:nvPr/>
        </p:nvCxnSpPr>
        <p:spPr>
          <a:xfrm>
            <a:off x="8512762" y="3675957"/>
            <a:ext cx="816300" cy="0"/>
          </a:xfrm>
          <a:prstGeom prst="straightConnector1">
            <a:avLst/>
          </a:prstGeom>
          <a:noFill/>
          <a:ln w="9525" cap="flat" cmpd="sng">
            <a:solidFill>
              <a:schemeClr val="accent1"/>
            </a:solidFill>
            <a:prstDash val="solid"/>
            <a:miter lim="800000"/>
            <a:headEnd type="none" w="sm" len="sm"/>
            <a:tailEnd type="triangle" w="med" len="med"/>
          </a:ln>
        </p:spPr>
      </p:cxnSp>
      <p:sp>
        <p:nvSpPr>
          <p:cNvPr id="147" name="Google Shape;147;p8"/>
          <p:cNvSpPr txBox="1"/>
          <p:nvPr/>
        </p:nvSpPr>
        <p:spPr>
          <a:xfrm>
            <a:off x="6193972" y="1455360"/>
            <a:ext cx="2471057" cy="1169551"/>
          </a:xfrm>
          <a:prstGeom prst="rect">
            <a:avLst/>
          </a:prstGeom>
          <a:noFill/>
          <a:ln w="9525" cap="flat" cmpd="sng">
            <a:solidFill>
              <a:srgbClr val="426E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Rubik"/>
                <a:ea typeface="Rubik"/>
                <a:cs typeface="Rubik"/>
                <a:sym typeface="Rubik"/>
              </a:rPr>
              <a:t>+43 </a:t>
            </a:r>
            <a:r>
              <a:rPr lang="it-IT" sz="1400" b="0" i="0" u="none" strike="noStrike" cap="none">
                <a:solidFill>
                  <a:srgbClr val="000000"/>
                </a:solidFill>
                <a:latin typeface="Rubik"/>
                <a:ea typeface="Rubik"/>
                <a:cs typeface="Rubik"/>
                <a:sym typeface="Rubik"/>
              </a:rPr>
              <a:t>(1 cat. EP, 10 cat. D, 27 cat. C e 5 cat. 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-13 cessazioni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Rubik"/>
                <a:ea typeface="Rubik"/>
                <a:cs typeface="Rubik"/>
                <a:sym typeface="Rubik"/>
              </a:rPr>
              <a:t>+5 progressioni economiche (cat. D)</a:t>
            </a:r>
            <a:endParaRPr sz="1400" b="0" i="0" u="none" strike="noStrike" cap="none">
              <a:solidFill>
                <a:srgbClr val="000000"/>
              </a:solidFill>
              <a:latin typeface="Arial"/>
              <a:ea typeface="Arial"/>
              <a:cs typeface="Arial"/>
              <a:sym typeface="Arial"/>
            </a:endParaRPr>
          </a:p>
        </p:txBody>
      </p:sp>
      <p:cxnSp>
        <p:nvCxnSpPr>
          <p:cNvPr id="148" name="Google Shape;148;p8"/>
          <p:cNvCxnSpPr>
            <a:endCxn id="147" idx="1"/>
          </p:cNvCxnSpPr>
          <p:nvPr/>
        </p:nvCxnSpPr>
        <p:spPr>
          <a:xfrm>
            <a:off x="5377672" y="2040136"/>
            <a:ext cx="816300"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774828" y="569535"/>
            <a:ext cx="10650644" cy="996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Rubik"/>
              <a:buNone/>
            </a:pPr>
            <a:r>
              <a:rPr lang="it-IT"/>
              <a:t>Costi del personale</a:t>
            </a:r>
            <a:endParaRPr/>
          </a:p>
        </p:txBody>
      </p:sp>
      <p:graphicFrame>
        <p:nvGraphicFramePr>
          <p:cNvPr id="154" name="Google Shape;154;p9"/>
          <p:cNvGraphicFramePr/>
          <p:nvPr/>
        </p:nvGraphicFramePr>
        <p:xfrm>
          <a:off x="774828" y="2004565"/>
          <a:ext cx="10642300" cy="2848880"/>
        </p:xfrm>
        <a:graphic>
          <a:graphicData uri="http://schemas.openxmlformats.org/drawingml/2006/table">
            <a:tbl>
              <a:tblPr firstRow="1" bandRow="1">
                <a:noFill/>
                <a:tableStyleId>{B4B755C5-9BBD-4965-9BDD-B667AA3B368E}</a:tableStyleId>
              </a:tblPr>
              <a:tblGrid>
                <a:gridCol w="2660575">
                  <a:extLst>
                    <a:ext uri="{9D8B030D-6E8A-4147-A177-3AD203B41FA5}">
                      <a16:colId xmlns:a16="http://schemas.microsoft.com/office/drawing/2014/main" val="20000"/>
                    </a:ext>
                  </a:extLst>
                </a:gridCol>
                <a:gridCol w="2660575">
                  <a:extLst>
                    <a:ext uri="{9D8B030D-6E8A-4147-A177-3AD203B41FA5}">
                      <a16:colId xmlns:a16="http://schemas.microsoft.com/office/drawing/2014/main" val="20001"/>
                    </a:ext>
                  </a:extLst>
                </a:gridCol>
                <a:gridCol w="2660575">
                  <a:extLst>
                    <a:ext uri="{9D8B030D-6E8A-4147-A177-3AD203B41FA5}">
                      <a16:colId xmlns:a16="http://schemas.microsoft.com/office/drawing/2014/main" val="20002"/>
                    </a:ext>
                  </a:extLst>
                </a:gridCol>
                <a:gridCol w="2660575">
                  <a:extLst>
                    <a:ext uri="{9D8B030D-6E8A-4147-A177-3AD203B41FA5}">
                      <a16:colId xmlns:a16="http://schemas.microsoft.com/office/drawing/2014/main" val="20003"/>
                    </a:ext>
                  </a:extLst>
                </a:gridCol>
              </a:tblGrid>
              <a:tr h="329200">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Indice</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Modalità di calcolo</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Significato</a:t>
                      </a:r>
                      <a:endParaRPr sz="3600" u="none" strike="noStrike" cap="none">
                        <a:solidFill>
                          <a:schemeClr val="lt1"/>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Rubik"/>
                          <a:ea typeface="Rubik"/>
                          <a:cs typeface="Rubik"/>
                          <a:sym typeface="Rubik"/>
                        </a:rPr>
                        <a:t>2023</a:t>
                      </a:r>
                      <a:endParaRPr sz="3600" u="none" strike="noStrike" cap="none">
                        <a:solidFill>
                          <a:schemeClr val="lt1"/>
                        </a:solidFill>
                      </a:endParaRPr>
                    </a:p>
                  </a:txBody>
                  <a:tcPr marL="63500" marR="63500" marT="63500" marB="63500"/>
                </a:tc>
                <a:extLst>
                  <a:ext uri="{0D108BD9-81ED-4DB2-BD59-A6C34878D82A}">
                    <a16:rowId xmlns:a16="http://schemas.microsoft.com/office/drawing/2014/main" val="10000"/>
                  </a:ext>
                </a:extLst>
              </a:tr>
              <a:tr h="4381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Incidenza del costo del personale</a:t>
                      </a:r>
                      <a:endParaRPr sz="36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Costo del Personale / Costi Operativi</a:t>
                      </a:r>
                      <a:endParaRPr sz="36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Grado di incidenza del costo del personale sul totale dei costi operativi</a:t>
                      </a:r>
                      <a:endParaRPr sz="36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6</a:t>
                      </a:r>
                      <a:r>
                        <a:rPr lang="it-IT" sz="1200" u="none" strike="noStrike" cap="none">
                          <a:solidFill>
                            <a:srgbClr val="000000"/>
                          </a:solidFill>
                          <a:latin typeface="Rubik"/>
                          <a:ea typeface="Rubik"/>
                          <a:cs typeface="Rubik"/>
                          <a:sym typeface="Rubik"/>
                        </a:rPr>
                        <a:t>4,28</a:t>
                      </a:r>
                      <a:r>
                        <a:rPr lang="it-IT" sz="1200" b="0" i="0" u="none" strike="noStrike" cap="none">
                          <a:solidFill>
                            <a:srgbClr val="000000"/>
                          </a:solidFill>
                          <a:latin typeface="Rubik"/>
                          <a:ea typeface="Rubik"/>
                          <a:cs typeface="Rubik"/>
                          <a:sym typeface="Rubik"/>
                        </a:rPr>
                        <a:t>%</a:t>
                      </a:r>
                      <a:endParaRPr sz="3600" u="none" strike="noStrike" cap="none"/>
                    </a:p>
                  </a:txBody>
                  <a:tcPr marL="63500" marR="63500" marT="63500" marB="63500"/>
                </a:tc>
                <a:extLst>
                  <a:ext uri="{0D108BD9-81ED-4DB2-BD59-A6C34878D82A}">
                    <a16:rowId xmlns:a16="http://schemas.microsoft.com/office/drawing/2014/main" val="10001"/>
                  </a:ext>
                </a:extLst>
              </a:tr>
              <a:tr h="4381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Incidenza  del costo del personale docente</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Costo del Personale dedicato a ricerca e didattica</a:t>
                      </a:r>
                      <a:r>
                        <a:rPr lang="it-IT" sz="1200" u="none" strike="noStrike" cap="none">
                          <a:solidFill>
                            <a:srgbClr val="000000"/>
                          </a:solidFill>
                          <a:latin typeface="Rubik"/>
                          <a:ea typeface="Rubik"/>
                          <a:cs typeface="Rubik"/>
                          <a:sym typeface="Rubik"/>
                        </a:rPr>
                        <a:t> /</a:t>
                      </a:r>
                      <a:r>
                        <a:rPr lang="it-IT" sz="1200" b="0" i="0" u="none" strike="noStrike" cap="none">
                          <a:solidFill>
                            <a:srgbClr val="000000"/>
                          </a:solidFill>
                          <a:latin typeface="Rubik"/>
                          <a:ea typeface="Rubik"/>
                          <a:cs typeface="Rubik"/>
                          <a:sym typeface="Rubik"/>
                        </a:rPr>
                        <a:t> Costi operativi</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Grado di incidenza del costo del personale docente e ricercatore sul totale dei costi operativi</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5</a:t>
                      </a:r>
                      <a:r>
                        <a:rPr lang="it-IT" sz="1200" u="none" strike="noStrike" cap="none">
                          <a:solidFill>
                            <a:srgbClr val="000000"/>
                          </a:solidFill>
                          <a:latin typeface="Rubik"/>
                          <a:ea typeface="Rubik"/>
                          <a:cs typeface="Rubik"/>
                          <a:sym typeface="Rubik"/>
                        </a:rPr>
                        <a:t>1</a:t>
                      </a:r>
                      <a:r>
                        <a:rPr lang="it-IT" sz="1200" b="0" i="0" u="none" strike="noStrike" cap="none">
                          <a:solidFill>
                            <a:srgbClr val="000000"/>
                          </a:solidFill>
                          <a:latin typeface="Rubik"/>
                          <a:ea typeface="Rubik"/>
                          <a:cs typeface="Rubik"/>
                          <a:sym typeface="Rubik"/>
                        </a:rPr>
                        <a:t>,</a:t>
                      </a:r>
                      <a:r>
                        <a:rPr lang="it-IT" sz="1200" u="none" strike="noStrike" cap="none">
                          <a:solidFill>
                            <a:srgbClr val="000000"/>
                          </a:solidFill>
                          <a:latin typeface="Rubik"/>
                          <a:ea typeface="Rubik"/>
                          <a:cs typeface="Rubik"/>
                          <a:sym typeface="Rubik"/>
                        </a:rPr>
                        <a:t>22</a:t>
                      </a:r>
                      <a:r>
                        <a:rPr lang="it-IT" sz="1200" b="0" i="0" u="none" strike="noStrike" cap="none">
                          <a:solidFill>
                            <a:srgbClr val="000000"/>
                          </a:solidFill>
                          <a:latin typeface="Rubik"/>
                          <a:ea typeface="Rubik"/>
                          <a:cs typeface="Rubik"/>
                          <a:sym typeface="Rubik"/>
                        </a:rPr>
                        <a:t>%</a:t>
                      </a:r>
                      <a:endParaRPr sz="1200" u="none" strike="noStrike" cap="none">
                        <a:latin typeface="Rubik"/>
                        <a:ea typeface="Rubik"/>
                        <a:cs typeface="Rubik"/>
                        <a:sym typeface="Rubik"/>
                      </a:endParaRPr>
                    </a:p>
                  </a:txBody>
                  <a:tcPr marL="63500" marR="63500" marT="63500" marB="63500"/>
                </a:tc>
                <a:extLst>
                  <a:ext uri="{0D108BD9-81ED-4DB2-BD59-A6C34878D82A}">
                    <a16:rowId xmlns:a16="http://schemas.microsoft.com/office/drawing/2014/main" val="10002"/>
                  </a:ext>
                </a:extLst>
              </a:tr>
              <a:tr h="4381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Incidenza  del costo del PTA</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Costo del PTA / Costi Operativi</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Grado di incidenza del costo del personale tecnico amministrativo sul totale dei costi operativi</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13,</a:t>
                      </a:r>
                      <a:r>
                        <a:rPr lang="it-IT" sz="1200" u="none" strike="noStrike" cap="none">
                          <a:solidFill>
                            <a:srgbClr val="000000"/>
                          </a:solidFill>
                          <a:latin typeface="Rubik"/>
                          <a:ea typeface="Rubik"/>
                          <a:cs typeface="Rubik"/>
                          <a:sym typeface="Rubik"/>
                        </a:rPr>
                        <a:t>06</a:t>
                      </a:r>
                      <a:r>
                        <a:rPr lang="it-IT" sz="1200" b="0" i="0" u="none" strike="noStrike" cap="none">
                          <a:solidFill>
                            <a:srgbClr val="000000"/>
                          </a:solidFill>
                          <a:latin typeface="Rubik"/>
                          <a:ea typeface="Rubik"/>
                          <a:cs typeface="Rubik"/>
                          <a:sym typeface="Rubik"/>
                        </a:rPr>
                        <a:t>%</a:t>
                      </a:r>
                      <a:endParaRPr sz="1200" u="none" strike="noStrike" cap="none">
                        <a:latin typeface="Rubik"/>
                        <a:ea typeface="Rubik"/>
                        <a:cs typeface="Rubik"/>
                        <a:sym typeface="Rubik"/>
                      </a:endParaRPr>
                    </a:p>
                  </a:txBody>
                  <a:tcPr marL="63500" marR="63500" marT="63500" marB="63500"/>
                </a:tc>
                <a:extLst>
                  <a:ext uri="{0D108BD9-81ED-4DB2-BD59-A6C34878D82A}">
                    <a16:rowId xmlns:a16="http://schemas.microsoft.com/office/drawing/2014/main" val="10003"/>
                  </a:ext>
                </a:extLst>
              </a:tr>
              <a:tr h="438175">
                <a:tc>
                  <a:txBody>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000000"/>
                          </a:solidFill>
                          <a:latin typeface="Rubik"/>
                          <a:ea typeface="Rubik"/>
                          <a:cs typeface="Rubik"/>
                          <a:sym typeface="Rubik"/>
                        </a:rPr>
                        <a:t>Costo medio del PTA</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1F1F1F"/>
                          </a:solidFill>
                          <a:latin typeface="Rubik"/>
                          <a:ea typeface="Rubik"/>
                          <a:cs typeface="Rubik"/>
                          <a:sym typeface="Rubik"/>
                        </a:rPr>
                        <a:t>Costo del PTA / N. dipendenti PTA</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Costo medio del personale tecnico amministrativo esclusi i dirigenti</a:t>
                      </a:r>
                      <a:endParaRPr sz="1200" u="none" strike="noStrike" cap="none">
                        <a:latin typeface="Rubik"/>
                        <a:ea typeface="Rubik"/>
                        <a:cs typeface="Rubik"/>
                        <a:sym typeface="Rubik"/>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Rubik"/>
                          <a:ea typeface="Rubik"/>
                          <a:cs typeface="Rubik"/>
                          <a:sym typeface="Rubik"/>
                        </a:rPr>
                        <a:t>39.945,23 </a:t>
                      </a:r>
                      <a:endParaRPr sz="1200" u="none" strike="noStrike" cap="none">
                        <a:latin typeface="Rubik"/>
                        <a:ea typeface="Rubik"/>
                        <a:cs typeface="Rubik"/>
                        <a:sym typeface="Rubik"/>
                      </a:endParaRPr>
                    </a:p>
                  </a:txBody>
                  <a:tcPr marL="63500" marR="63500" marT="63500" marB="63500"/>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1590</Words>
  <Application>Microsoft Office PowerPoint</Application>
  <PresentationFormat>Widescreen</PresentationFormat>
  <Paragraphs>301</Paragraphs>
  <Slides>24</Slides>
  <Notes>24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Franklin Gothic Book</vt:lpstr>
      <vt:lpstr>Calibri</vt:lpstr>
      <vt:lpstr>Arial</vt:lpstr>
      <vt:lpstr>Rubik</vt:lpstr>
      <vt:lpstr>Libre Franklin</vt:lpstr>
      <vt:lpstr>Rubik Light</vt:lpstr>
      <vt:lpstr>Tema di Office</vt:lpstr>
      <vt:lpstr>Presentazione standard di PowerPoint</vt:lpstr>
      <vt:lpstr>Presentazione standard di PowerPoint</vt:lpstr>
      <vt:lpstr>Analisi economica</vt:lpstr>
      <vt:lpstr>Proventi</vt:lpstr>
      <vt:lpstr>Proventi propri</vt:lpstr>
      <vt:lpstr>Contributi</vt:lpstr>
      <vt:lpstr>Costi operativi</vt:lpstr>
      <vt:lpstr>Costi del personale</vt:lpstr>
      <vt:lpstr>Costi del personale</vt:lpstr>
      <vt:lpstr>Costi della gestione corrente</vt:lpstr>
      <vt:lpstr>Analisi dell’equilibrio economico</vt:lpstr>
      <vt:lpstr>Analisi patrimoniale</vt:lpstr>
      <vt:lpstr>Immobilizzazioni</vt:lpstr>
      <vt:lpstr>Immobilizzazioni materiali</vt:lpstr>
      <vt:lpstr>Immobilizzazioni immateriali</vt:lpstr>
      <vt:lpstr>Crediti</vt:lpstr>
      <vt:lpstr>Attivo corrente</vt:lpstr>
      <vt:lpstr>Debiti</vt:lpstr>
      <vt:lpstr>Patrimonio netto</vt:lpstr>
      <vt:lpstr>Analisi dell’equilibrio patrimoniale</vt:lpstr>
      <vt:lpstr>Indicatori PROPER</vt:lpstr>
      <vt:lpstr>Svincoli PN</vt:lpstr>
      <vt:lpstr>Destinazione PN</vt:lpstr>
      <vt:lpstr>Proposta destinazione utile e ridefinizione dei fondi di PN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Rosangela CATTANEO</cp:lastModifiedBy>
  <cp:revision>8</cp:revision>
  <cp:lastPrinted>2024-04-29T12:33:29Z</cp:lastPrinted>
  <dcterms:created xsi:type="dcterms:W3CDTF">2018-11-28T11:02:36Z</dcterms:created>
  <dcterms:modified xsi:type="dcterms:W3CDTF">2024-05-09T14:17:45Z</dcterms:modified>
</cp:coreProperties>
</file>