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797675" cy="9872663"/>
  <p:embeddedFontLst>
    <p:embeddedFont>
      <p:font typeface="Libre Franklin" pitchFamily="2" charset="0"/>
      <p:regular r:id="rId32"/>
      <p:bold r:id="rId33"/>
      <p:italic r:id="rId34"/>
      <p:boldItalic r:id="rId35"/>
    </p:embeddedFont>
    <p:embeddedFont>
      <p:font typeface="Rubik" panose="00000500000000000000" pitchFamily="2" charset="-79"/>
      <p:regular r:id="rId36"/>
      <p:bold r:id="rId37"/>
      <p:italic r:id="rId38"/>
      <p:boldItalic r:id="rId39"/>
    </p:embeddedFont>
    <p:embeddedFont>
      <p:font typeface="Rubik Light" panose="00000400000000000000" pitchFamily="2" charset="-79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+5oh2AAYabJlm4CrDXdWqJO7Up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F552C3-47D3-1F81-E56A-D4278BAACFFD}" name="Sergio Cavalieri" initials="SC" userId="S::sergio.cavalieri@unibg.it::aa2d3c9e-0095-4ffa-ab4e-39d33a6d00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DD1853-6286-4480-95D5-B832237A60B2}">
  <a:tblStyle styleId="{00DD1853-6286-4480-95D5-B832237A60B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E5B2195-D5AC-4515-BE20-129F0149D63C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3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OINSGaIkM0wDmHhNJhPnaSfrvdo9m6fU\SETTORE%20PIANIFICAZIONE%20E%20VALUTAZIONE\Controllo%20di%20Gestione\Bilancio%20consuntivo%202024\CE%20con%20grafici%2010042025_Riclassificato%20Conto%20Economico%20con%20dettagl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dSxsEto0pidMFGsPCZEAlBMCZ-_C9sx8\Controllo%20di%20Gestione\Bilancio%20consuntivo%202024\CE%20con%20grafici%2010042025_Riclassificato%20Conto%20Economico%20con%20dettagl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dSxsEto0pidMFGsPCZEAlBMCZ-_C9sx8\Controllo%20di%20Gestione\Bilancio%20consuntivo%202024\CE%20con%20grafici%2010042025_Riclassificato%20Conto%20Economico%20con%20dettagl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OINSGaIkM0wDmHhNJhPnaSfrvdo9m6fU\SETTORE%20PIANIFICAZIONE%20E%20VALUTAZIONE\Controllo%20di%20Gestione\Bilancio%20consuntivo%202024\BIlancio%20con%20grafici%2004042025_Riclassificato%20Stato%20Patrimonia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latin typeface="Rubik" pitchFamily="2" charset="-79"/>
                <a:cs typeface="Rubik" pitchFamily="2" charset="-79"/>
              </a:rPr>
              <a:t>Titolo del grafico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6EB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3-6243-93FF-BA006A7DA15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3-6243-93FF-BA006A7DA15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3-6243-93FF-BA006A7DA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333840"/>
        <c:axId val="2116774704"/>
      </c:barChart>
      <c:catAx>
        <c:axId val="212833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2116774704"/>
        <c:crosses val="autoZero"/>
        <c:auto val="1"/>
        <c:lblAlgn val="ctr"/>
        <c:lblOffset val="100"/>
        <c:noMultiLvlLbl val="0"/>
      </c:catAx>
      <c:valAx>
        <c:axId val="211677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833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ea typeface="+mn-ea"/>
              <a:cs typeface="Rubik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E0-42BD-A118-F536F57156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E0-42BD-A118-F536F57156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E0-42BD-A118-F536F57156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E0-42BD-A118-F536F57156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proventi!$L$4:$L$7</c:f>
              <c:strCache>
                <c:ptCount val="4"/>
                <c:pt idx="0">
                  <c:v>I. PROVENTI PROPRI</c:v>
                </c:pt>
                <c:pt idx="1">
                  <c:v>II. CONTRIBUTI</c:v>
                </c:pt>
                <c:pt idx="2">
                  <c:v>IV. PROVENTI PER GESTIONE DIRETTA INTERVENTI PER IL DIRITTO ALLO STUDIO</c:v>
                </c:pt>
                <c:pt idx="3">
                  <c:v>V. ALTRI PROVENTI E RICAVI DIVERSI</c:v>
                </c:pt>
              </c:strCache>
            </c:strRef>
          </c:cat>
          <c:val>
            <c:numRef>
              <c:f>proventi!$M$4:$M$7</c:f>
              <c:numCache>
                <c:formatCode>#,##0</c:formatCode>
                <c:ptCount val="4"/>
                <c:pt idx="0">
                  <c:v>28654.263589999999</c:v>
                </c:pt>
                <c:pt idx="1">
                  <c:v>84194.220380000013</c:v>
                </c:pt>
                <c:pt idx="2">
                  <c:v>11163.47824</c:v>
                </c:pt>
                <c:pt idx="3">
                  <c:v>2846.6596300000001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E0-42BD-A118-F536F57156A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costi!$N$23</c:f>
              <c:strCache>
                <c:ptCount val="1"/>
                <c:pt idx="0">
                  <c:v>Saldo al 31/12/2024 (€/000)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costi!$M$24:$M$25</c:f>
              <c:strCache>
                <c:ptCount val="2"/>
                <c:pt idx="0">
                  <c:v>1) Costi del personale dedicato 
alla ricerca e alla didattica</c:v>
                </c:pt>
                <c:pt idx="1">
                  <c:v>2) Costi del personale dirigente
 e tecnico amministrativo</c:v>
                </c:pt>
              </c:strCache>
              <c:extLst/>
            </c:strRef>
          </c:cat>
          <c:val>
            <c:numRef>
              <c:f>costi!$N$24:$N$25</c:f>
              <c:numCache>
                <c:formatCode>#,##0</c:formatCode>
                <c:ptCount val="2"/>
                <c:pt idx="0">
                  <c:v>54558.130899999996</c:v>
                </c:pt>
                <c:pt idx="1">
                  <c:v>14059.04088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A6-49C1-B20E-79F575E108D4}"/>
            </c:ext>
          </c:extLst>
        </c:ser>
        <c:ser>
          <c:idx val="1"/>
          <c:order val="1"/>
          <c:tx>
            <c:strRef>
              <c:f>costi!$O$23</c:f>
              <c:strCache>
                <c:ptCount val="1"/>
                <c:pt idx="0">
                  <c:v>Saldo al 31/12/2023 (€/000)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costi!$M$24:$M$25</c:f>
              <c:strCache>
                <c:ptCount val="2"/>
                <c:pt idx="0">
                  <c:v>1) Costi del personale dedicato 
alla ricerca e alla didattica</c:v>
                </c:pt>
                <c:pt idx="1">
                  <c:v>2) Costi del personale dirigente
 e tecnico amministrativo</c:v>
                </c:pt>
              </c:strCache>
              <c:extLst/>
            </c:strRef>
          </c:cat>
          <c:val>
            <c:numRef>
              <c:f>costi!$O$24:$O$25</c:f>
              <c:numCache>
                <c:formatCode>#,##0</c:formatCode>
                <c:ptCount val="2"/>
                <c:pt idx="0">
                  <c:v>47990.54262</c:v>
                </c:pt>
                <c:pt idx="1">
                  <c:v>12211.413869999998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8A6-49C1-B20E-79F575E10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9405408"/>
        <c:axId val="2079415008"/>
      </c:barChart>
      <c:catAx>
        <c:axId val="207940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2079415008"/>
        <c:crosses val="autoZero"/>
        <c:auto val="1"/>
        <c:lblAlgn val="ctr"/>
        <c:lblOffset val="100"/>
        <c:noMultiLvlLbl val="0"/>
      </c:catAx>
      <c:valAx>
        <c:axId val="207941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207940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ubik" panose="00000500000000000000" pitchFamily="2" charset="-79"/>
          <a:cs typeface="Rubik" panose="00000500000000000000" pitchFamily="2" charset="-79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407414496082223"/>
          <c:y val="3.40056211916605E-2"/>
          <c:w val="0.5555995375606323"/>
          <c:h val="0.84434060779915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costi!$N$37</c:f>
              <c:strCache>
                <c:ptCount val="1"/>
                <c:pt idx="0">
                  <c:v>Saldo al 31/12/2024 (€/000)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costi!$M$38:$M$49</c:f>
              <c:strCache>
                <c:ptCount val="12"/>
                <c:pt idx="0">
                  <c:v>1) Costi per sostegno agli studenti</c:v>
                </c:pt>
                <c:pt idx="1">
                  <c:v>2) Costi per il diritto allo studio</c:v>
                </c:pt>
                <c:pt idx="2">
                  <c:v>3) Costi per la ricerca e l'attività editoriale</c:v>
                </c:pt>
                <c:pt idx="3">
                  <c:v>4) Trasferimenti a partner di progetti coordinati</c:v>
                </c:pt>
                <c:pt idx="4">
                  <c:v>5) Acquisto materiale consumo per laboratori</c:v>
                </c:pt>
                <c:pt idx="5">
                  <c:v>6) Variazione rimanenze di materiale di consumo per laboratori</c:v>
                </c:pt>
                <c:pt idx="6">
                  <c:v>7) Acquisto di libri, periodici e materiale bibliografico</c:v>
                </c:pt>
                <c:pt idx="7">
                  <c:v>8) Acquisto di servizi e collaborazioni tecnico gestionali</c:v>
                </c:pt>
                <c:pt idx="8">
                  <c:v>9) Acquisto altri materiali</c:v>
                </c:pt>
                <c:pt idx="9">
                  <c:v>10) Variazione delle rimanenze di materiali</c:v>
                </c:pt>
                <c:pt idx="10">
                  <c:v>11) Costi per godimento beni di terzi</c:v>
                </c:pt>
                <c:pt idx="11">
                  <c:v>12) Altri costi</c:v>
                </c:pt>
              </c:strCache>
            </c:strRef>
          </c:cat>
          <c:val>
            <c:numRef>
              <c:f>costi!$N$38:$N$49</c:f>
              <c:numCache>
                <c:formatCode>#,##0</c:formatCode>
                <c:ptCount val="12"/>
                <c:pt idx="0">
                  <c:v>7020.7044900000001</c:v>
                </c:pt>
                <c:pt idx="1">
                  <c:v>9069.3590999999997</c:v>
                </c:pt>
                <c:pt idx="2">
                  <c:v>259.34566000000001</c:v>
                </c:pt>
                <c:pt idx="3">
                  <c:v>246.56635999999997</c:v>
                </c:pt>
                <c:pt idx="4">
                  <c:v>198.22393</c:v>
                </c:pt>
                <c:pt idx="5">
                  <c:v>0</c:v>
                </c:pt>
                <c:pt idx="6">
                  <c:v>1461.47218</c:v>
                </c:pt>
                <c:pt idx="7">
                  <c:v>12697.252359999999</c:v>
                </c:pt>
                <c:pt idx="8">
                  <c:v>243.27530999999999</c:v>
                </c:pt>
                <c:pt idx="9">
                  <c:v>0</c:v>
                </c:pt>
                <c:pt idx="10">
                  <c:v>2638.1650800000002</c:v>
                </c:pt>
                <c:pt idx="11">
                  <c:v>821.19329000000005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E-49A7-9702-70E0F6D57778}"/>
            </c:ext>
          </c:extLst>
        </c:ser>
        <c:ser>
          <c:idx val="1"/>
          <c:order val="1"/>
          <c:tx>
            <c:strRef>
              <c:f>costi!$O$37</c:f>
              <c:strCache>
                <c:ptCount val="1"/>
                <c:pt idx="0">
                  <c:v>Saldo al 31/12/2023 (€/000)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costi!$M$38:$M$49</c:f>
              <c:strCache>
                <c:ptCount val="12"/>
                <c:pt idx="0">
                  <c:v>1) Costi per sostegno agli studenti</c:v>
                </c:pt>
                <c:pt idx="1">
                  <c:v>2) Costi per il diritto allo studio</c:v>
                </c:pt>
                <c:pt idx="2">
                  <c:v>3) Costi per la ricerca e l'attività editoriale</c:v>
                </c:pt>
                <c:pt idx="3">
                  <c:v>4) Trasferimenti a partner di progetti coordinati</c:v>
                </c:pt>
                <c:pt idx="4">
                  <c:v>5) Acquisto materiale consumo per laboratori</c:v>
                </c:pt>
                <c:pt idx="5">
                  <c:v>6) Variazione rimanenze di materiale di consumo per laboratori</c:v>
                </c:pt>
                <c:pt idx="6">
                  <c:v>7) Acquisto di libri, periodici e materiale bibliografico</c:v>
                </c:pt>
                <c:pt idx="7">
                  <c:v>8) Acquisto di servizi e collaborazioni tecnico gestionali</c:v>
                </c:pt>
                <c:pt idx="8">
                  <c:v>9) Acquisto altri materiali</c:v>
                </c:pt>
                <c:pt idx="9">
                  <c:v>10) Variazione delle rimanenze di materiali</c:v>
                </c:pt>
                <c:pt idx="10">
                  <c:v>11) Costi per godimento beni di terzi</c:v>
                </c:pt>
                <c:pt idx="11">
                  <c:v>12) Altri costi</c:v>
                </c:pt>
              </c:strCache>
            </c:strRef>
          </c:cat>
          <c:val>
            <c:numRef>
              <c:f>costi!$O$38:$O$49</c:f>
              <c:numCache>
                <c:formatCode>#,##0</c:formatCode>
                <c:ptCount val="12"/>
                <c:pt idx="0">
                  <c:v>6080.1384000000007</c:v>
                </c:pt>
                <c:pt idx="1">
                  <c:v>7651.8271100000002</c:v>
                </c:pt>
                <c:pt idx="2">
                  <c:v>203.95751999999999</c:v>
                </c:pt>
                <c:pt idx="3">
                  <c:v>2085.5991100000001</c:v>
                </c:pt>
                <c:pt idx="4">
                  <c:v>82.866330000000005</c:v>
                </c:pt>
                <c:pt idx="5">
                  <c:v>0</c:v>
                </c:pt>
                <c:pt idx="6">
                  <c:v>1486.3305700000001</c:v>
                </c:pt>
                <c:pt idx="7">
                  <c:v>11029.566140000001</c:v>
                </c:pt>
                <c:pt idx="8">
                  <c:v>165.17154000000002</c:v>
                </c:pt>
                <c:pt idx="9">
                  <c:v>0</c:v>
                </c:pt>
                <c:pt idx="10">
                  <c:v>2413.71967</c:v>
                </c:pt>
                <c:pt idx="11">
                  <c:v>762.99392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E-49A7-9702-70E0F6D57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9391488"/>
        <c:axId val="2079386688"/>
      </c:barChart>
      <c:catAx>
        <c:axId val="207939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9386688"/>
        <c:crosses val="autoZero"/>
        <c:auto val="1"/>
        <c:lblAlgn val="ctr"/>
        <c:lblOffset val="100"/>
        <c:noMultiLvlLbl val="0"/>
      </c:catAx>
      <c:valAx>
        <c:axId val="207938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939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PN!$B$1</c:f>
              <c:strCache>
                <c:ptCount val="1"/>
                <c:pt idx="0">
                  <c:v>Saldo al 31/12/2024 [€/000]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PN!$A$2:$A$5</c:f>
              <c:strCache>
                <c:ptCount val="4"/>
                <c:pt idx="0">
                  <c:v>I - FONDO DI DOTAZIONE DELL'ATENEO</c:v>
                </c:pt>
                <c:pt idx="1">
                  <c:v>II - PATRIMONIO VINCOLATO</c:v>
                </c:pt>
                <c:pt idx="2">
                  <c:v>III - PATRIMONIO NON VINCOLATO - Risultato esercizio</c:v>
                </c:pt>
                <c:pt idx="3">
                  <c:v>III - PATRIMONIO NON VINCOLATO - Risultati relativi ad esercizi precedenti</c:v>
                </c:pt>
              </c:strCache>
            </c:strRef>
          </c:cat>
          <c:val>
            <c:numRef>
              <c:f>PN!$B$2:$B$5</c:f>
              <c:numCache>
                <c:formatCode>_("€"* #,##0.00_);_("€"* \(#,##0.00\);_("€"* "-"??_);_(@_)</c:formatCode>
                <c:ptCount val="4"/>
                <c:pt idx="0">
                  <c:v>16175.13582</c:v>
                </c:pt>
                <c:pt idx="1">
                  <c:v>189813.05515999999</c:v>
                </c:pt>
                <c:pt idx="2">
                  <c:v>13802.034740000001</c:v>
                </c:pt>
                <c:pt idx="3">
                  <c:v>24761.458579999999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3-4F9A-8B7F-63D8C14F3D25}"/>
            </c:ext>
          </c:extLst>
        </c:ser>
        <c:ser>
          <c:idx val="1"/>
          <c:order val="1"/>
          <c:tx>
            <c:strRef>
              <c:f>PN!$C$1</c:f>
              <c:strCache>
                <c:ptCount val="1"/>
                <c:pt idx="0">
                  <c:v>Saldo al 31/12/2023 [€/000]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PN!$A$2:$A$5</c:f>
              <c:strCache>
                <c:ptCount val="4"/>
                <c:pt idx="0">
                  <c:v>I - FONDO DI DOTAZIONE DELL'ATENEO</c:v>
                </c:pt>
                <c:pt idx="1">
                  <c:v>II - PATRIMONIO VINCOLATO</c:v>
                </c:pt>
                <c:pt idx="2">
                  <c:v>III - PATRIMONIO NON VINCOLATO - Risultato esercizio</c:v>
                </c:pt>
                <c:pt idx="3">
                  <c:v>III - PATRIMONIO NON VINCOLATO - Risultati relativi ad esercizi precedenti</c:v>
                </c:pt>
              </c:strCache>
            </c:strRef>
          </c:cat>
          <c:val>
            <c:numRef>
              <c:f>PN!$C$2:$C$5</c:f>
              <c:numCache>
                <c:formatCode>_("€"* #,##0.00_);_("€"* \(#,##0.00\);_("€"* "-"??_);_(@_)</c:formatCode>
                <c:ptCount val="4"/>
                <c:pt idx="0">
                  <c:v>16175.13582</c:v>
                </c:pt>
                <c:pt idx="1">
                  <c:v>171278.94434000002</c:v>
                </c:pt>
                <c:pt idx="2">
                  <c:v>24853.602159999999</c:v>
                </c:pt>
                <c:pt idx="3">
                  <c:v>19368.706039999997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3-4F9A-8B7F-63D8C14F3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2670927"/>
        <c:axId val="2122670511"/>
      </c:barChart>
      <c:catAx>
        <c:axId val="212267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2122670511"/>
        <c:crosses val="autoZero"/>
        <c:auto val="1"/>
        <c:lblAlgn val="ctr"/>
        <c:lblOffset val="100"/>
        <c:noMultiLvlLbl val="0"/>
      </c:catAx>
      <c:valAx>
        <c:axId val="2122670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2670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e1b4610a3_0_19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4e1b4610a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e1b4610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34e1b4610a3_0_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34e1b4610a3_0_0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e1b4610a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34e1b4610a3_0_2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34e1b4610a3_0_24:notes"/>
          <p:cNvSpPr txBox="1">
            <a:spLocks noGrp="1"/>
          </p:cNvSpPr>
          <p:nvPr>
            <p:ph type="sldNum" idx="12"/>
          </p:nvPr>
        </p:nvSpPr>
        <p:spPr>
          <a:xfrm>
            <a:off x="3850443" y="9377316"/>
            <a:ext cx="2945659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personalizzato">
  <p:cSld name="5_Layout personalizzat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/>
          <p:nvPr/>
        </p:nvSpPr>
        <p:spPr>
          <a:xfrm>
            <a:off x="774826" y="4082502"/>
            <a:ext cx="6784921" cy="100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ubik"/>
              <a:buNone/>
            </a:pPr>
            <a:r>
              <a:rPr lang="it-IT" sz="20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Presentazione agli Organi Accademici</a:t>
            </a:r>
            <a:endParaRPr sz="20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" name="Google Shape;16;p28"/>
          <p:cNvSpPr txBox="1"/>
          <p:nvPr/>
        </p:nvSpPr>
        <p:spPr>
          <a:xfrm>
            <a:off x="8995144" y="4061235"/>
            <a:ext cx="2424223" cy="240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800"/>
              <a:buFont typeface="Rubik"/>
              <a:buNone/>
            </a:pPr>
            <a:r>
              <a:rPr lang="it-IT" sz="8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RELATORI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Prof.ssa Cristiana Cattaneo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endParaRPr sz="12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endParaRPr sz="12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800"/>
              <a:buFont typeface="Rubik"/>
              <a:buNone/>
            </a:pPr>
            <a:r>
              <a:rPr lang="it-IT" sz="8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SEDE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Caniana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endParaRPr sz="12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800"/>
              <a:buFont typeface="Rubik"/>
              <a:buNone/>
            </a:pPr>
            <a:r>
              <a:rPr lang="it-IT" sz="8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r>
              <a:rPr lang="it-IT" sz="1200" b="0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29-04-2025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endParaRPr sz="12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ubik"/>
              <a:buNone/>
            </a:pPr>
            <a:endParaRPr sz="12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770677" y="2697479"/>
            <a:ext cx="10650645" cy="309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770677" y="2201713"/>
            <a:ext cx="5081483" cy="29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3"/>
          </p:nvPr>
        </p:nvSpPr>
        <p:spPr>
          <a:xfrm>
            <a:off x="6190021" y="2201713"/>
            <a:ext cx="5231301" cy="29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body" idx="1"/>
          </p:nvPr>
        </p:nvSpPr>
        <p:spPr>
          <a:xfrm>
            <a:off x="769217" y="2203323"/>
            <a:ext cx="10642961" cy="35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personalizzato">
  <p:cSld name="4_Layout personalizza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2"/>
          </p:nvPr>
        </p:nvSpPr>
        <p:spPr>
          <a:xfrm>
            <a:off x="6172200" y="569535"/>
            <a:ext cx="5239978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graphicFrame>
        <p:nvGraphicFramePr>
          <p:cNvPr id="77" name="Google Shape;77;p41"/>
          <p:cNvGraphicFramePr/>
          <p:nvPr/>
        </p:nvGraphicFramePr>
        <p:xfrm>
          <a:off x="4023360" y="2201713"/>
          <a:ext cx="7384758" cy="358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960"/>
              </a:buClr>
              <a:buSzPts val="3500"/>
              <a:buFont typeface="Rubik Light"/>
              <a:buNone/>
              <a:defRPr sz="3500" b="0" i="1" u="none" strike="noStrike" cap="none">
                <a:solidFill>
                  <a:srgbClr val="4E5960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42"/>
          <p:cNvSpPr txBox="1"/>
          <p:nvPr/>
        </p:nvSpPr>
        <p:spPr>
          <a:xfrm>
            <a:off x="774828" y="3010183"/>
            <a:ext cx="34381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Albert Einstein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>
  <p:cSld name="Titolo e testo vertica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960"/>
              </a:buClr>
              <a:buSzPts val="2800"/>
              <a:buFont typeface="Rubik Light"/>
              <a:buNone/>
              <a:defRPr sz="2800" b="0" i="1" u="none" strike="noStrike" cap="none">
                <a:solidFill>
                  <a:srgbClr val="4E5960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43"/>
          <p:cNvSpPr txBox="1"/>
          <p:nvPr/>
        </p:nvSpPr>
        <p:spPr>
          <a:xfrm>
            <a:off x="774828" y="3695983"/>
            <a:ext cx="34381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Albert Einstein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zato">
  <p:cSld name="3_Layout personalizza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769217" y="569535"/>
            <a:ext cx="10642961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774828" y="788187"/>
            <a:ext cx="10650644" cy="68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ubik"/>
              <a:buNone/>
              <a:defRPr sz="2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/>
          <p:nvPr/>
        </p:nvSpPr>
        <p:spPr>
          <a:xfrm>
            <a:off x="775762" y="1643251"/>
            <a:ext cx="10650644" cy="58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Sottotitolo della presentazione.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Lorem ipsum dolor sit amet…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0"/>
          <p:cNvSpPr txBox="1"/>
          <p:nvPr/>
        </p:nvSpPr>
        <p:spPr>
          <a:xfrm>
            <a:off x="774828" y="2642616"/>
            <a:ext cx="518706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Cap.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Lorem ipsum dolor sit amet</a:t>
            </a: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Cap.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Lorem ipsum dolor sit amet consectetur adipiscing elit aliquam.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Cap.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Lorem ipsum dolor sit amet consectetur.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" name="Google Shape;29;p30"/>
          <p:cNvSpPr txBox="1"/>
          <p:nvPr/>
        </p:nvSpPr>
        <p:spPr>
          <a:xfrm>
            <a:off x="6180888" y="2642616"/>
            <a:ext cx="518706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Cap.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Lorem ipsum dolor sit amet consectetur.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Cap.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Lorem ipsum dolor sit amet consectetur adpiscing elit aliquam.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 txBox="1"/>
          <p:nvPr/>
        </p:nvSpPr>
        <p:spPr>
          <a:xfrm>
            <a:off x="774828" y="490985"/>
            <a:ext cx="850392" cy="2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INDEX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5" name="Google Shape;3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328" y="569535"/>
            <a:ext cx="5157789" cy="52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9" name="Google Shape;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43" name="Google Shape;4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518741" y="-2174378"/>
            <a:ext cx="5145465" cy="1063329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4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>
  <p:cSld name="1_Titolo e testo vertica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67001" y="-2680446"/>
            <a:ext cx="6857998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Google Shape;5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4" name="Google Shape;5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828" y="-7915"/>
            <a:ext cx="2557652" cy="12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127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</a:pPr>
            <a:r>
              <a:rPr lang="it-IT"/>
              <a:t>Bilancio di esercizio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Costi operativi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080" y="841258"/>
            <a:ext cx="9018132" cy="506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Costi del personale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47411" y="4950267"/>
            <a:ext cx="7437911" cy="68115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costi del personale sono aumentati proporzionalmente alle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nuove assunzioni </a:t>
            </a:r>
            <a:r>
              <a:rPr lang="it-IT" sz="18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 agli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scatti stipendiali</a:t>
            </a:r>
            <a:r>
              <a:rPr lang="it-IT" sz="18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3" name="Google Shape;163;p22"/>
          <p:cNvGraphicFramePr/>
          <p:nvPr/>
        </p:nvGraphicFramePr>
        <p:xfrm>
          <a:off x="8175171" y="768116"/>
          <a:ext cx="3712025" cy="5120810"/>
        </p:xfrm>
        <a:graphic>
          <a:graphicData uri="http://schemas.openxmlformats.org/drawingml/2006/table">
            <a:tbl>
              <a:tblPr firstRow="1" bandRow="1">
                <a:noFill/>
                <a:tableStyleId>{9E5B2195-D5AC-4515-BE20-129F0149D63C}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31.12.23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31.12.24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Personale docente e ricercatore 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129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140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11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188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214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26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RU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25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17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-8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RTT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13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13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RTD a)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67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82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15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RTD b)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83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-30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Totale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492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1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Personale tecnico amministrativo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DG e dirigenti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EP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9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Funzionari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100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113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13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Collaboratori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185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195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10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Operatori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14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14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</a:t>
                      </a:r>
                      <a:endParaRPr sz="13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13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Totale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316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341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F1F8BA7-DEB1-8BD4-D3A6-50E478A41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84148"/>
              </p:ext>
            </p:extLst>
          </p:nvPr>
        </p:nvGraphicFramePr>
        <p:xfrm>
          <a:off x="447411" y="1154545"/>
          <a:ext cx="7580518" cy="327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774828" y="522034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Indicatori legati al personale</a:t>
            </a:r>
            <a:endParaRPr/>
          </a:p>
        </p:txBody>
      </p:sp>
      <p:graphicFrame>
        <p:nvGraphicFramePr>
          <p:cNvPr id="169" name="Google Shape;169;p23"/>
          <p:cNvGraphicFramePr/>
          <p:nvPr/>
        </p:nvGraphicFramePr>
        <p:xfrm>
          <a:off x="778972" y="1518745"/>
          <a:ext cx="10642350" cy="3466765"/>
        </p:xfrm>
        <a:graphic>
          <a:graphicData uri="http://schemas.openxmlformats.org/drawingml/2006/table">
            <a:tbl>
              <a:tblPr firstRow="1" bandRow="1">
                <a:noFill/>
                <a:tableStyleId>{9E5B2195-D5AC-4515-BE20-129F0149D63C}</a:tableStyleId>
              </a:tblPr>
              <a:tblGrid>
                <a:gridCol w="178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Calcolo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2022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2023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2024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2022-2024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ubik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Incidenza costo del personale 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Costo del personale / Costi operativi</a:t>
                      </a:r>
                      <a:endParaRPr sz="12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65,10 %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64,28 %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64,52 %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Incidenza del costo del personale docente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Costo del personale docente / Costi operativi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52,14%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51,22%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51,28%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Incidenza del costo del personale tecnico amministrativo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Costo del PTA/ Costi operativi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12,96%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13,06%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13,24%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0" name="Google Shape;170;p23"/>
          <p:cNvSpPr/>
          <p:nvPr/>
        </p:nvSpPr>
        <p:spPr>
          <a:xfrm>
            <a:off x="10012552" y="2319963"/>
            <a:ext cx="1012500" cy="531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664029" y="5230900"/>
            <a:ext cx="10753221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4625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L’indicatore di incidenza confermano che in ambito universitario la </a:t>
            </a:r>
            <a:r>
              <a:rPr lang="it-IT"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rilevanza dei costi del personale è prevalente (circa 65%).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10012552" y="3290325"/>
            <a:ext cx="1012500" cy="531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0012541" y="4260614"/>
            <a:ext cx="1012500" cy="531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/>
          <p:nvPr/>
        </p:nvSpPr>
        <p:spPr>
          <a:xfrm>
            <a:off x="8538358" y="5095708"/>
            <a:ext cx="3044041" cy="109456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Incremento delle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borse di studio di dottorato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di ricerca ed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Erasmus</a:t>
            </a:r>
            <a:r>
              <a:rPr lang="it-IT" sz="1600" b="1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it-IT" sz="1600" dirty="0">
                <a:latin typeface="Rubik"/>
                <a:ea typeface="Rubik"/>
                <a:cs typeface="Rubik"/>
                <a:sym typeface="Rubik"/>
              </a:rPr>
              <a:t>in parte con corrispondenza nei proventi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Costi di gestione corrente</a:t>
            </a:r>
            <a:endParaRPr/>
          </a:p>
        </p:txBody>
      </p:sp>
      <p:cxnSp>
        <p:nvCxnSpPr>
          <p:cNvPr id="181" name="Google Shape;181;p25"/>
          <p:cNvCxnSpPr/>
          <p:nvPr/>
        </p:nvCxnSpPr>
        <p:spPr>
          <a:xfrm>
            <a:off x="6730009" y="4843461"/>
            <a:ext cx="127066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2" name="Google Shape;182;p25"/>
          <p:cNvSpPr/>
          <p:nvPr/>
        </p:nvSpPr>
        <p:spPr>
          <a:xfrm>
            <a:off x="8085776" y="4231484"/>
            <a:ext cx="3044041" cy="76207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Incremento delle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borse per il diritto allo studio 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che trova corrispettivo tra i ricavi DSU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25"/>
          <p:cNvCxnSpPr/>
          <p:nvPr/>
        </p:nvCxnSpPr>
        <p:spPr>
          <a:xfrm>
            <a:off x="6096000" y="5237693"/>
            <a:ext cx="219297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25"/>
          <p:cNvSpPr/>
          <p:nvPr/>
        </p:nvSpPr>
        <p:spPr>
          <a:xfrm>
            <a:off x="5041735" y="3399465"/>
            <a:ext cx="3044041" cy="99671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Imputabile al venir meno del trasferimento ai soggetti affiliati di parte del contributo relativo al progetto ANTHEM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25"/>
          <p:cNvCxnSpPr>
            <a:cxnSpLocks/>
          </p:cNvCxnSpPr>
          <p:nvPr/>
        </p:nvCxnSpPr>
        <p:spPr>
          <a:xfrm>
            <a:off x="3801258" y="4309787"/>
            <a:ext cx="119808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25"/>
          <p:cNvSpPr/>
          <p:nvPr/>
        </p:nvSpPr>
        <p:spPr>
          <a:xfrm>
            <a:off x="7871085" y="1176509"/>
            <a:ext cx="3044041" cy="185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Incremento dei costi di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gestione delle strutture 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utilizzate dall’Università (manutenzione di apparecchiature e immobili), manutenzione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software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e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spese per convegni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E41623B-92B4-408E-FA3B-23E9B2A93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895739"/>
              </p:ext>
            </p:extLst>
          </p:nvPr>
        </p:nvGraphicFramePr>
        <p:xfrm>
          <a:off x="262246" y="1441766"/>
          <a:ext cx="8276112" cy="44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774828" y="522034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ubik"/>
              <a:buNone/>
            </a:pPr>
            <a:r>
              <a:rPr lang="it-IT"/>
              <a:t>Indicatori di equilibrio economico-patrimoniale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774828" y="4176459"/>
            <a:ext cx="10650645" cy="91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it-IT" b="0" i="0" u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Misura l’autonomia in termini di </a:t>
            </a:r>
            <a:r>
              <a:rPr lang="it-IT" b="1" i="0" u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indipendenza dal FFO</a:t>
            </a:r>
            <a:r>
              <a:rPr lang="it-IT" b="0" i="0" u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r>
              <a:rPr lang="it-IT">
                <a:solidFill>
                  <a:srgbClr val="000000"/>
                </a:solidFill>
              </a:rPr>
              <a:t>Si specifica che</a:t>
            </a:r>
            <a:r>
              <a:rPr lang="it-IT" b="0" i="0" u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nei proventi propri vengono considerati sia i proventi da didattica che i proventi da ricerca, al netto dei trasferimenti a partner di progetti. L’andamento di tali proventi è tuttavia </a:t>
            </a:r>
            <a:r>
              <a:rPr lang="it-IT" b="1" i="0" u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influenzato dalle risorse del PNRR</a:t>
            </a:r>
            <a:r>
              <a:rPr lang="it-IT" b="0" i="0" u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/>
          </a:p>
        </p:txBody>
      </p:sp>
      <p:graphicFrame>
        <p:nvGraphicFramePr>
          <p:cNvPr id="193" name="Google Shape;193;p15"/>
          <p:cNvGraphicFramePr/>
          <p:nvPr/>
        </p:nvGraphicFramePr>
        <p:xfrm>
          <a:off x="774828" y="1847720"/>
          <a:ext cx="10642350" cy="1911850"/>
        </p:xfrm>
        <a:graphic>
          <a:graphicData uri="http://schemas.openxmlformats.org/drawingml/2006/table">
            <a:tbl>
              <a:tblPr firstRow="1" bandRow="1">
                <a:noFill/>
                <a:tableStyleId>{9E5B2195-D5AC-4515-BE20-129F0149D63C}</a:tableStyleId>
              </a:tblPr>
              <a:tblGrid>
                <a:gridCol w="150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Calcolo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2022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2023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2024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2022-2024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Autonomia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(Proventi propri – Trasferimenti a partner di progetti coordinati) / Proventi operativi 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20,82%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17,90%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22,56%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" name="Google Shape;194;p15"/>
          <p:cNvSpPr/>
          <p:nvPr/>
        </p:nvSpPr>
        <p:spPr>
          <a:xfrm>
            <a:off x="10243456" y="2803645"/>
            <a:ext cx="598715" cy="47129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 txBox="1">
            <a:spLocks noGrp="1"/>
          </p:cNvSpPr>
          <p:nvPr>
            <p:ph type="title"/>
          </p:nvPr>
        </p:nvSpPr>
        <p:spPr>
          <a:xfrm>
            <a:off x="774828" y="522034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ubik"/>
              <a:buNone/>
            </a:pPr>
            <a:r>
              <a:rPr lang="it-IT"/>
              <a:t>Indicatori di equilibrio economico-patrimoniale</a:t>
            </a:r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body" idx="1"/>
          </p:nvPr>
        </p:nvSpPr>
        <p:spPr>
          <a:xfrm>
            <a:off x="361819" y="3363686"/>
            <a:ext cx="11055359" cy="229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94"/>
              <a:buNone/>
            </a:pPr>
            <a:r>
              <a:rPr lang="it-IT" sz="1400" dirty="0">
                <a:solidFill>
                  <a:srgbClr val="000000"/>
                </a:solidFill>
              </a:rPr>
              <a:t>L’indicatore c</a:t>
            </a:r>
            <a:r>
              <a:rPr lang="it-IT" sz="1400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orrisponde</a:t>
            </a:r>
            <a:r>
              <a:rPr lang="it-IT" sz="1400" dirty="0">
                <a:solidFill>
                  <a:srgbClr val="000000"/>
                </a:solidFill>
              </a:rPr>
              <a:t> al rapporto tra risultato d’esercizio e Patrimonio Netto. Un rapporto positivo indica la capacità di mantenere nel lungo periodo l’equilibrio economico e la capacità dell’Ateneo di svilupparsi utilizzando risorse proprie. Tuttavia, è utile specificare che una parte dell’utile degli atenei viene vincolato ad iniziative specifiche. Inoltre, a differenza delle imprese, dove il patrimonio netto rappresenta l’apporto iniziale dei soci incrementato dall’utile degli esercizi precedenti al netto degli utili distribuiti, per le università è determinato dal fondo di dotazione e  dall’utile degli anni precedenti. Contrariamente a quanto viene richiesto alle aziende private, l’obiettivo non è quello di massimizzare il rapporto, ma di tenere sotto controllo l’andamento del patrimonio netto. </a:t>
            </a:r>
            <a:endParaRPr dirty="0"/>
          </a:p>
          <a:p>
            <a:pPr marL="271463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94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271463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94"/>
              <a:buNone/>
            </a:pPr>
            <a:r>
              <a:rPr lang="it-IT" sz="1400" dirty="0">
                <a:solidFill>
                  <a:srgbClr val="000000"/>
                </a:solidFill>
              </a:rPr>
              <a:t>I dati, sebbene l’indicatore sia in diminuzione, attestano la </a:t>
            </a:r>
            <a:r>
              <a:rPr lang="it-IT" sz="1400" b="1" dirty="0">
                <a:solidFill>
                  <a:srgbClr val="000000"/>
                </a:solidFill>
              </a:rPr>
              <a:t>solidità della situazione patrimoniale dell’Ateneo</a:t>
            </a:r>
            <a:r>
              <a:rPr lang="it-IT" sz="1400" dirty="0">
                <a:solidFill>
                  <a:srgbClr val="000000"/>
                </a:solidFill>
              </a:rPr>
              <a:t>, che seppure nel triennio ha avuto una riduzione dell’utile d’esercizio, contemporaneamente ha rafforzato il proprio patrimonio accantonando le risorse necessarie sia a rispettare gli investimenti futuri utili al conseguimento delle missioni istituzionali.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94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graphicFrame>
        <p:nvGraphicFramePr>
          <p:cNvPr id="201" name="Google Shape;201;p45"/>
          <p:cNvGraphicFramePr/>
          <p:nvPr/>
        </p:nvGraphicFramePr>
        <p:xfrm>
          <a:off x="774828" y="1339931"/>
          <a:ext cx="10642350" cy="1789930"/>
        </p:xfrm>
        <a:graphic>
          <a:graphicData uri="http://schemas.openxmlformats.org/drawingml/2006/table">
            <a:tbl>
              <a:tblPr firstRow="1" bandRow="1">
                <a:noFill/>
                <a:tableStyleId>{9E5B2195-D5AC-4515-BE20-129F0149D63C}</a:tableStyleId>
              </a:tblPr>
              <a:tblGrid>
                <a:gridCol w="16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Calcolo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2022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2023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2024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2022-2024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Indice di equilibrio economico complessivo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Risultato di esercizio prodotto dalla gestione / PN iniziale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13,35 %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11,55 %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5,56 %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2" name="Google Shape;202;p45"/>
          <p:cNvSpPr/>
          <p:nvPr/>
        </p:nvSpPr>
        <p:spPr>
          <a:xfrm rot="10800000">
            <a:off x="10319656" y="2285387"/>
            <a:ext cx="598715" cy="47129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e1b4610a3_0_19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Stato Patrimoniale</a:t>
            </a:r>
            <a:endParaRPr/>
          </a:p>
        </p:txBody>
      </p:sp>
      <p:graphicFrame>
        <p:nvGraphicFramePr>
          <p:cNvPr id="208" name="Google Shape;208;g34e1b4610a3_0_19"/>
          <p:cNvGraphicFramePr/>
          <p:nvPr/>
        </p:nvGraphicFramePr>
        <p:xfrm>
          <a:off x="861914" y="1048423"/>
          <a:ext cx="10143100" cy="4761154"/>
        </p:xfrm>
        <a:graphic>
          <a:graphicData uri="http://schemas.openxmlformats.org/drawingml/2006/table">
            <a:tbl>
              <a:tblPr>
                <a:noFill/>
                <a:tableStyleId>{00DD1853-6286-4480-95D5-B832237A60B2}</a:tableStyleId>
              </a:tblPr>
              <a:tblGrid>
                <a:gridCol w="36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Stato patrimoniale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Saldo al 31/12/2024 [€/000]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Saldo al 31/12/2023 [€/000]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assoluta [€/000]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percentuale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ATTIVO</a:t>
                      </a:r>
                      <a:endParaRPr sz="12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419.341,30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404.819,36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14.521,94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4%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A) IMMOBILIZZAZIONI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121.507,94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113.158,24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8.349,71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7%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B) ATTIVO CIRCOLANTE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296.219,69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289.862,82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6.356,87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C) RATEI E RISCONTI ATTIVO + D) RATEI ATTIVI PER PROGETTI E RICERCHE IN CORSO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1,61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1,80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-0,18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-10%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PASSIVO</a:t>
                      </a:r>
                      <a:endParaRPr sz="12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419.341,30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404.819,36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14.521,94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4%</a:t>
                      </a:r>
                      <a:endParaRPr sz="1400" b="1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A) PATRIMONIO NETTO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244.551,68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231.676,39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12.875,30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B) FONDI PER RISCHI E ONERI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5.822,19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6.759,24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-937,06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-14%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C) TFR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317,69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306,55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11,14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D) DEBITI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16.808,22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14.309,97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2.498,25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17%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E) RATEI E RISCONTI PASSIVI + F) RISCONTI PASSVI PER PROGETTI E RICERCHE IN CORSO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151,84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151,77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0,07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0%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Immobilizzazioni</a:t>
            </a:r>
            <a:endParaRPr/>
          </a:p>
        </p:txBody>
      </p:sp>
      <p:pic>
        <p:nvPicPr>
          <p:cNvPr id="214" name="Google Shape;2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673" y="1446507"/>
            <a:ext cx="69342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74828" y="402590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Immobilizzazioni immateriali</a:t>
            </a:r>
            <a:endParaRPr/>
          </a:p>
        </p:txBody>
      </p:sp>
      <p:pic>
        <p:nvPicPr>
          <p:cNvPr id="220" name="Google Shape;22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8085" y="1453550"/>
            <a:ext cx="6759411" cy="417277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"/>
          <p:cNvSpPr/>
          <p:nvPr/>
        </p:nvSpPr>
        <p:spPr>
          <a:xfrm>
            <a:off x="7505997" y="2624942"/>
            <a:ext cx="3919475" cy="23483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Le immobilizzazioni immateriali registrano, nel complesso, l’incremento percentuale maggiore (19,53%). Ciò è imputabile principalmente alla voce 4) che</a:t>
            </a:r>
            <a:r>
              <a:rPr lang="it-IT"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accoglie il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costo degli interventi incrementativi su beni di terzi</a:t>
            </a: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in particolare il restauro del Chiostro di Sant’Agostino e il Centro Tennis di Loreto</a:t>
            </a:r>
            <a:endParaRPr sz="16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22" name="Google Shape;222;p4"/>
          <p:cNvCxnSpPr/>
          <p:nvPr/>
        </p:nvCxnSpPr>
        <p:spPr>
          <a:xfrm>
            <a:off x="6324600" y="3799114"/>
            <a:ext cx="90289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Immobilizzazioni materiali</a:t>
            </a:r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7275863" y="2570857"/>
            <a:ext cx="3559629" cy="82038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 questa voce sono confluiti gran parte dei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beni acquistati nell’ambito dei progetti PNRR</a:t>
            </a:r>
            <a:endParaRPr sz="1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29" name="Google Shape;229;p5"/>
          <p:cNvCxnSpPr/>
          <p:nvPr/>
        </p:nvCxnSpPr>
        <p:spPr>
          <a:xfrm>
            <a:off x="6324600" y="3799114"/>
            <a:ext cx="8055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30" name="Google Shape;2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353" y="1709057"/>
            <a:ext cx="6729790" cy="4180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5"/>
          <p:cNvCxnSpPr/>
          <p:nvPr/>
        </p:nvCxnSpPr>
        <p:spPr>
          <a:xfrm>
            <a:off x="2645229" y="3069771"/>
            <a:ext cx="448491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2" name="Google Shape;232;p5"/>
          <p:cNvSpPr/>
          <p:nvPr/>
        </p:nvSpPr>
        <p:spPr>
          <a:xfrm>
            <a:off x="7275863" y="3799114"/>
            <a:ext cx="3559629" cy="131172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 questa voce sono stati contabilizzati i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SAL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del cantiere di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via Calvi,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via Statuto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ed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Ex Centrale Enel a Dalmine</a:t>
            </a:r>
            <a:endParaRPr sz="1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3" name="Google Shape;233;p5"/>
          <p:cNvCxnSpPr/>
          <p:nvPr/>
        </p:nvCxnSpPr>
        <p:spPr>
          <a:xfrm>
            <a:off x="4452258" y="4397828"/>
            <a:ext cx="267788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e1b4610a3_0_0"/>
          <p:cNvSpPr txBox="1">
            <a:spLocks noGrp="1"/>
          </p:cNvSpPr>
          <p:nvPr>
            <p:ph type="body" idx="1"/>
          </p:nvPr>
        </p:nvSpPr>
        <p:spPr>
          <a:xfrm>
            <a:off x="769217" y="569535"/>
            <a:ext cx="106431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/>
              <a:t>Indice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Analisi economica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Proventi operativi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Costi operativi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Analisi dell’equilibrio economico</a:t>
            </a:r>
            <a:endParaRPr sz="1700" b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Analisi patrimoniale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Immobilizzazioni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Crediti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Attivo corrente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Debiti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Patrimonio netto</a:t>
            </a:r>
            <a:endParaRPr sz="1700" b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Analisi dell’equilibrio patrimoniale</a:t>
            </a:r>
            <a:endParaRPr sz="17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Indicatori PROPER</a:t>
            </a:r>
            <a:endParaRPr sz="1700" b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it-IT" sz="1700" b="0"/>
              <a:t>Patrimonio Netto e destinazione</a:t>
            </a:r>
            <a:endParaRPr sz="17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"/>
          <p:cNvSpPr txBox="1">
            <a:spLocks noGrp="1"/>
          </p:cNvSpPr>
          <p:nvPr>
            <p:ph type="title"/>
          </p:nvPr>
        </p:nvSpPr>
        <p:spPr>
          <a:xfrm>
            <a:off x="774828" y="522034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ubik"/>
              <a:buNone/>
            </a:pPr>
            <a:r>
              <a:rPr lang="it-IT"/>
              <a:t>Indicatori di equilibrio economico-patrimoniale</a:t>
            </a:r>
            <a:endParaRPr/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1"/>
          </p:nvPr>
        </p:nvSpPr>
        <p:spPr>
          <a:xfrm>
            <a:off x="766533" y="3816690"/>
            <a:ext cx="10650645" cy="19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it-IT" sz="3300" b="0" dirty="0"/>
            </a:br>
            <a:r>
              <a:rPr lang="it-IT" sz="2300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Misura la solidità finanziaria rispetto alle immobilizzazioni. L’indice registra un forte aumento nel 2023 (+30%) seguito da una lieve flessione nel 2024 (-5%). 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300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Ciò testimonia una </a:t>
            </a:r>
            <a:r>
              <a:rPr lang="it-IT" sz="2300" b="1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situazione patrimoniale solida per l’Ateneo e la capacità di sostenere investimenti in immobilizzazioni con le proprie risorse</a:t>
            </a:r>
            <a:r>
              <a:rPr lang="it-IT" sz="2300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900" dirty="0"/>
          </a:p>
        </p:txBody>
      </p:sp>
      <p:graphicFrame>
        <p:nvGraphicFramePr>
          <p:cNvPr id="240" name="Google Shape;240;p6"/>
          <p:cNvGraphicFramePr/>
          <p:nvPr/>
        </p:nvGraphicFramePr>
        <p:xfrm>
          <a:off x="774828" y="1881282"/>
          <a:ext cx="10642350" cy="1668010"/>
        </p:xfrm>
        <a:graphic>
          <a:graphicData uri="http://schemas.openxmlformats.org/drawingml/2006/table">
            <a:tbl>
              <a:tblPr firstRow="1" bandRow="1">
                <a:noFill/>
                <a:tableStyleId>{9E5B2195-D5AC-4515-BE20-129F0149D63C}</a:tableStyleId>
              </a:tblPr>
              <a:tblGrid>
                <a:gridCol w="150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Calcolo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2022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2023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2024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2022-2024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Indice di struttura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Patrimonio netto / (Totale immobilizzazioni - Contributi agli investimenti)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2,96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4,00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3,70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" name="Google Shape;241;p6"/>
          <p:cNvSpPr/>
          <p:nvPr/>
        </p:nvSpPr>
        <p:spPr>
          <a:xfrm>
            <a:off x="10297885" y="2715287"/>
            <a:ext cx="598715" cy="47129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 dirty="0"/>
              <a:t>Attivo circolante</a:t>
            </a:r>
            <a:endParaRPr dirty="0"/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28" y="1446507"/>
            <a:ext cx="6188319" cy="383306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/>
          <p:nvPr/>
        </p:nvSpPr>
        <p:spPr>
          <a:xfrm>
            <a:off x="7208323" y="1222856"/>
            <a:ext cx="4013859" cy="39191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Come si può facilmente intuire osservando il grafico, una caratteristica tipica degli atenei statali è rappresentata dalla presenza di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elevati importi di disponibilità liquide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che spesso vengono accumulati a causa del cosiddetto “vincolo del fabbisogno”, che limita la capacità di spesa.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Un’altra differenza con la contabilità aziendale che emerge dal grafico riguarda le rimanenze e le attività finanziarie, che sono praticamente assenti per l’Università di Bergamo.</a:t>
            </a:r>
            <a:endParaRPr sz="16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68" y="1053346"/>
            <a:ext cx="8059374" cy="49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 txBox="1">
            <a:spLocks noGrp="1"/>
          </p:cNvSpPr>
          <p:nvPr>
            <p:ph type="title"/>
          </p:nvPr>
        </p:nvSpPr>
        <p:spPr>
          <a:xfrm>
            <a:off x="774828" y="48967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Crediti</a:t>
            </a:r>
            <a:endParaRPr/>
          </a:p>
        </p:txBody>
      </p:sp>
      <p:sp>
        <p:nvSpPr>
          <p:cNvPr id="255" name="Google Shape;255;p8"/>
          <p:cNvSpPr/>
          <p:nvPr/>
        </p:nvSpPr>
        <p:spPr>
          <a:xfrm>
            <a:off x="8017625" y="1053347"/>
            <a:ext cx="3919475" cy="29011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La riduzione dei crediti è imputabile principalmente ai crediti verso MIUR, che mostrano una significativa variazione negativa (-14,25%) imputabile: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all’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incasso di parte di diversi finanziamenti ministeriali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(edilizia, PNRR, PON, finanziamento per i dipartimenti di eccellenza, fondi per dottorati)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al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decremento dei crediti per FFO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6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56" name="Google Shape;256;p8"/>
          <p:cNvCxnSpPr/>
          <p:nvPr/>
        </p:nvCxnSpPr>
        <p:spPr>
          <a:xfrm>
            <a:off x="6603101" y="1486390"/>
            <a:ext cx="125638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703" y="1099457"/>
            <a:ext cx="7869939" cy="486591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9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Debiti</a:t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941118" y="3761029"/>
            <a:ext cx="3995238" cy="57691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Legato al consistente incremento delle 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forniture legate ai progetti PNRR</a:t>
            </a:r>
            <a:endParaRPr sz="1600" b="1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4" name="Google Shape;264;p9"/>
          <p:cNvCxnSpPr/>
          <p:nvPr/>
        </p:nvCxnSpPr>
        <p:spPr>
          <a:xfrm>
            <a:off x="5508171" y="4049485"/>
            <a:ext cx="227511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5" name="Google Shape;265;p9"/>
          <p:cNvSpPr/>
          <p:nvPr/>
        </p:nvSpPr>
        <p:spPr>
          <a:xfrm>
            <a:off x="7941118" y="2952709"/>
            <a:ext cx="3995237" cy="57691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Le borse di studio degli studenti sono state pagate nel mese di gennaio</a:t>
            </a:r>
            <a:endParaRPr sz="16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8212824" y="4561683"/>
            <a:ext cx="3723531" cy="9851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Debiti verso Erario per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Irap e verso Istituti di Previdenza </a:t>
            </a: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correlate all’incremento del costo del personale</a:t>
            </a: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7" name="Google Shape;267;p9"/>
          <p:cNvCxnSpPr/>
          <p:nvPr/>
        </p:nvCxnSpPr>
        <p:spPr>
          <a:xfrm rot="10800000" flipH="1">
            <a:off x="2982686" y="3396342"/>
            <a:ext cx="4800600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8" name="Google Shape;268;p9"/>
          <p:cNvCxnSpPr/>
          <p:nvPr/>
        </p:nvCxnSpPr>
        <p:spPr>
          <a:xfrm>
            <a:off x="7875365" y="4963885"/>
            <a:ext cx="26125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9" name="Google Shape;269;p9"/>
          <p:cNvSpPr/>
          <p:nvPr/>
        </p:nvSpPr>
        <p:spPr>
          <a:xfrm>
            <a:off x="2484283" y="481636"/>
            <a:ext cx="9599555" cy="821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debiti subiscono una variazione in aumento rispetto all’anno precedente (17,46%), ma imputabili a diversi fattori contingenti.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7918261" y="1246556"/>
            <a:ext cx="3995237" cy="57691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Mutuo in essere in fase di esaurimento</a:t>
            </a:r>
            <a:endParaRPr sz="1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71" name="Google Shape;271;p9"/>
          <p:cNvCxnSpPr/>
          <p:nvPr/>
        </p:nvCxnSpPr>
        <p:spPr>
          <a:xfrm>
            <a:off x="5508171" y="1573057"/>
            <a:ext cx="2275115" cy="2377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e1b4610a3_0_24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/>
              <a:t>Patrimonio Netto</a:t>
            </a:r>
            <a:endParaRPr/>
          </a:p>
        </p:txBody>
      </p:sp>
      <p:graphicFrame>
        <p:nvGraphicFramePr>
          <p:cNvPr id="278" name="Google Shape;278;g34e1b4610a3_0_24"/>
          <p:cNvGraphicFramePr/>
          <p:nvPr/>
        </p:nvGraphicFramePr>
        <p:xfrm>
          <a:off x="774828" y="1332795"/>
          <a:ext cx="10230629" cy="432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Proper</a:t>
            </a:r>
            <a:endParaRPr/>
          </a:p>
        </p:txBody>
      </p:sp>
      <p:graphicFrame>
        <p:nvGraphicFramePr>
          <p:cNvPr id="284" name="Google Shape;284;p47"/>
          <p:cNvGraphicFramePr/>
          <p:nvPr/>
        </p:nvGraphicFramePr>
        <p:xfrm>
          <a:off x="774828" y="1849279"/>
          <a:ext cx="10642400" cy="3367130"/>
        </p:xfrm>
        <a:graphic>
          <a:graphicData uri="http://schemas.openxmlformats.org/drawingml/2006/table">
            <a:tbl>
              <a:tblPr>
                <a:noFill/>
                <a:tableStyleId>{00DD1853-6286-4480-95D5-B832237A60B2}</a:tableStyleId>
              </a:tblPr>
              <a:tblGrid>
                <a:gridCol w="422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1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Indicatori </a:t>
                      </a:r>
                      <a:r>
                        <a:rPr lang="it-IT" sz="1200" b="1" u="none" strike="noStrike" cap="none" dirty="0" err="1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Proper</a:t>
                      </a:r>
                      <a:endParaRPr sz="1200" b="1" u="none" strike="noStrike" cap="none" dirty="0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Soglia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2017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2018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2020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2021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2022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2024</a:t>
                      </a:r>
                      <a:b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</a:b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stima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 spese di personale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Costo del personale a carico Ateneo</a:t>
                      </a:r>
                      <a:endParaRPr sz="1400" u="none" strike="noStrike" cap="none" dirty="0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&lt; 80%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55,07%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53,19%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54,99%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51,45%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51,30%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52,28%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54,55%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66,25%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FFO+Pro3+Tasse netto rimborsi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50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 sostenibilità economico finanziaria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82% (FFO+ Pro3+Tasse netto rimborsi-Fitti passivi)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&gt; 1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1,41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1,47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1,42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1,53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1,54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1,51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1,45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1,20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Costo del personale + Rimborso Mutui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75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 indebitamento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Rimborso Mutui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&lt; 15%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3,47%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3,02%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3,01%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2,47%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2,25%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2,13%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2,17%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3,01%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FFO+Pro3+Tasse netto rimborsi-Costo personale-Fitti passivi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 dirty="0"/>
              <a:t>Patrimonio Netto vincolato</a:t>
            </a:r>
            <a:endParaRPr dirty="0"/>
          </a:p>
        </p:txBody>
      </p:sp>
      <p:graphicFrame>
        <p:nvGraphicFramePr>
          <p:cNvPr id="290" name="Google Shape;290;p10"/>
          <p:cNvGraphicFramePr/>
          <p:nvPr/>
        </p:nvGraphicFramePr>
        <p:xfrm>
          <a:off x="1034142" y="1085817"/>
          <a:ext cx="9775375" cy="4935825"/>
        </p:xfrm>
        <a:graphic>
          <a:graphicData uri="http://schemas.openxmlformats.org/drawingml/2006/table">
            <a:tbl>
              <a:tblPr>
                <a:noFill/>
                <a:tableStyleId>{00DD1853-6286-4480-95D5-B832237A60B2}</a:tableStyleId>
              </a:tblPr>
              <a:tblGrid>
                <a:gridCol w="195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Descrizione 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Valore al 31.12.2023 [€/000]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Utilizzo (decremento) [€/000]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Incremento [€/000]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Valore al 31.12.2024 [€/000]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1) Fondi vincolati destinati da terzi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100,13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-100,13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0,00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0,00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2) Fondi vincolati per decisione degli organi istituzionali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171.178,82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-5.490,32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24.121,69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189.810,19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3) Riserve vincolate (per progetti specifici, obblighi di legge, o altro)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0,00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0,00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2,87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2,87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TOTALE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171.278,94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-5.590,45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24.124,56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189.813,06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16275" marR="162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16275" marR="162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18.534,11</a:t>
                      </a:r>
                      <a:endParaRPr sz="1400" u="none" strike="noStrike" cap="none"/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6275" marR="162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Patrimonio Netto - svincoli</a:t>
            </a:r>
            <a:endParaRPr/>
          </a:p>
        </p:txBody>
      </p:sp>
      <p:graphicFrame>
        <p:nvGraphicFramePr>
          <p:cNvPr id="296" name="Google Shape;296;p2"/>
          <p:cNvGraphicFramePr/>
          <p:nvPr/>
        </p:nvGraphicFramePr>
        <p:xfrm>
          <a:off x="1073305" y="922434"/>
          <a:ext cx="10045375" cy="5013125"/>
        </p:xfrm>
        <a:graphic>
          <a:graphicData uri="http://schemas.openxmlformats.org/drawingml/2006/table">
            <a:tbl>
              <a:tblPr>
                <a:noFill/>
                <a:tableStyleId>{00DD1853-6286-4480-95D5-B832237A60B2}</a:tableStyleId>
              </a:tblPr>
              <a:tblGrid>
                <a:gridCol w="771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r>
                        <a:rPr lang="it-IT" sz="1200" b="1" i="0" u="none" strike="noStrike" cap="none" dirty="0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2) Fondi vincolati per decisione degli organi istituzionali</a:t>
                      </a:r>
                      <a:endParaRPr sz="1400" u="none" strike="noStrike" cap="none" dirty="0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Importo </a:t>
                      </a: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[€/000]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SVINCOLO quota patrimonio finalizzato al budget degli investimenti anni precedenti per quota ammortamento 2023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1.102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SVINCOLO quota patrimonio finalizzato al budget degli investimenti 2023 (arredi/attrezzature e attrezzature)per quota non utilizzata nell'anno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940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VINCOLO cofinanziamento di Ateneo progetti di dottorato finanziati nell’ambito dell’Accordo Regione Lombardia – ENEA (delibera CA 14/5/19, punto 08/03) </a:t>
                      </a:r>
                      <a:endParaRPr sz="1400" u="none" strike="noStrike" cap="none" dirty="0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85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SVINCOLO quota patrimonio finalizzato al budget degli investimenti 2023 (edilizia) per quota stanziamento non utilizzata nell'anno 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911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SVINCOLO quota patrimonio finalizzato al budget degli investimenti (edilizia) anni precedenti per quota ammortamento 2023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226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SVINCOLO patrimonio finalizzato all'acquisto della residenza universitaria di Dalmine (vincolo deliberato dal CA del 28/4/22) per il venir meno dell'interesse all'acquisto a seguito della non ammissione del progetto di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1.400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Fondo vincolato per realizzazione di progetti (con utilizzo fondo)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177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Fondo vincolato ammortamento immobilizzazioni pre-2014 (con utilizzo fondo)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649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Totale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5.490 </a:t>
                      </a:r>
                      <a:endParaRPr sz="1400" u="none" strike="noStrike" cap="none"/>
                    </a:p>
                  </a:txBody>
                  <a:tcPr marL="14325" marR="143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774828" y="320599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Patrimonio Netto - vincoli</a:t>
            </a:r>
            <a:endParaRPr/>
          </a:p>
        </p:txBody>
      </p:sp>
      <p:graphicFrame>
        <p:nvGraphicFramePr>
          <p:cNvPr id="302" name="Google Shape;302;p26"/>
          <p:cNvGraphicFramePr/>
          <p:nvPr/>
        </p:nvGraphicFramePr>
        <p:xfrm>
          <a:off x="1033346" y="1541070"/>
          <a:ext cx="10125300" cy="4124975"/>
        </p:xfrm>
        <a:graphic>
          <a:graphicData uri="http://schemas.openxmlformats.org/drawingml/2006/table">
            <a:tbl>
              <a:tblPr>
                <a:noFill/>
                <a:tableStyleId>{00DD1853-6286-4480-95D5-B832237A60B2}</a:tableStyleId>
              </a:tblPr>
              <a:tblGrid>
                <a:gridCol w="777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r>
                        <a:rPr lang="it-IT" sz="1200" b="1" i="0" u="none" strike="noStrike" cap="none" dirty="0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2) Fondi vincolati per decisione degli organi istituzionali</a:t>
                      </a:r>
                      <a:endParaRPr sz="1400" u="none" strike="noStrike" cap="none" dirty="0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Importo  </a:t>
                      </a:r>
                      <a:r>
                        <a:rPr lang="it-IT" sz="1200" b="1" i="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[€/000]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VINCOLO per progetti di didattica e ricerca finanziati con risorse di Ateneo in corso di svolgimento </a:t>
                      </a:r>
                      <a:endParaRPr sz="1400" u="none" strike="noStrike" cap="none" dirty="0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4.465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VINCOLO utile finalizzato a finanziamento quota budget degli investimenti Bilancio di previsione 2025 destinata a investimenti diversi dall'edilizia universitaria 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2.986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VINCOLO utile finalizzato a finanziamento quota budget economico Bilancio di previsione 2025 destinata alla realizzazione di attività innovative legate al PiSA 2023-2027 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1.080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VINCOLO utile finalizzato a finanziamento quota budget degli investimenti Bilancio di previsione 2025 destinata a interventi di edilizia universitaria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8.069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VINCOLO utile finalizzato a finanziamento quota budget degli investimenti relativo all'annualità 2026 e 2027 del Bilancio di previsione del triennio 2025-2027 per gli interventi inseriti nel piano delle opere del triennio 2025-2027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7.522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Totale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24.122 </a:t>
                      </a:r>
                      <a:endParaRPr sz="1400" u="none" strike="noStrike" cap="none"/>
                    </a:p>
                  </a:txBody>
                  <a:tcPr marL="19050" marR="190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>
            <a:spLocks noGrp="1"/>
          </p:cNvSpPr>
          <p:nvPr>
            <p:ph type="title"/>
          </p:nvPr>
        </p:nvSpPr>
        <p:spPr>
          <a:xfrm>
            <a:off x="774828" y="320599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Rubik"/>
              <a:buNone/>
            </a:pPr>
            <a:r>
              <a:rPr lang="it-IT"/>
              <a:t>Proposta destinazione utile e ridefinizione dei fondi di PN</a:t>
            </a:r>
            <a:endParaRPr/>
          </a:p>
        </p:txBody>
      </p:sp>
      <p:graphicFrame>
        <p:nvGraphicFramePr>
          <p:cNvPr id="308" name="Google Shape;308;p17"/>
          <p:cNvGraphicFramePr/>
          <p:nvPr>
            <p:extLst>
              <p:ext uri="{D42A27DB-BD31-4B8C-83A1-F6EECF244321}">
                <p14:modId xmlns:p14="http://schemas.microsoft.com/office/powerpoint/2010/main" val="1734715677"/>
              </p:ext>
            </p:extLst>
          </p:nvPr>
        </p:nvGraphicFramePr>
        <p:xfrm>
          <a:off x="875070" y="1317314"/>
          <a:ext cx="9576625" cy="4342176"/>
        </p:xfrm>
        <a:graphic>
          <a:graphicData uri="http://schemas.openxmlformats.org/drawingml/2006/table">
            <a:tbl>
              <a:tblPr>
                <a:noFill/>
                <a:tableStyleId>{00DD1853-6286-4480-95D5-B832237A60B2}</a:tableStyleId>
              </a:tblPr>
              <a:tblGrid>
                <a:gridCol w="80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7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PATRIMONIO NON VINCOLATO 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Descrizione</a:t>
                      </a:r>
                      <a:endParaRPr sz="2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Importo parziale </a:t>
                      </a:r>
                      <a:r>
                        <a:rPr lang="it-IT" sz="12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€/000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Importo totale </a:t>
                      </a:r>
                      <a:r>
                        <a:rPr lang="it-IT" sz="12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€/000</a:t>
                      </a:r>
                      <a:endParaRPr sz="2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Saldo al 31.12.2024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38.563,49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Incremento per permutazione economica dal Patrimonio vincolato al Patrimonio non vincolato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2.146,14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Decremento per nuova destinazione utile per: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 costituzione riserva vincolata per copertura da eventuale esposizione finanziamenti progetti PNRR in corso di svolgimento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-3.300,00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 costituzione riserva finalizzata al sostegno delle attività istituzionali alimentata dai proventi prodotti dalla concessione in uso temporaneo a terzi di spazi universitari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-3,12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B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Totale permutazione economica e destinazione utile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-1.156,97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 = A+B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 dirty="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Risultato gestionale d’esercizio disponibile </a:t>
                      </a: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(Patrimonio </a:t>
                      </a:r>
                      <a:r>
                        <a:rPr lang="it-IT" sz="1400" b="1" u="none" strike="noStrike" cap="none" dirty="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netto </a:t>
                      </a:r>
                      <a:r>
                        <a:rPr lang="it-IT" sz="1400" b="1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non vincolato) </a:t>
                      </a:r>
                      <a:endParaRPr sz="24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 </a:t>
                      </a:r>
                      <a:endParaRPr sz="2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 dirty="0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37.406,52</a:t>
                      </a:r>
                      <a:endParaRPr sz="24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Conto economico</a:t>
            </a:r>
            <a:endParaRPr/>
          </a:p>
        </p:txBody>
      </p:sp>
      <p:graphicFrame>
        <p:nvGraphicFramePr>
          <p:cNvPr id="104" name="Google Shape;104;p11"/>
          <p:cNvGraphicFramePr/>
          <p:nvPr/>
        </p:nvGraphicFramePr>
        <p:xfrm>
          <a:off x="851028" y="940255"/>
          <a:ext cx="10143100" cy="5149607"/>
        </p:xfrm>
        <a:graphic>
          <a:graphicData uri="http://schemas.openxmlformats.org/drawingml/2006/table">
            <a:tbl>
              <a:tblPr>
                <a:noFill/>
                <a:tableStyleId>{00DD1853-6286-4480-95D5-B832237A60B2}</a:tableStyleId>
              </a:tblPr>
              <a:tblGrid>
                <a:gridCol w="36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Conto economico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Saldo al 31/12/2024 [€/000]</a:t>
                      </a:r>
                      <a:endParaRPr sz="900" b="1" i="0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Saldo al 31/12/2023 [€/000]</a:t>
                      </a:r>
                      <a:endParaRPr sz="900" b="1" i="0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Variazione </a:t>
                      </a:r>
                      <a:endParaRPr sz="900" u="none" strike="noStrike" cap="none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assoluta [€/000]</a:t>
                      </a:r>
                      <a:endParaRPr sz="900" b="1" i="0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Variazione percentuale</a:t>
                      </a:r>
                      <a:endParaRPr sz="900" b="1" i="0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u="none" strike="noStrike" cap="none" dirty="0"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A) PROVENTI OPERATIVI</a:t>
                      </a:r>
                      <a:endParaRPr sz="900" b="1" u="none" strike="noStrike" cap="none" dirty="0"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126.859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124.906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1.953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1,56%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I. PROVENTI PROPRI</a:t>
                      </a:r>
                      <a:endParaRPr lang="it-IT"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28.654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24.283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4.371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18,00%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04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II. CONTRIBUTI</a:t>
                      </a:r>
                      <a:endParaRPr lang="it-IT"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84.194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90.668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-6.474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-7,14%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741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IV. PROVENTI PER GESTIONE DIRETTA DSU</a:t>
                      </a:r>
                      <a:endParaRPr lang="it-IT"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11.163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7.610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3.553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46,69%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985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V. ALTRI PROVENTI E RICAVI DIVERSI</a:t>
                      </a:r>
                      <a:endParaRPr lang="it-IT"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2.847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2.344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503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21,44%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140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u="none" strike="noStrike" cap="none" dirty="0"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B) COSTI OPERATIVI</a:t>
                      </a:r>
                      <a:endParaRPr sz="900" b="1" u="none" strike="noStrike" cap="none" dirty="0"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109.251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96.327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12.924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13,42%</a:t>
                      </a:r>
                      <a:endParaRPr sz="900" b="1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08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VIII. COSTI DEL PERSONALE</a:t>
                      </a:r>
                      <a:endParaRPr lang="it-IT"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68.617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60.202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8.415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13,98%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40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IX. COSTI DELLA GESTIONE CORRENTE</a:t>
                      </a:r>
                      <a:endParaRPr lang="it-IT"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34.656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31.962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2.694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8,43%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2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X. AMMORTAMENTI E SVALUTAZIONI</a:t>
                      </a:r>
                      <a:endParaRPr lang="it-IT" sz="800" b="0" i="0" u="none" strike="noStrike" cap="none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5.186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3.284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1.902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57,90%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857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XI. ACCANTONAMENTI PER RISCHI E ONERI</a:t>
                      </a:r>
                      <a:endParaRPr lang="it-IT" sz="800" b="0" i="0" u="none" strike="noStrike" cap="none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502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421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81,48193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19,35%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49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 panose="00000500000000000000" pitchFamily="2" charset="-79"/>
                          <a:cs typeface="Rubik" panose="00000500000000000000" pitchFamily="2" charset="-79"/>
                          <a:sym typeface="Arial"/>
                        </a:rPr>
                        <a:t>XII. ONERI DIVERSI DI GESTIONE</a:t>
                      </a:r>
                      <a:endParaRPr lang="it-IT" sz="800" b="0" i="0" u="none" strike="noStrike" cap="none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Calibri" panose="020F0502020204030204" pitchFamily="34" charset="0"/>
                        <a:cs typeface="Rubik" panose="00000500000000000000" pitchFamily="2" charset="-79"/>
                        <a:sym typeface="Arial"/>
                      </a:endParaRPr>
                    </a:p>
                  </a:txBody>
                  <a:tcPr marL="63500" marR="63500" marT="63500" marB="63500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290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458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-168,17628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Calibri" panose="020F0502020204030204" pitchFamily="34" charset="0"/>
                          <a:cs typeface="Rubik" panose="00000500000000000000" pitchFamily="2" charset="-79"/>
                          <a:sym typeface="Arial"/>
                        </a:rPr>
                        <a:t>-36,72%</a:t>
                      </a:r>
                    </a:p>
                  </a:txBody>
                  <a:tcPr marL="63500" marR="63500" marT="63500" marB="6350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714644"/>
                  </a:ext>
                </a:extLst>
              </a:tr>
              <a:tr h="2746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DIFFERENZA TRA PROVENTI E COSTI OPERATIVI (A - B)</a:t>
                      </a:r>
                      <a:endParaRPr sz="9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17.608</a:t>
                      </a:r>
                      <a:endParaRPr sz="9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28.579</a:t>
                      </a:r>
                      <a:endParaRPr sz="900" u="none" strike="noStrike" cap="none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-10.971</a:t>
                      </a:r>
                      <a:endParaRPr sz="900" u="none" strike="noStrike" cap="none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-38,39%</a:t>
                      </a:r>
                      <a:endParaRPr sz="9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C) PROVENTI E ONERI FINANZIARI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-151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-185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34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-18,51%</a:t>
                      </a:r>
                      <a:endParaRPr sz="800" b="0" i="0" u="none" strike="noStrike" cap="none" dirty="0">
                        <a:solidFill>
                          <a:srgbClr val="000000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u="none" strike="noStrike" cap="none"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E) PROVENTI E ONERI STRAORDINARI</a:t>
                      </a:r>
                      <a:endParaRPr sz="800" u="none" strike="noStrike" cap="none"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u="none" strike="noStrike" cap="none"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288</a:t>
                      </a:r>
                      <a:endParaRPr sz="800" u="none" strike="noStrike" cap="none"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u="none" strike="noStrike" cap="none" dirty="0"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-61</a:t>
                      </a:r>
                      <a:endParaRPr sz="800" u="none" strike="noStrike" cap="none" dirty="0"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u="none" strike="noStrike" cap="none" dirty="0"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349</a:t>
                      </a:r>
                      <a:endParaRPr sz="800" u="none" strike="noStrike" cap="none" dirty="0"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u="none" strike="noStrike" cap="none" dirty="0"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-575,59%</a:t>
                      </a:r>
                      <a:endParaRPr sz="800" u="none" strike="noStrike" cap="none" dirty="0"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Risultato prima delle imposte</a:t>
                      </a:r>
                      <a:endParaRPr sz="900" u="none" strike="noStrike" cap="none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17.745</a:t>
                      </a:r>
                      <a:endParaRPr sz="900" u="none" strike="noStrike" cap="none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28.332</a:t>
                      </a:r>
                      <a:endParaRPr sz="9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-10.587</a:t>
                      </a:r>
                      <a:endParaRPr sz="9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i="0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-37,37%</a:t>
                      </a:r>
                      <a:endParaRPr sz="9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F) IMPOSTE SUL REDDITO DELL’ESERCIZIO</a:t>
                      </a:r>
                      <a:endParaRPr sz="8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3.943</a:t>
                      </a:r>
                      <a:endParaRPr sz="8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3.479</a:t>
                      </a:r>
                      <a:endParaRPr sz="8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464</a:t>
                      </a:r>
                      <a:endParaRPr sz="8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800" b="0" i="0" u="none" strike="noStrike" cap="none" dirty="0">
                          <a:solidFill>
                            <a:srgbClr val="000000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13,34%</a:t>
                      </a:r>
                      <a:endParaRPr sz="800" u="none" strike="noStrike" cap="none" dirty="0"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19050" marR="19050" marT="0" marB="0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UTILE DELL'ESERCIZIO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13.802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24.854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u="none" strike="noStrike" cap="none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-11.052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900" b="1" u="none" strike="noStrike" cap="none" dirty="0">
                          <a:solidFill>
                            <a:schemeClr val="lt1"/>
                          </a:solidFill>
                          <a:latin typeface="Rubik" panose="00000500000000000000" pitchFamily="2" charset="-79"/>
                          <a:ea typeface="Rubik"/>
                          <a:cs typeface="Rubik" panose="00000500000000000000" pitchFamily="2" charset="-79"/>
                          <a:sym typeface="Rubik"/>
                        </a:rPr>
                        <a:t>-44,47%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Rubik" panose="00000500000000000000" pitchFamily="2" charset="-79"/>
                        <a:ea typeface="Rubik"/>
                        <a:cs typeface="Rubik" panose="00000500000000000000" pitchFamily="2" charset="-79"/>
                        <a:sym typeface="Rubik"/>
                      </a:endParaRPr>
                    </a:p>
                  </a:txBody>
                  <a:tcPr marL="28575" marR="28575" marT="91425" marB="91425" anchor="ctr">
                    <a:lnL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830851" y="342900"/>
            <a:ext cx="4862377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Rubik"/>
              <a:buNone/>
            </a:pPr>
            <a:r>
              <a:rPr lang="it-IT" sz="3550"/>
              <a:t>Proventi operativi</a:t>
            </a:r>
            <a:endParaRPr sz="3550"/>
          </a:p>
        </p:txBody>
      </p:sp>
      <p:sp>
        <p:nvSpPr>
          <p:cNvPr id="110" name="Google Shape;110;p13"/>
          <p:cNvSpPr txBox="1"/>
          <p:nvPr/>
        </p:nvSpPr>
        <p:spPr>
          <a:xfrm>
            <a:off x="7957457" y="1339616"/>
            <a:ext cx="207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13"/>
          <p:cNvGraphicFramePr/>
          <p:nvPr/>
        </p:nvGraphicFramePr>
        <p:xfrm>
          <a:off x="2362201" y="1251858"/>
          <a:ext cx="8305800" cy="468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Proventi propri</a:t>
            </a: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53" y="1079380"/>
            <a:ext cx="10168094" cy="223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/>
          <p:nvPr/>
        </p:nvSpPr>
        <p:spPr>
          <a:xfrm>
            <a:off x="241540" y="3547731"/>
            <a:ext cx="11720421" cy="24829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proventi propri sono la seconda voce di ricavo per importanza, tra questi vi sono le contribuzioni studentesche (60,92%), i proventi da ricerche commissionate (6,38%) e finanziamenti competitivi (32,70%). </a:t>
            </a:r>
            <a:endParaRPr sz="1800" b="0" i="0" u="none" strike="noStrike" cap="none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La variazione dei proventi della didattica è dovuta a una ridistribuzione delle fasce contributive, oltre all’andamento degli esoneri contributivi concessi agli studenti iscritti. Si passa infatti dal 40,4% di esonerati nell’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a.a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 2022/2023 al 36,6% nell’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a.a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 2023/2024, ciò si riflette nel relativo aumento dei ricavi da contributi studenteschi.</a:t>
            </a:r>
            <a:endParaRPr lang="it-IT" sz="1800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proventi con finanziamenti competitivi registrano una variazione positiva (47,40%) che deriva in gran parte dalle </a:t>
            </a:r>
            <a:r>
              <a:rPr lang="it-IT" sz="1800" b="1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assegnazioni del MUR per la ricerca istituzionale con bando competitivo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774828" y="473909"/>
            <a:ext cx="1065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 dirty="0"/>
              <a:t>Indicatori legati ai proventi propri</a:t>
            </a: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770677" y="4182919"/>
            <a:ext cx="10650645" cy="17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L’incidenza dei </a:t>
            </a:r>
            <a:r>
              <a:rPr lang="it-IT" sz="1600" b="1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proventi da didattica </a:t>
            </a:r>
            <a:r>
              <a:rPr lang="it-IT" sz="1600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mostra una </a:t>
            </a:r>
            <a:r>
              <a:rPr lang="it-IT" sz="1600" b="1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parziale</a:t>
            </a:r>
            <a:r>
              <a:rPr lang="it-IT" sz="1600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it-IT" sz="1600" b="1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riduzione nel triennio</a:t>
            </a:r>
            <a:r>
              <a:rPr lang="it-IT" sz="160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</a:t>
            </a:r>
            <a:r>
              <a:rPr lang="it-IT" sz="1600" b="1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it-IT" sz="160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dovuta in particolare ad un aumento dei proventi operativi, alla differenza composizione percentuale degli studenti  </a:t>
            </a:r>
            <a:r>
              <a:rPr lang="it-IT" sz="1600" dirty="0">
                <a:solidFill>
                  <a:srgbClr val="000000"/>
                </a:solidFill>
              </a:rPr>
              <a:t>con esenzione e </a:t>
            </a:r>
            <a:r>
              <a:rPr lang="it-IT" sz="160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anche a una riduzione del numero degli studenti iscritti ai corsi di laurea.</a:t>
            </a:r>
            <a:endParaRPr sz="1600" i="0" u="none" strike="noStrike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85750" lvl="0" indent="-28575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 panose="020B0604020202020204" pitchFamily="34" charset="0"/>
              <a:buChar char="•"/>
            </a:pPr>
            <a:r>
              <a:rPr lang="it-IT" sz="1600" dirty="0"/>
              <a:t>L’incidenza dei </a:t>
            </a:r>
            <a:r>
              <a:rPr lang="it-IT" sz="1600" b="1" dirty="0"/>
              <a:t>proventi da ricerca </a:t>
            </a:r>
            <a:r>
              <a:rPr lang="it-IT" sz="1600" dirty="0"/>
              <a:t>mostra un </a:t>
            </a:r>
            <a:r>
              <a:rPr lang="it-IT" sz="1600" b="1" dirty="0"/>
              <a:t>trend crescente</a:t>
            </a:r>
            <a:r>
              <a:rPr lang="it-IT" sz="1600" dirty="0"/>
              <a:t>, con un’accelerazione particolarmente evidente nell’ultimo anno. Il notevole incremento della produttività della ricerca è principalmente dovuto all’aumento dei finanziamenti competitivi derivanti dai fondi del PNRR.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125" name="Google Shape;125;p16"/>
          <p:cNvGraphicFramePr/>
          <p:nvPr>
            <p:extLst>
              <p:ext uri="{D42A27DB-BD31-4B8C-83A1-F6EECF244321}">
                <p14:modId xmlns:p14="http://schemas.microsoft.com/office/powerpoint/2010/main" val="181493222"/>
              </p:ext>
            </p:extLst>
          </p:nvPr>
        </p:nvGraphicFramePr>
        <p:xfrm>
          <a:off x="910513" y="1252890"/>
          <a:ext cx="10642350" cy="2712750"/>
        </p:xfrm>
        <a:graphic>
          <a:graphicData uri="http://schemas.openxmlformats.org/drawingml/2006/table">
            <a:tbl>
              <a:tblPr firstRow="1" bandRow="1">
                <a:noFill/>
                <a:tableStyleId>{9E5B2195-D5AC-4515-BE20-129F0149D63C}</a:tableStyleId>
              </a:tblPr>
              <a:tblGrid>
                <a:gridCol w="150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Calcolo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2022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2023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2024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2022-2024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ubik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Incidenza proventi didattica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Proventi della didattica / 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Proventi operativi 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16,70 %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12,88%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13,86%</a:t>
                      </a: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ubik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Incidenza proventi ricerca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(Tot proventi Ricerca - Trasferimenti a partner di </a:t>
                      </a:r>
                      <a:r>
                        <a:rPr lang="it-IT" sz="1600" u="none" strike="noStrike" cap="none" dirty="0" err="1">
                          <a:latin typeface="Rubik"/>
                          <a:ea typeface="Rubik"/>
                          <a:cs typeface="Rubik"/>
                          <a:sym typeface="Rubik"/>
                        </a:rPr>
                        <a:t>prog</a:t>
                      </a:r>
                      <a:r>
                        <a:rPr lang="it-IT" sz="1600" u="none" strike="noStrike" cap="none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.) / Proventi operativi</a:t>
                      </a:r>
                      <a:endParaRPr sz="1400" u="none" strike="noStrike" cap="none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4,12 %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5,01 %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8,70 %</a:t>
                      </a:r>
                      <a:endParaRPr sz="14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" name="Google Shape;126;p16"/>
          <p:cNvSpPr/>
          <p:nvPr/>
        </p:nvSpPr>
        <p:spPr>
          <a:xfrm rot="10800000">
            <a:off x="10356876" y="2013844"/>
            <a:ext cx="598715" cy="47129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0404031" y="3079746"/>
            <a:ext cx="598800" cy="471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>
            <a:spLocks noGrp="1"/>
          </p:cNvSpPr>
          <p:nvPr>
            <p:ph type="title"/>
          </p:nvPr>
        </p:nvSpPr>
        <p:spPr>
          <a:xfrm>
            <a:off x="774827" y="36275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Popolazione studentesca</a:t>
            </a:r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1"/>
          </p:nvPr>
        </p:nvSpPr>
        <p:spPr>
          <a:xfrm>
            <a:off x="913282" y="5771215"/>
            <a:ext cx="10650645" cy="52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it-IT" sz="1100" dirty="0"/>
              <a:t>Fonte </a:t>
            </a:r>
            <a:r>
              <a:rPr lang="it-IT" sz="1100" dirty="0" err="1"/>
              <a:t>Essetre</a:t>
            </a:r>
            <a:endParaRPr lang="it-IT" sz="11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F05D619-E4F3-2C99-2100-4900EC94A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10691"/>
              </p:ext>
            </p:extLst>
          </p:nvPr>
        </p:nvGraphicFramePr>
        <p:xfrm>
          <a:off x="1233793" y="998333"/>
          <a:ext cx="7990539" cy="4059776"/>
        </p:xfrm>
        <a:graphic>
          <a:graphicData uri="http://schemas.openxmlformats.org/drawingml/2006/table">
            <a:tbl>
              <a:tblPr firstRow="1" bandRow="1"/>
              <a:tblGrid>
                <a:gridCol w="2947239">
                  <a:extLst>
                    <a:ext uri="{9D8B030D-6E8A-4147-A177-3AD203B41FA5}">
                      <a16:colId xmlns:a16="http://schemas.microsoft.com/office/drawing/2014/main" val="1651665952"/>
                    </a:ext>
                  </a:extLst>
                </a:gridCol>
                <a:gridCol w="2521650">
                  <a:extLst>
                    <a:ext uri="{9D8B030D-6E8A-4147-A177-3AD203B41FA5}">
                      <a16:colId xmlns:a16="http://schemas.microsoft.com/office/drawing/2014/main" val="4293395106"/>
                    </a:ext>
                  </a:extLst>
                </a:gridCol>
                <a:gridCol w="2521650">
                  <a:extLst>
                    <a:ext uri="{9D8B030D-6E8A-4147-A177-3AD203B41FA5}">
                      <a16:colId xmlns:a16="http://schemas.microsoft.com/office/drawing/2014/main" val="17269582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Corso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2022/23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2023/24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30204"/>
                  </a:ext>
                </a:extLst>
              </a:tr>
              <a:tr h="25651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Lauree triennali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14.346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13.796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62090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Lauree magistrali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4.555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4.513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60799"/>
                  </a:ext>
                </a:extLst>
              </a:tr>
              <a:tr h="4540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Lauree magistrali a ciclo unico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1.546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1.544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915453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studenti Lauree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20.447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19.853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06213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Corsi di Dottorato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190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214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51204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SDM – Master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179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140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61633"/>
                  </a:ext>
                </a:extLst>
              </a:tr>
              <a:tr h="4540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SDM - Corsi di perfezionamento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 46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 50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47369"/>
                  </a:ext>
                </a:extLst>
              </a:tr>
              <a:tr h="4540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CQIIA - Corsi di formazione insegnanti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255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1.007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13743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Corsi singoli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704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754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542396"/>
                  </a:ext>
                </a:extLst>
              </a:tr>
              <a:tr h="4540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Scuola di specializzazione in psicologia della salute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  -  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   13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85794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complessivo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21.821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22.031 </a:t>
                      </a:r>
                    </a:p>
                  </a:txBody>
                  <a:tcPr marL="2461" marR="2461" marT="24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13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774828" y="342901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</a:pPr>
            <a:r>
              <a:rPr lang="it-IT"/>
              <a:t>Contributi</a:t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426839" y="5014612"/>
            <a:ext cx="11257808" cy="8886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785" dist="33020" dir="3180000" algn="ctr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 contributi dal MUR presentano la variazione maggiore (-6,11%). Ciò è in linea con la </a:t>
            </a:r>
            <a:r>
              <a:rPr lang="it-IT" sz="1800" b="1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riduzione del FFO </a:t>
            </a:r>
            <a:r>
              <a:rPr lang="it-IT" sz="18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assegnato all’Università di Bergamo.</a:t>
            </a: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B27A48-B1A7-D891-3A0A-0B899A37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122"/>
            <a:ext cx="12192000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774828" y="522034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ubik"/>
              <a:buNone/>
            </a:pPr>
            <a:r>
              <a:rPr lang="it-IT"/>
              <a:t>Indicatori di equilibrio economico-patrimoniale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774828" y="3878272"/>
            <a:ext cx="10650645" cy="141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it-IT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Misura la percentuale di proventi derivanti dal FFO rispetto al totale dei proventi.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b="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it-IT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L’Incidenza del FFO sui proventi è sempre stata predominante, ma l’indicatore registra una significativa diminuzione nel 2024. Ciò è dovuto anche alla </a:t>
            </a:r>
            <a:r>
              <a:rPr lang="it-IT" b="1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diminuzione dello stanziamento da parte del Ministero</a:t>
            </a:r>
            <a:r>
              <a:rPr lang="it-IT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che per l’Università di Bergamo si riflette in una riduzione del </a:t>
            </a:r>
            <a:r>
              <a:rPr lang="it-IT" dirty="0">
                <a:solidFill>
                  <a:srgbClr val="000000"/>
                </a:solidFill>
              </a:rPr>
              <a:t>5,84</a:t>
            </a:r>
            <a:r>
              <a:rPr lang="it-IT" b="0" i="0" u="none" strike="noStrike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% dal 2023 al 2024.</a:t>
            </a:r>
            <a:endParaRPr b="0" dirty="0"/>
          </a:p>
        </p:txBody>
      </p:sp>
      <p:graphicFrame>
        <p:nvGraphicFramePr>
          <p:cNvPr id="148" name="Google Shape;148;p20"/>
          <p:cNvGraphicFramePr/>
          <p:nvPr/>
        </p:nvGraphicFramePr>
        <p:xfrm>
          <a:off x="774828" y="1935042"/>
          <a:ext cx="10642350" cy="1414150"/>
        </p:xfrm>
        <a:graphic>
          <a:graphicData uri="http://schemas.openxmlformats.org/drawingml/2006/table">
            <a:tbl>
              <a:tblPr firstRow="1" bandRow="1">
                <a:noFill/>
                <a:tableStyleId>{9E5B2195-D5AC-4515-BE20-129F0149D63C}</a:tableStyleId>
              </a:tblPr>
              <a:tblGrid>
                <a:gridCol w="150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Indicatore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Calcolo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2022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2023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2024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Variazione 2022-2024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Incidenza FFO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Proventi da FFO / Proventi operativi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66,69 %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68,88 %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latin typeface="Rubik"/>
                          <a:ea typeface="Rubik"/>
                          <a:cs typeface="Rubik"/>
                          <a:sym typeface="Rubik"/>
                        </a:rPr>
                        <a:t>63,88 %</a:t>
                      </a:r>
                      <a:endParaRPr sz="12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9" name="Google Shape;149;p20"/>
          <p:cNvSpPr/>
          <p:nvPr/>
        </p:nvSpPr>
        <p:spPr>
          <a:xfrm rot="10800000">
            <a:off x="10308770" y="2768197"/>
            <a:ext cx="598715" cy="47129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2408</Words>
  <Application>Microsoft Office PowerPoint</Application>
  <PresentationFormat>Widescreen</PresentationFormat>
  <Paragraphs>547</Paragraphs>
  <Slides>29</Slides>
  <Notes>29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Libre Franklin</vt:lpstr>
      <vt:lpstr>Rubik</vt:lpstr>
      <vt:lpstr>Rubik Light</vt:lpstr>
      <vt:lpstr>Arial</vt:lpstr>
      <vt:lpstr>Calibri</vt:lpstr>
      <vt:lpstr>Tema di Office</vt:lpstr>
      <vt:lpstr>Bilancio di esercizio 2024</vt:lpstr>
      <vt:lpstr>Presentazione standard di PowerPoint</vt:lpstr>
      <vt:lpstr>Conto economico</vt:lpstr>
      <vt:lpstr>Proventi operativi</vt:lpstr>
      <vt:lpstr>Proventi propri</vt:lpstr>
      <vt:lpstr>Indicatori legati ai proventi propri</vt:lpstr>
      <vt:lpstr>Popolazione studentesca</vt:lpstr>
      <vt:lpstr>Contributi</vt:lpstr>
      <vt:lpstr>Indicatori di equilibrio economico-patrimoniale</vt:lpstr>
      <vt:lpstr>Costi operativi</vt:lpstr>
      <vt:lpstr>Costi del personale</vt:lpstr>
      <vt:lpstr>Indicatori legati al personale</vt:lpstr>
      <vt:lpstr>Costi di gestione corrente</vt:lpstr>
      <vt:lpstr>Indicatori di equilibrio economico-patrimoniale</vt:lpstr>
      <vt:lpstr>Indicatori di equilibrio economico-patrimoniale</vt:lpstr>
      <vt:lpstr>Stato Patrimoniale</vt:lpstr>
      <vt:lpstr>Immobilizzazioni</vt:lpstr>
      <vt:lpstr>Immobilizzazioni immateriali</vt:lpstr>
      <vt:lpstr>Immobilizzazioni materiali</vt:lpstr>
      <vt:lpstr>Indicatori di equilibrio economico-patrimoniale</vt:lpstr>
      <vt:lpstr>Attivo circolante</vt:lpstr>
      <vt:lpstr>Crediti</vt:lpstr>
      <vt:lpstr>Debiti</vt:lpstr>
      <vt:lpstr>Patrimonio Netto</vt:lpstr>
      <vt:lpstr>Proper</vt:lpstr>
      <vt:lpstr>Patrimonio Netto vincolato</vt:lpstr>
      <vt:lpstr>Patrimonio Netto - svincoli</vt:lpstr>
      <vt:lpstr>Patrimonio Netto - vincoli</vt:lpstr>
      <vt:lpstr>Proposta destinazione utile e ridefinizione dei fondi di PN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di esercizio 2024</dc:title>
  <dc:creator>Utente di Microsoft Office</dc:creator>
  <cp:lastModifiedBy>Rosangela CATTANEO</cp:lastModifiedBy>
  <cp:revision>11</cp:revision>
  <cp:lastPrinted>2025-04-28T14:47:50Z</cp:lastPrinted>
  <dcterms:created xsi:type="dcterms:W3CDTF">2018-11-28T11:02:36Z</dcterms:created>
  <dcterms:modified xsi:type="dcterms:W3CDTF">2025-04-30T13:40:34Z</dcterms:modified>
</cp:coreProperties>
</file>